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59" r:id="rId6"/>
    <p:sldId id="260" r:id="rId7"/>
    <p:sldId id="261" r:id="rId8"/>
    <p:sldId id="262" r:id="rId9"/>
    <p:sldId id="268" r:id="rId10"/>
    <p:sldId id="267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3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9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3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5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B63A5-0762-47FD-8F52-3D90381E19BE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731CC-1797-4495-BD39-9E54E5C5E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MF_4EWSuzQY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7XuXi3mqY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od of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6" y="706326"/>
            <a:ext cx="10936309" cy="615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121" y="0"/>
            <a:ext cx="9144000" cy="844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Wars and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Social Darwinism was used to justify…</a:t>
            </a:r>
          </a:p>
          <a:p>
            <a:pPr lvl="1"/>
            <a:r>
              <a:rPr lang="en-US" dirty="0" smtClean="0"/>
              <a:t>Eugenics</a:t>
            </a:r>
          </a:p>
          <a:p>
            <a:pPr lvl="1"/>
            <a:r>
              <a:rPr lang="en-US" dirty="0" smtClean="0"/>
              <a:t>Slave Trade</a:t>
            </a:r>
          </a:p>
          <a:p>
            <a:pPr lvl="1"/>
            <a:r>
              <a:rPr lang="en-US" dirty="0" smtClean="0"/>
              <a:t>Colonialism</a:t>
            </a:r>
          </a:p>
          <a:p>
            <a:pPr lvl="1"/>
            <a:r>
              <a:rPr lang="en-US" dirty="0" smtClean="0"/>
              <a:t>Genocide</a:t>
            </a:r>
          </a:p>
          <a:p>
            <a:pPr lvl="1"/>
            <a:r>
              <a:rPr lang="en-US" dirty="0" smtClean="0"/>
              <a:t>Jim Crowe</a:t>
            </a:r>
          </a:p>
          <a:p>
            <a:r>
              <a:rPr lang="en-US" dirty="0" smtClean="0"/>
              <a:t>“The White Man’s Burden”</a:t>
            </a:r>
          </a:p>
          <a:p>
            <a:pPr lvl="1"/>
            <a:r>
              <a:rPr lang="en-US" dirty="0" smtClean="0"/>
              <a:t>Rudyard Kipling</a:t>
            </a:r>
            <a:endParaRPr lang="en-US" dirty="0"/>
          </a:p>
        </p:txBody>
      </p:sp>
      <p:pic>
        <p:nvPicPr>
          <p:cNvPr id="6146" name="Picture 2" descr="Image result for king leopold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82" y="1539875"/>
            <a:ext cx="2781835" cy="411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1864" y="5853797"/>
            <a:ext cx="283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Congolese child mutilated by King Leopold’s army.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6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Jacques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Humans are naturally peaceful and cooperative but we have been corrupted by society.</a:t>
            </a:r>
          </a:p>
          <a:p>
            <a:pPr lvl="1"/>
            <a:r>
              <a:rPr lang="en-US" dirty="0" smtClean="0"/>
              <a:t>Modern needs and wants create destructive behavior.</a:t>
            </a:r>
          </a:p>
          <a:p>
            <a:r>
              <a:rPr lang="en-US" dirty="0" smtClean="0"/>
              <a:t>Too late to return to state of nature but we need to try to emulate it.</a:t>
            </a:r>
          </a:p>
          <a:p>
            <a:r>
              <a:rPr lang="en-US" dirty="0" smtClean="0"/>
              <a:t>Best government=one that provides freedom to citizens.</a:t>
            </a:r>
            <a:endParaRPr lang="en-US" dirty="0"/>
          </a:p>
        </p:txBody>
      </p:sp>
      <p:pic>
        <p:nvPicPr>
          <p:cNvPr id="9218" name="Picture 2" descr="Image result for hunter gathe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232737"/>
            <a:ext cx="4918075" cy="308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8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support for Rousseau?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nthropologists Douglas Fry and Patrick </a:t>
            </a:r>
            <a:r>
              <a:rPr lang="en-US" dirty="0" err="1" smtClean="0"/>
              <a:t>Soderberg</a:t>
            </a:r>
            <a:r>
              <a:rPr lang="en-US" dirty="0" smtClean="0"/>
              <a:t>  studied 21 hunter gatherer tribes that exist today.</a:t>
            </a:r>
          </a:p>
          <a:p>
            <a:r>
              <a:rPr lang="en-US" dirty="0" smtClean="0"/>
              <a:t>Found little evidence or large scale conflicts.</a:t>
            </a:r>
          </a:p>
          <a:p>
            <a:r>
              <a:rPr lang="en-US" dirty="0" smtClean="0"/>
              <a:t>Majority of violent deaths were homicides driven by personal or family reasons.</a:t>
            </a:r>
            <a:endParaRPr lang="en-US" dirty="0"/>
          </a:p>
        </p:txBody>
      </p:sp>
      <p:pic>
        <p:nvPicPr>
          <p:cNvPr id="10242" name="Picture 2" descr="Image result for modern hunter gathe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81" y="1720056"/>
            <a:ext cx="5689944" cy="37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8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8039"/>
            <a:ext cx="5181600" cy="47989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Sociological Perspective</a:t>
            </a:r>
          </a:p>
          <a:p>
            <a:pPr lvl="1"/>
            <a:r>
              <a:rPr lang="en-US" dirty="0"/>
              <a:t>Emphasizes conflict, competition, change, and constraint in society</a:t>
            </a:r>
          </a:p>
          <a:p>
            <a:pPr lvl="1"/>
            <a:r>
              <a:rPr lang="en-US" dirty="0"/>
              <a:t>Sees society as a number of groups with competing interests</a:t>
            </a:r>
          </a:p>
          <a:p>
            <a:pPr lvl="1"/>
            <a:r>
              <a:rPr lang="en-US" dirty="0"/>
              <a:t>Social institutions are structured to maintain inequality and conflict among groups of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Karl Marx</a:t>
            </a:r>
          </a:p>
          <a:p>
            <a:pPr lvl="1"/>
            <a:r>
              <a:rPr lang="en-US" dirty="0" smtClean="0"/>
              <a:t>All of history is class conflict between “haves” and “have-nots”</a:t>
            </a:r>
          </a:p>
          <a:p>
            <a:pPr lvl="1"/>
            <a:r>
              <a:rPr lang="en-US" dirty="0" smtClean="0"/>
              <a:t>Didn’t necessarily believe that humans were naturally violent, but that any social system that created and perpetuated inequality would inevitably lead to violence.</a:t>
            </a:r>
            <a:endParaRPr lang="en-US" dirty="0"/>
          </a:p>
        </p:txBody>
      </p:sp>
      <p:pic>
        <p:nvPicPr>
          <p:cNvPr id="7170" name="Picture 2" descr="Image result for bug's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47" y="365125"/>
            <a:ext cx="4296864" cy="638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1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and Human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 do people fight?</a:t>
            </a:r>
          </a:p>
          <a:p>
            <a:r>
              <a:rPr lang="en-US" dirty="0" smtClean="0"/>
              <a:t>Is </a:t>
            </a:r>
            <a:r>
              <a:rPr lang="en-US" u="sng" dirty="0" smtClean="0"/>
              <a:t>War</a:t>
            </a:r>
            <a:r>
              <a:rPr lang="en-US" dirty="0" smtClean="0"/>
              <a:t> </a:t>
            </a:r>
            <a:r>
              <a:rPr lang="en-US" i="1" dirty="0" smtClean="0"/>
              <a:t>Natural</a:t>
            </a:r>
            <a:r>
              <a:rPr lang="en-US" dirty="0" smtClean="0"/>
              <a:t>?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www.youtube.com/watch?v=MF_4EWSuzQY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 descr="Image result for humans naturally viol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65" y="1825625"/>
            <a:ext cx="40862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american sniper front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0"/>
            <a:ext cx="10972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198" y="0"/>
            <a:ext cx="7036160" cy="1144588"/>
          </a:xfrm>
        </p:spPr>
        <p:txBody>
          <a:bodyPr/>
          <a:lstStyle/>
          <a:p>
            <a:r>
              <a:rPr lang="en-US" dirty="0" smtClean="0"/>
              <a:t>Historiography and Culture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9198" y="885467"/>
            <a:ext cx="9258838" cy="4351338"/>
          </a:xfrm>
        </p:spPr>
        <p:txBody>
          <a:bodyPr/>
          <a:lstStyle/>
          <a:p>
            <a:r>
              <a:rPr lang="en-US" dirty="0" smtClean="0"/>
              <a:t>Middle/High School </a:t>
            </a:r>
            <a:r>
              <a:rPr lang="en-US" dirty="0"/>
              <a:t>h</a:t>
            </a:r>
            <a:r>
              <a:rPr lang="en-US" dirty="0" smtClean="0"/>
              <a:t>istory courses </a:t>
            </a:r>
            <a:r>
              <a:rPr lang="en-US" dirty="0" smtClean="0"/>
              <a:t>organized </a:t>
            </a:r>
            <a:r>
              <a:rPr lang="en-US" dirty="0" smtClean="0"/>
              <a:t>by wars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United States=Militaristic Society</a:t>
            </a:r>
          </a:p>
          <a:p>
            <a:r>
              <a:rPr lang="en-US" dirty="0" smtClean="0"/>
              <a:t>Movies</a:t>
            </a:r>
          </a:p>
          <a:p>
            <a:r>
              <a:rPr lang="en-US" dirty="0" smtClean="0"/>
              <a:t>Video Games</a:t>
            </a:r>
          </a:p>
          <a:p>
            <a:r>
              <a:rPr lang="en-US" dirty="0" smtClean="0"/>
              <a:t>TV Shows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vs.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War is often defined as a conflict with at least 1000 deaths in one year.</a:t>
            </a:r>
          </a:p>
          <a:p>
            <a:pPr lvl="1"/>
            <a:r>
              <a:rPr lang="en-US" dirty="0" smtClean="0"/>
              <a:t>Criticisms?</a:t>
            </a:r>
          </a:p>
          <a:p>
            <a:r>
              <a:rPr lang="en-US" dirty="0" smtClean="0"/>
              <a:t>A prolonged state of open and armed conflict between two or more organized parties.</a:t>
            </a:r>
            <a:endParaRPr lang="en-US" dirty="0"/>
          </a:p>
        </p:txBody>
      </p:sp>
      <p:pic>
        <p:nvPicPr>
          <p:cNvPr id="8194" name="Picture 2" descr="https://upload.wikimedia.org/wikipedia/commons/9/9a/Spanish_Civil_War_-_Mass_grave_-_Est%C3%A9par,_Bur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0688"/>
            <a:ext cx="6019800" cy="40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59245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grave from the Spanish Civil War.   26 people massacred by the Fascist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riedrich nietzs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" y="103031"/>
            <a:ext cx="11461399" cy="64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439" y="-16290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Influential Thinkers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740" y="1162654"/>
            <a:ext cx="5181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Frederick </a:t>
            </a:r>
            <a:r>
              <a:rPr lang="en-US" dirty="0" err="1" smtClean="0">
                <a:solidFill>
                  <a:schemeClr val="bg1"/>
                </a:solidFill>
              </a:rPr>
              <a:t>Nietzche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Believed violence was an innate human desire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296" y="4288665"/>
            <a:ext cx="5924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“I am, by nature, warlike.  To attack is among my instincts.”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Thinkers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545130" y="1916629"/>
            <a:ext cx="5213282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Jean Jacques Rousseau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0" y="1908668"/>
            <a:ext cx="5302318" cy="823912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Thomas Hobbes (Visual Approximation)</a:t>
            </a:r>
          </a:p>
        </p:txBody>
      </p:sp>
      <p:pic>
        <p:nvPicPr>
          <p:cNvPr id="1026" name="Picture 2" descr="Image result for jean jacques rouss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706" y="2732580"/>
            <a:ext cx="2095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bbes the ti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9" y="2813543"/>
            <a:ext cx="4286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omas hobb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/>
          <a:stretch/>
        </p:blipFill>
        <p:spPr bwMode="auto">
          <a:xfrm>
            <a:off x="0" y="265812"/>
            <a:ext cx="7239748" cy="61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067550" y="1621464"/>
            <a:ext cx="51244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Believed </a:t>
            </a:r>
            <a:r>
              <a:rPr lang="en-US" dirty="0" smtClean="0"/>
              <a:t>that humans are naturally violent due to competition.</a:t>
            </a:r>
          </a:p>
          <a:p>
            <a:r>
              <a:rPr lang="en-US" dirty="0" smtClean="0"/>
              <a:t>Three root causes of all conflict</a:t>
            </a:r>
          </a:p>
          <a:p>
            <a:pPr lvl="1"/>
            <a:r>
              <a:rPr lang="en-US" dirty="0" smtClean="0"/>
              <a:t>Gain</a:t>
            </a:r>
          </a:p>
          <a:p>
            <a:pPr lvl="1"/>
            <a:r>
              <a:rPr lang="en-US" dirty="0" smtClean="0"/>
              <a:t>Diffidence</a:t>
            </a:r>
          </a:p>
          <a:p>
            <a:pPr lvl="1"/>
            <a:r>
              <a:rPr lang="en-US" dirty="0" smtClean="0"/>
              <a:t>Glory</a:t>
            </a:r>
          </a:p>
          <a:p>
            <a:r>
              <a:rPr lang="en-US" dirty="0" smtClean="0"/>
              <a:t>Conflict can only be averted by entering into social contract or by absolute religious devotion.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9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Aggression could be a favorable trait when it comes to passing on genes</a:t>
            </a:r>
          </a:p>
          <a:p>
            <a:pPr lvl="2"/>
            <a:r>
              <a:rPr lang="en-US" dirty="0" smtClean="0"/>
              <a:t>I kill you and take your stuff.</a:t>
            </a:r>
          </a:p>
          <a:p>
            <a:pPr lvl="2"/>
            <a:r>
              <a:rPr lang="en-US" dirty="0" smtClean="0"/>
              <a:t>Therefore I get to pass on my genes.</a:t>
            </a:r>
          </a:p>
          <a:p>
            <a:pPr lvl="2"/>
            <a:r>
              <a:rPr lang="en-US" dirty="0" smtClean="0"/>
              <a:t>You feed the worms.</a:t>
            </a:r>
          </a:p>
          <a:p>
            <a:r>
              <a:rPr lang="en-US" dirty="0" smtClean="0"/>
              <a:t>Early humans may have wiped out Neanderthals.</a:t>
            </a:r>
          </a:p>
          <a:p>
            <a:r>
              <a:rPr lang="en-US" dirty="0" smtClean="0"/>
              <a:t>Jane Goodall</a:t>
            </a:r>
          </a:p>
          <a:p>
            <a:pPr lvl="1"/>
            <a:r>
              <a:rPr lang="en-US" dirty="0" smtClean="0"/>
              <a:t>Lived with Chimpanzees and observed behavior.</a:t>
            </a:r>
          </a:p>
          <a:p>
            <a:pPr lvl="1"/>
            <a:r>
              <a:rPr lang="en-US" dirty="0" err="1" smtClean="0"/>
              <a:t>Gombe</a:t>
            </a:r>
            <a:r>
              <a:rPr lang="en-US" dirty="0" smtClean="0"/>
              <a:t> War:  4 year conflict between two groups of chimpanzees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www.youtube.com/watch?v=a7XuXi3mqYM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“For </a:t>
            </a:r>
            <a:r>
              <a:rPr lang="en-US" dirty="0"/>
              <a:t>several years I struggled to come to terms with this new knowledge. Often when I woke in the night, horrific pictures sprang unbidden to my mind—Satan [one of the apes], cupping his hand below Sniff's chin to drink the blood that welled from a great wound on his face; old </a:t>
            </a:r>
            <a:r>
              <a:rPr lang="en-US" dirty="0" err="1"/>
              <a:t>Rodolf</a:t>
            </a:r>
            <a:r>
              <a:rPr lang="en-US" dirty="0"/>
              <a:t>, usually so benign, standing upright to hurl a four-pound rock at </a:t>
            </a:r>
            <a:r>
              <a:rPr lang="en-US" dirty="0" err="1"/>
              <a:t>Godi's</a:t>
            </a:r>
            <a:r>
              <a:rPr lang="en-US" dirty="0"/>
              <a:t> prostrate body; </a:t>
            </a:r>
            <a:r>
              <a:rPr lang="en-US" dirty="0" err="1"/>
              <a:t>Jomeo</a:t>
            </a:r>
            <a:r>
              <a:rPr lang="en-US" dirty="0"/>
              <a:t> tearing a strip of skin from </a:t>
            </a:r>
            <a:r>
              <a:rPr lang="en-US" dirty="0" err="1"/>
              <a:t>Dé's</a:t>
            </a:r>
            <a:r>
              <a:rPr lang="en-US" dirty="0"/>
              <a:t> thigh; </a:t>
            </a:r>
            <a:r>
              <a:rPr lang="en-US" dirty="0" err="1"/>
              <a:t>Figan</a:t>
            </a:r>
            <a:r>
              <a:rPr lang="en-US" dirty="0"/>
              <a:t>, charging and hitting, again and again, the stricken, quivering body of Goliath, one of his childhood heroes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-Jane Goodall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Herbert Spencer</a:t>
            </a:r>
          </a:p>
          <a:p>
            <a:pPr lvl="1"/>
            <a:r>
              <a:rPr lang="en-US" dirty="0" smtClean="0"/>
              <a:t>Early sociologist</a:t>
            </a:r>
          </a:p>
          <a:p>
            <a:pPr lvl="1"/>
            <a:r>
              <a:rPr lang="en-US" dirty="0" smtClean="0"/>
              <a:t>Opposed any sort of social reform</a:t>
            </a:r>
          </a:p>
          <a:p>
            <a:pPr lvl="1"/>
            <a:r>
              <a:rPr lang="en-US" dirty="0" smtClean="0"/>
              <a:t>Coined the term “Survival of the fittest.”</a:t>
            </a:r>
          </a:p>
          <a:p>
            <a:r>
              <a:rPr lang="en-US" dirty="0"/>
              <a:t>Athenian Philosophy</a:t>
            </a:r>
          </a:p>
          <a:p>
            <a:pPr lvl="1"/>
            <a:r>
              <a:rPr lang="en-US" dirty="0"/>
              <a:t>“The strong do what they will and the weak suffer what they must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“Might is Right”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Image result for herbert spen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444625"/>
            <a:ext cx="2975511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37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586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Wars and Conflict</vt:lpstr>
      <vt:lpstr>War and Human Nature</vt:lpstr>
      <vt:lpstr>Historiography and Culture</vt:lpstr>
      <vt:lpstr>War vs. Conflict</vt:lpstr>
      <vt:lpstr>Influential Thinkers</vt:lpstr>
      <vt:lpstr>Enlightenment Thinkers</vt:lpstr>
      <vt:lpstr>PowerPoint Presentation</vt:lpstr>
      <vt:lpstr>Evolutionary Biology</vt:lpstr>
      <vt:lpstr>Social Darwinism</vt:lpstr>
      <vt:lpstr>Limitations</vt:lpstr>
      <vt:lpstr>Jean Jacques Rousseau</vt:lpstr>
      <vt:lpstr>Some support for Rousseau?</vt:lpstr>
      <vt:lpstr>Conflict Theory</vt:lpstr>
    </vt:vector>
  </TitlesOfParts>
  <Company>CUSD300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 and Conflict</dc:title>
  <dc:creator>Hollister, Ryan</dc:creator>
  <cp:lastModifiedBy>Hollister, Ryan</cp:lastModifiedBy>
  <cp:revision>26</cp:revision>
  <dcterms:created xsi:type="dcterms:W3CDTF">2017-01-06T20:55:04Z</dcterms:created>
  <dcterms:modified xsi:type="dcterms:W3CDTF">2017-01-26T19:07:49Z</dcterms:modified>
</cp:coreProperties>
</file>