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294" r:id="rId4"/>
    <p:sldId id="295" r:id="rId5"/>
    <p:sldId id="296" r:id="rId6"/>
    <p:sldId id="297" r:id="rId7"/>
    <p:sldId id="298" r:id="rId8"/>
    <p:sldId id="29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3" r:id="rId24"/>
    <p:sldId id="274" r:id="rId25"/>
    <p:sldId id="275" r:id="rId26"/>
    <p:sldId id="276" r:id="rId27"/>
    <p:sldId id="277" r:id="rId28"/>
    <p:sldId id="278" r:id="rId29"/>
    <p:sldId id="279" r:id="rId30"/>
    <p:sldId id="280" r:id="rId31"/>
    <p:sldId id="283" r:id="rId32"/>
    <p:sldId id="335" r:id="rId33"/>
    <p:sldId id="338" r:id="rId34"/>
    <p:sldId id="339" r:id="rId35"/>
    <p:sldId id="341" r:id="rId36"/>
    <p:sldId id="300" r:id="rId37"/>
    <p:sldId id="301" r:id="rId38"/>
    <p:sldId id="302" r:id="rId39"/>
    <p:sldId id="303" r:id="rId40"/>
    <p:sldId id="304" r:id="rId41"/>
    <p:sldId id="305" r:id="rId42"/>
    <p:sldId id="306" r:id="rId43"/>
    <p:sldId id="307" r:id="rId44"/>
    <p:sldId id="308"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ED65C-BA54-4162-9ECA-86CC77E3E49A}"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421115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D65C-BA54-4162-9ECA-86CC77E3E49A}"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371488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D65C-BA54-4162-9ECA-86CC77E3E49A}"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148466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ED65C-BA54-4162-9ECA-86CC77E3E49A}"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399258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ED65C-BA54-4162-9ECA-86CC77E3E49A}" type="datetimeFigureOut">
              <a:rPr lang="en-US" smtClean="0"/>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238250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EED65C-BA54-4162-9ECA-86CC77E3E49A}"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138734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EED65C-BA54-4162-9ECA-86CC77E3E49A}" type="datetimeFigureOut">
              <a:rPr lang="en-US" smtClean="0"/>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123776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ED65C-BA54-4162-9ECA-86CC77E3E49A}" type="datetimeFigureOut">
              <a:rPr lang="en-US" smtClean="0"/>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300995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ED65C-BA54-4162-9ECA-86CC77E3E49A}" type="datetimeFigureOut">
              <a:rPr lang="en-US" smtClean="0"/>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185530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ED65C-BA54-4162-9ECA-86CC77E3E49A}"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269101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ED65C-BA54-4162-9ECA-86CC77E3E49A}" type="datetimeFigureOut">
              <a:rPr lang="en-US" smtClean="0"/>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EA913-DBF9-4705-AB8C-1CE592F9AE0F}" type="slidenum">
              <a:rPr lang="en-US" smtClean="0"/>
              <a:t>‹#›</a:t>
            </a:fld>
            <a:endParaRPr lang="en-US"/>
          </a:p>
        </p:txBody>
      </p:sp>
    </p:spTree>
    <p:extLst>
      <p:ext uri="{BB962C8B-B14F-4D97-AF65-F5344CB8AC3E}">
        <p14:creationId xmlns:p14="http://schemas.microsoft.com/office/powerpoint/2010/main" val="248195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ED65C-BA54-4162-9ECA-86CC77E3E49A}" type="datetimeFigureOut">
              <a:rPr lang="en-US" smtClean="0"/>
              <a:t>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EA913-DBF9-4705-AB8C-1CE592F9AE0F}" type="slidenum">
              <a:rPr lang="en-US" smtClean="0"/>
              <a:t>‹#›</a:t>
            </a:fld>
            <a:endParaRPr lang="en-US"/>
          </a:p>
        </p:txBody>
      </p:sp>
    </p:spTree>
    <p:extLst>
      <p:ext uri="{BB962C8B-B14F-4D97-AF65-F5344CB8AC3E}">
        <p14:creationId xmlns:p14="http://schemas.microsoft.com/office/powerpoint/2010/main" val="175600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20000"/>
          </a:bodyPr>
          <a:lstStyle/>
          <a:p>
            <a:pPr lvl="0"/>
            <a:r>
              <a:rPr lang="en-US" dirty="0"/>
              <a:t>You are driving a trolley car at 60 mph and you notice five workers on the track ahead of you.  The breaks go out.  You can steer onto another track where there is only one worker.  Should you kill the one to save the five?  What’s the right thing to do?</a:t>
            </a:r>
          </a:p>
          <a:p>
            <a:pPr marL="0" indent="0">
              <a:buNone/>
            </a:pPr>
            <a:endParaRPr lang="en-US" dirty="0"/>
          </a:p>
        </p:txBody>
      </p:sp>
      <p:pic>
        <p:nvPicPr>
          <p:cNvPr id="1026" name="Picture 2" descr="http://www.overthinkingit.com/wp-content/uploads/2008/07/trolleyprobl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686175" cy="334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6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Government?</a:t>
            </a:r>
            <a:endParaRPr lang="en-US" dirty="0"/>
          </a:p>
        </p:txBody>
      </p:sp>
      <p:sp>
        <p:nvSpPr>
          <p:cNvPr id="3" name="Content Placeholder 2"/>
          <p:cNvSpPr>
            <a:spLocks noGrp="1"/>
          </p:cNvSpPr>
          <p:nvPr>
            <p:ph idx="1"/>
          </p:nvPr>
        </p:nvSpPr>
        <p:spPr/>
        <p:txBody>
          <a:bodyPr/>
          <a:lstStyle/>
          <a:p>
            <a:r>
              <a:rPr lang="en-US" dirty="0" smtClean="0"/>
              <a:t>The institution through which the state maintains social order, provides publics services, and enforces decisions that are binding to all people living within the state.</a:t>
            </a:r>
          </a:p>
          <a:p>
            <a:pPr marL="0" indent="0">
              <a:buNone/>
            </a:pPr>
            <a:endParaRPr lang="en-US" dirty="0"/>
          </a:p>
        </p:txBody>
      </p:sp>
    </p:spTree>
    <p:extLst>
      <p:ext uri="{BB962C8B-B14F-4D97-AF65-F5344CB8AC3E}">
        <p14:creationId xmlns:p14="http://schemas.microsoft.com/office/powerpoint/2010/main" val="2701994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Wait…State?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State:  A political community that occupies a definite territory and has an organized government with the power to make and enforce laws.</a:t>
            </a:r>
          </a:p>
          <a:p>
            <a:pPr lvl="1"/>
            <a:r>
              <a:rPr lang="en-US" dirty="0" smtClean="0"/>
              <a:t>Population:  People</a:t>
            </a:r>
          </a:p>
          <a:p>
            <a:pPr lvl="1"/>
            <a:r>
              <a:rPr lang="en-US" dirty="0" smtClean="0"/>
              <a:t>Territory:  Land</a:t>
            </a:r>
          </a:p>
          <a:p>
            <a:pPr lvl="1"/>
            <a:r>
              <a:rPr lang="en-US" dirty="0" smtClean="0"/>
              <a:t>Sovereignty:  Independence and authority</a:t>
            </a:r>
          </a:p>
          <a:p>
            <a:pPr lvl="1"/>
            <a:r>
              <a:rPr lang="en-US" dirty="0" smtClean="0"/>
              <a:t>Government</a:t>
            </a:r>
          </a:p>
          <a:p>
            <a:r>
              <a:rPr lang="en-US" dirty="0" smtClean="0"/>
              <a:t>Nation:  Any sizeable group of people who are united by common bonds of race, language, custom, tradition, or religion</a:t>
            </a:r>
          </a:p>
          <a:p>
            <a:r>
              <a:rPr lang="en-US" dirty="0" smtClean="0"/>
              <a:t>For the most part, people use the words nation, state, and country interchangeably.</a:t>
            </a:r>
          </a:p>
        </p:txBody>
      </p:sp>
    </p:spTree>
    <p:extLst>
      <p:ext uri="{BB962C8B-B14F-4D97-AF65-F5344CB8AC3E}">
        <p14:creationId xmlns:p14="http://schemas.microsoft.com/office/powerpoint/2010/main" val="2289488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Exceptions?</a:t>
            </a:r>
            <a:endParaRPr lang="en-US" dirty="0"/>
          </a:p>
        </p:txBody>
      </p:sp>
      <p:pic>
        <p:nvPicPr>
          <p:cNvPr id="1026" name="Picture 2" descr="http://www.itourschina.com/ChinaMap/bigimg/20070615-00000004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31988"/>
            <a:ext cx="47625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1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0/02/Bia-map-indian-reservations-usa.png/1024px-Bia-map-indian-reservations-u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229600" cy="579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huffpost.com/gen/279865/ISRAEL-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99490"/>
            <a:ext cx="3785532" cy="606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70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edia.nwcn.com/images/1005_somalia_map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90389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69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Purposes of Government</a:t>
            </a:r>
            <a:endParaRPr lang="en-US" dirty="0"/>
          </a:p>
        </p:txBody>
      </p:sp>
      <p:sp>
        <p:nvSpPr>
          <p:cNvPr id="3" name="Content Placeholder 2"/>
          <p:cNvSpPr>
            <a:spLocks noGrp="1"/>
          </p:cNvSpPr>
          <p:nvPr>
            <p:ph sz="half" idx="1"/>
          </p:nvPr>
        </p:nvSpPr>
        <p:spPr/>
        <p:txBody>
          <a:bodyPr/>
          <a:lstStyle/>
          <a:p>
            <a:r>
              <a:rPr lang="en-US" dirty="0" smtClean="0"/>
              <a:t>Maintaining Social Oder</a:t>
            </a:r>
          </a:p>
          <a:p>
            <a:r>
              <a:rPr lang="en-US" dirty="0" smtClean="0"/>
              <a:t>Providing Public Services</a:t>
            </a:r>
          </a:p>
          <a:p>
            <a:r>
              <a:rPr lang="en-US" dirty="0" smtClean="0"/>
              <a:t>Providing National Security</a:t>
            </a:r>
          </a:p>
          <a:p>
            <a:r>
              <a:rPr lang="en-US" dirty="0" smtClean="0"/>
              <a:t>Making Economic Decisions</a:t>
            </a:r>
            <a:endParaRPr lang="en-US" dirty="0"/>
          </a:p>
        </p:txBody>
      </p:sp>
      <p:pic>
        <p:nvPicPr>
          <p:cNvPr id="2050" name="Picture 2" descr="http://files.abovetopsecret.com/files/img/pv5160af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4495800" cy="28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059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Systems</a:t>
            </a:r>
            <a:endParaRPr lang="en-US" dirty="0"/>
          </a:p>
        </p:txBody>
      </p:sp>
      <p:sp>
        <p:nvSpPr>
          <p:cNvPr id="5" name="Text Placeholder 4"/>
          <p:cNvSpPr>
            <a:spLocks noGrp="1"/>
          </p:cNvSpPr>
          <p:nvPr>
            <p:ph type="body" idx="1"/>
          </p:nvPr>
        </p:nvSpPr>
        <p:spPr/>
        <p:txBody>
          <a:bodyPr/>
          <a:lstStyle/>
          <a:p>
            <a:r>
              <a:rPr lang="en-US" dirty="0" smtClean="0"/>
              <a:t>Unitary System</a:t>
            </a:r>
            <a:endParaRPr lang="en-US" dirty="0"/>
          </a:p>
        </p:txBody>
      </p:sp>
      <p:sp>
        <p:nvSpPr>
          <p:cNvPr id="3" name="Content Placeholder 2"/>
          <p:cNvSpPr>
            <a:spLocks noGrp="1"/>
          </p:cNvSpPr>
          <p:nvPr>
            <p:ph sz="half" idx="2"/>
          </p:nvPr>
        </p:nvSpPr>
        <p:spPr/>
        <p:txBody>
          <a:bodyPr/>
          <a:lstStyle/>
          <a:p>
            <a:r>
              <a:rPr lang="en-US" dirty="0" smtClean="0"/>
              <a:t>Gives all key powers to the national or central government.</a:t>
            </a:r>
          </a:p>
          <a:p>
            <a:r>
              <a:rPr lang="en-US" dirty="0" smtClean="0"/>
              <a:t>Examples:  Great Britain, Italy, France</a:t>
            </a:r>
            <a:endParaRPr lang="en-US" dirty="0"/>
          </a:p>
        </p:txBody>
      </p:sp>
      <p:sp>
        <p:nvSpPr>
          <p:cNvPr id="6" name="Text Placeholder 5"/>
          <p:cNvSpPr>
            <a:spLocks noGrp="1"/>
          </p:cNvSpPr>
          <p:nvPr>
            <p:ph type="body" sz="quarter" idx="3"/>
          </p:nvPr>
        </p:nvSpPr>
        <p:spPr/>
        <p:txBody>
          <a:bodyPr/>
          <a:lstStyle/>
          <a:p>
            <a:r>
              <a:rPr lang="en-US" dirty="0" smtClean="0"/>
              <a:t>Federal System</a:t>
            </a:r>
            <a:endParaRPr lang="en-US" dirty="0"/>
          </a:p>
        </p:txBody>
      </p:sp>
      <p:sp>
        <p:nvSpPr>
          <p:cNvPr id="4" name="Content Placeholder 3"/>
          <p:cNvSpPr>
            <a:spLocks noGrp="1"/>
          </p:cNvSpPr>
          <p:nvPr>
            <p:ph sz="quarter" idx="4"/>
          </p:nvPr>
        </p:nvSpPr>
        <p:spPr/>
        <p:txBody>
          <a:bodyPr/>
          <a:lstStyle/>
          <a:p>
            <a:r>
              <a:rPr lang="en-US" dirty="0" smtClean="0"/>
              <a:t>Divides power between national and state governments.</a:t>
            </a:r>
          </a:p>
          <a:p>
            <a:r>
              <a:rPr lang="en-US" dirty="0" smtClean="0"/>
              <a:t>Examples:  United States, India, South Africa, Canada</a:t>
            </a:r>
          </a:p>
          <a:p>
            <a:r>
              <a:rPr lang="en-US" dirty="0" smtClean="0"/>
              <a:t>Idea evolved from </a:t>
            </a:r>
            <a:r>
              <a:rPr lang="en-US" b="1" u="sng" dirty="0" smtClean="0"/>
              <a:t>Confederacy</a:t>
            </a:r>
            <a:r>
              <a:rPr lang="en-US" dirty="0" smtClean="0"/>
              <a:t>:  a loose union of independent states.</a:t>
            </a:r>
          </a:p>
        </p:txBody>
      </p:sp>
    </p:spTree>
    <p:extLst>
      <p:ext uri="{BB962C8B-B14F-4D97-AF65-F5344CB8AC3E}">
        <p14:creationId xmlns:p14="http://schemas.microsoft.com/office/powerpoint/2010/main" val="3405942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7924800" cy="990600"/>
          </a:xfrm>
        </p:spPr>
        <p:txBody>
          <a:bodyPr>
            <a:noAutofit/>
          </a:bodyPr>
          <a:lstStyle/>
          <a:p>
            <a:pPr algn="ctr"/>
            <a:r>
              <a:rPr lang="en-US" sz="6000" dirty="0" smtClean="0"/>
              <a:t>Constitutions!</a:t>
            </a:r>
            <a:endParaRPr lang="en-US" sz="6000" dirty="0"/>
          </a:p>
        </p:txBody>
      </p:sp>
      <p:sp>
        <p:nvSpPr>
          <p:cNvPr id="9" name="Content Placeholder 8"/>
          <p:cNvSpPr>
            <a:spLocks noGrp="1"/>
          </p:cNvSpPr>
          <p:nvPr>
            <p:ph idx="1"/>
          </p:nvPr>
        </p:nvSpPr>
        <p:spPr>
          <a:xfrm>
            <a:off x="217486" y="2590800"/>
            <a:ext cx="5111750" cy="3810000"/>
          </a:xfrm>
        </p:spPr>
        <p:txBody>
          <a:bodyPr>
            <a:normAutofit fontScale="85000" lnSpcReduction="20000"/>
          </a:bodyPr>
          <a:lstStyle/>
          <a:p>
            <a:r>
              <a:rPr lang="en-US" dirty="0" smtClean="0"/>
              <a:t>A Constitution is a plan that provides the rules for government.  </a:t>
            </a:r>
          </a:p>
          <a:p>
            <a:pPr lvl="1"/>
            <a:r>
              <a:rPr lang="en-US" dirty="0" smtClean="0"/>
              <a:t>Sets out ideals that the people bound by the constitution believe in and share</a:t>
            </a:r>
          </a:p>
          <a:p>
            <a:pPr lvl="1"/>
            <a:r>
              <a:rPr lang="en-US" dirty="0" smtClean="0"/>
              <a:t>Establishes basic structure of government and defines the government’s powers and duties</a:t>
            </a:r>
          </a:p>
          <a:p>
            <a:pPr lvl="1"/>
            <a:r>
              <a:rPr lang="en-US" dirty="0" smtClean="0"/>
              <a:t>Provides the supreme law for the country</a:t>
            </a:r>
          </a:p>
          <a:p>
            <a:pPr lvl="1"/>
            <a:endParaRPr lang="en-US" dirty="0" smtClean="0"/>
          </a:p>
          <a:p>
            <a:pPr lvl="1"/>
            <a:endParaRPr lang="en-US" dirty="0"/>
          </a:p>
        </p:txBody>
      </p:sp>
      <p:sp>
        <p:nvSpPr>
          <p:cNvPr id="10" name="Text Placeholder 9"/>
          <p:cNvSpPr>
            <a:spLocks noGrp="1"/>
          </p:cNvSpPr>
          <p:nvPr>
            <p:ph type="body" sz="half" idx="2"/>
          </p:nvPr>
        </p:nvSpPr>
        <p:spPr>
          <a:xfrm>
            <a:off x="381000" y="1174750"/>
            <a:ext cx="4495800" cy="1492250"/>
          </a:xfrm>
        </p:spPr>
        <p:txBody>
          <a:bodyPr>
            <a:normAutofit fontScale="85000" lnSpcReduction="20000"/>
          </a:bodyPr>
          <a:lstStyle/>
          <a:p>
            <a:r>
              <a:rPr lang="en-US" sz="1000" dirty="0" smtClean="0"/>
              <a:t>…yeah you have to take one of those tests again.  </a:t>
            </a:r>
          </a:p>
          <a:p>
            <a:r>
              <a:rPr lang="en-US" sz="4600" b="1" dirty="0" smtClean="0">
                <a:solidFill>
                  <a:srgbClr val="FFC000"/>
                </a:solidFill>
              </a:rPr>
              <a:t>But look at this funny picture!</a:t>
            </a:r>
          </a:p>
          <a:p>
            <a:r>
              <a:rPr lang="en-US" dirty="0" smtClean="0"/>
              <a:t>----------------------------------------------------------------------------</a:t>
            </a:r>
            <a:r>
              <a:rPr lang="en-US" dirty="0" smtClean="0">
                <a:sym typeface="Wingdings" pitchFamily="2" charset="2"/>
              </a:rPr>
              <a:t></a:t>
            </a:r>
            <a:endParaRPr lang="en-US" dirty="0"/>
          </a:p>
        </p:txBody>
      </p:sp>
      <p:pic>
        <p:nvPicPr>
          <p:cNvPr id="1026" name="Picture 2" descr="http://cutestuff.co/wp-content/uploads/2011/10/funny-puppy-sitting-on-pup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142999"/>
            <a:ext cx="3808213" cy="254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1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Major Types of Government</a:t>
            </a:r>
            <a:endParaRPr lang="en-US" dirty="0"/>
          </a:p>
        </p:txBody>
      </p:sp>
      <p:sp>
        <p:nvSpPr>
          <p:cNvPr id="6" name="Content Placeholder 5"/>
          <p:cNvSpPr>
            <a:spLocks noGrp="1"/>
          </p:cNvSpPr>
          <p:nvPr>
            <p:ph sz="half" idx="1"/>
          </p:nvPr>
        </p:nvSpPr>
        <p:spPr/>
        <p:txBody>
          <a:bodyPr/>
          <a:lstStyle/>
          <a:p>
            <a:r>
              <a:rPr lang="en-US" dirty="0" smtClean="0"/>
              <a:t>Autocracy</a:t>
            </a:r>
          </a:p>
          <a:p>
            <a:r>
              <a:rPr lang="en-US" dirty="0" smtClean="0"/>
              <a:t>Oligarchy</a:t>
            </a:r>
          </a:p>
          <a:p>
            <a:r>
              <a:rPr lang="en-US" dirty="0" smtClean="0"/>
              <a:t>Democracy</a:t>
            </a:r>
            <a:endParaRPr lang="en-US" dirty="0"/>
          </a:p>
        </p:txBody>
      </p:sp>
      <p:pic>
        <p:nvPicPr>
          <p:cNvPr id="3074" name="Picture 2" descr="http://dcincome.com/blog/wp-content/uploads/2013/10/parthen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47625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7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457200" y="1600200"/>
            <a:ext cx="4267200" cy="4525963"/>
          </a:xfrm>
        </p:spPr>
        <p:txBody>
          <a:bodyPr/>
          <a:lstStyle/>
          <a:p>
            <a:pPr lvl="0"/>
            <a:r>
              <a:rPr lang="en-US" dirty="0"/>
              <a:t>Imagine that instead of driving the car you are on a ledge watching this unfold.  Next to you is a very fat man.  Do you push him off the ledge to stop the cart and save the five workers?</a:t>
            </a:r>
          </a:p>
          <a:p>
            <a:endParaRPr lang="en-US" dirty="0"/>
          </a:p>
        </p:txBody>
      </p:sp>
      <p:pic>
        <p:nvPicPr>
          <p:cNvPr id="1026" name="Picture 2" descr="Image result for fat man scen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86668"/>
            <a:ext cx="4010025"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has the power?</a:t>
            </a:r>
            <a:endParaRPr lang="en-US" dirty="0"/>
          </a:p>
        </p:txBody>
      </p:sp>
      <p:sp>
        <p:nvSpPr>
          <p:cNvPr id="6" name="Text Placeholder 5"/>
          <p:cNvSpPr>
            <a:spLocks noGrp="1"/>
          </p:cNvSpPr>
          <p:nvPr>
            <p:ph type="body" idx="1"/>
          </p:nvPr>
        </p:nvSpPr>
        <p:spPr/>
        <p:txBody>
          <a:bodyPr/>
          <a:lstStyle/>
          <a:p>
            <a:r>
              <a:rPr lang="en-US" dirty="0" smtClean="0"/>
              <a:t>Autocracy</a:t>
            </a:r>
            <a:endParaRPr lang="en-US" dirty="0"/>
          </a:p>
        </p:txBody>
      </p:sp>
      <p:sp>
        <p:nvSpPr>
          <p:cNvPr id="7" name="Content Placeholder 6"/>
          <p:cNvSpPr>
            <a:spLocks noGrp="1"/>
          </p:cNvSpPr>
          <p:nvPr>
            <p:ph sz="half" idx="2"/>
          </p:nvPr>
        </p:nvSpPr>
        <p:spPr/>
        <p:txBody>
          <a:bodyPr>
            <a:normAutofit lnSpcReduction="10000"/>
          </a:bodyPr>
          <a:lstStyle/>
          <a:p>
            <a:r>
              <a:rPr lang="en-US" dirty="0" smtClean="0"/>
              <a:t>Authority is in the hands of a single person.</a:t>
            </a:r>
          </a:p>
          <a:p>
            <a:r>
              <a:rPr lang="en-US" dirty="0" smtClean="0"/>
              <a:t>Ruler comes to power through inheritance or use of military force</a:t>
            </a:r>
          </a:p>
          <a:p>
            <a:r>
              <a:rPr lang="en-US" dirty="0" smtClean="0"/>
              <a:t>Totalitarian Dictatorship:  Ideas of a single leader are glorified.  Government seeks to control all aspects of social and economic life.</a:t>
            </a:r>
          </a:p>
          <a:p>
            <a:r>
              <a:rPr lang="en-US" dirty="0" smtClean="0"/>
              <a:t>Examples?</a:t>
            </a:r>
          </a:p>
        </p:txBody>
      </p:sp>
      <p:sp>
        <p:nvSpPr>
          <p:cNvPr id="8" name="Text Placeholder 7"/>
          <p:cNvSpPr>
            <a:spLocks noGrp="1"/>
          </p:cNvSpPr>
          <p:nvPr>
            <p:ph type="body" sz="quarter" idx="3"/>
          </p:nvPr>
        </p:nvSpPr>
        <p:spPr/>
        <p:txBody>
          <a:bodyPr/>
          <a:lstStyle/>
          <a:p>
            <a:r>
              <a:rPr lang="en-US" dirty="0" smtClean="0"/>
              <a:t>Oligarchy</a:t>
            </a:r>
            <a:endParaRPr lang="en-US" dirty="0"/>
          </a:p>
        </p:txBody>
      </p:sp>
      <p:sp>
        <p:nvSpPr>
          <p:cNvPr id="9" name="Content Placeholder 8"/>
          <p:cNvSpPr>
            <a:spLocks noGrp="1"/>
          </p:cNvSpPr>
          <p:nvPr>
            <p:ph sz="quarter" idx="4"/>
          </p:nvPr>
        </p:nvSpPr>
        <p:spPr/>
        <p:txBody>
          <a:bodyPr/>
          <a:lstStyle/>
          <a:p>
            <a:r>
              <a:rPr lang="en-US" dirty="0" smtClean="0"/>
              <a:t>A small group holds power</a:t>
            </a:r>
          </a:p>
          <a:p>
            <a:r>
              <a:rPr lang="en-US" dirty="0" smtClean="0"/>
              <a:t>Group gets its power from wealth, military power, or social position.</a:t>
            </a:r>
          </a:p>
          <a:p>
            <a:r>
              <a:rPr lang="en-US" dirty="0" smtClean="0"/>
              <a:t>Examples?</a:t>
            </a:r>
            <a:endParaRPr lang="en-US" dirty="0"/>
          </a:p>
        </p:txBody>
      </p:sp>
    </p:spTree>
    <p:extLst>
      <p:ext uri="{BB962C8B-B14F-4D97-AF65-F5344CB8AC3E}">
        <p14:creationId xmlns:p14="http://schemas.microsoft.com/office/powerpoint/2010/main" val="1102114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Some crazy facts about North Korea…</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Every five years they hold an “election” with only one name on the ballot.</a:t>
            </a:r>
          </a:p>
          <a:p>
            <a:r>
              <a:rPr lang="en-US" dirty="0" smtClean="0"/>
              <a:t>All men living in North Korea must have the same hair cut as Kim Jong Un.</a:t>
            </a:r>
          </a:p>
          <a:p>
            <a:r>
              <a:rPr lang="en-US" dirty="0" smtClean="0"/>
              <a:t>According the North Korean government Kim Jong Un does not ever need to go to the bathroom.</a:t>
            </a:r>
            <a:endParaRPr lang="en-US" dirty="0"/>
          </a:p>
        </p:txBody>
      </p:sp>
      <p:pic>
        <p:nvPicPr>
          <p:cNvPr id="1026" name="Picture 2" descr="http://youoffendmeyouoffendmyfamily.com/wordpress/wp-content/uploads/2011/12/kim-jong-un-totally-looks-like-russell-from-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819525"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87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Democracy</a:t>
            </a:r>
            <a:endParaRPr lang="en-US" dirty="0"/>
          </a:p>
        </p:txBody>
      </p:sp>
      <p:sp>
        <p:nvSpPr>
          <p:cNvPr id="3" name="Content Placeholder 2"/>
          <p:cNvSpPr>
            <a:spLocks noGrp="1"/>
          </p:cNvSpPr>
          <p:nvPr>
            <p:ph idx="1"/>
          </p:nvPr>
        </p:nvSpPr>
        <p:spPr/>
        <p:txBody>
          <a:bodyPr>
            <a:normAutofit/>
          </a:bodyPr>
          <a:lstStyle/>
          <a:p>
            <a:r>
              <a:rPr lang="en-US" dirty="0" smtClean="0"/>
              <a:t>Individual Liberty</a:t>
            </a:r>
          </a:p>
          <a:p>
            <a:pPr lvl="1"/>
            <a:r>
              <a:rPr lang="en-US" dirty="0" smtClean="0"/>
              <a:t>Freedom to believe and act as you see fit without hurting others.</a:t>
            </a:r>
          </a:p>
          <a:p>
            <a:r>
              <a:rPr lang="en-US" dirty="0" smtClean="0"/>
              <a:t>Majority Rule with Minority Rights</a:t>
            </a:r>
          </a:p>
          <a:p>
            <a:pPr lvl="1"/>
            <a:r>
              <a:rPr lang="en-US" dirty="0" smtClean="0"/>
              <a:t>People can vote to make decisions but the rights of individuals are protected and cannot be taken away.</a:t>
            </a:r>
          </a:p>
          <a:p>
            <a:r>
              <a:rPr lang="en-US" dirty="0" smtClean="0"/>
              <a:t>Free Elections</a:t>
            </a:r>
          </a:p>
        </p:txBody>
      </p:sp>
    </p:spTree>
    <p:extLst>
      <p:ext uri="{BB962C8B-B14F-4D97-AF65-F5344CB8AC3E}">
        <p14:creationId xmlns:p14="http://schemas.microsoft.com/office/powerpoint/2010/main" val="262908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behind American Government</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sz="4600" dirty="0" smtClean="0"/>
              <a:t>Thomas Hobbes</a:t>
            </a:r>
          </a:p>
          <a:p>
            <a:r>
              <a:rPr lang="en-US" sz="4200" dirty="0" smtClean="0"/>
              <a:t>Social Contract Theory:  People give the government the power to maintain order.  In return the government protects its citizens.</a:t>
            </a:r>
          </a:p>
          <a:p>
            <a:endParaRPr lang="en-US" dirty="0"/>
          </a:p>
        </p:txBody>
      </p:sp>
      <p:pic>
        <p:nvPicPr>
          <p:cNvPr id="7" name="Picture 2" descr="http://stohl.de/wordpress/wp-content/2014/01/calvin-und-hobbes-grimassen-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59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behind American Government</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John Locke</a:t>
            </a:r>
          </a:p>
          <a:p>
            <a:pPr lvl="1"/>
            <a:r>
              <a:rPr lang="en-US" dirty="0" smtClean="0"/>
              <a:t>“Father of Classical Liberalism”</a:t>
            </a:r>
          </a:p>
          <a:p>
            <a:pPr lvl="1"/>
            <a:r>
              <a:rPr lang="en-US" dirty="0" smtClean="0"/>
              <a:t>All people are equal and independent in their natural state</a:t>
            </a:r>
          </a:p>
          <a:p>
            <a:pPr lvl="1"/>
            <a:r>
              <a:rPr lang="en-US" dirty="0" smtClean="0"/>
              <a:t>Right to “Life, liberty, and property”</a:t>
            </a:r>
          </a:p>
          <a:p>
            <a:pPr lvl="1"/>
            <a:r>
              <a:rPr lang="en-US" dirty="0" smtClean="0"/>
              <a:t>Wrote </a:t>
            </a:r>
            <a:r>
              <a:rPr lang="en-US" i="1" dirty="0" smtClean="0"/>
              <a:t>Two Treatises of Government </a:t>
            </a:r>
            <a:r>
              <a:rPr lang="en-US" dirty="0" smtClean="0"/>
              <a:t>explaining social contract theory.</a:t>
            </a:r>
          </a:p>
          <a:p>
            <a:pPr lvl="1"/>
            <a:r>
              <a:rPr lang="en-US" dirty="0" smtClean="0"/>
              <a:t>If the government fails to meet its end of the contract the people have the right to overthrow that government</a:t>
            </a:r>
          </a:p>
          <a:p>
            <a:pPr marL="0" indent="0">
              <a:buNone/>
            </a:pPr>
            <a:endParaRPr lang="en-US" dirty="0"/>
          </a:p>
        </p:txBody>
      </p:sp>
      <p:pic>
        <p:nvPicPr>
          <p:cNvPr id="2050" name="Picture 2" descr="http://upload.wikimedia.org/wikipedia/commons/d/d1/JohnLoc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7343"/>
            <a:ext cx="3276600" cy="422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28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Treatises</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i="1" dirty="0"/>
              <a:t>“Men being, as has been said, by Nature, all free, equal and independent, no one can be put out of this Estate, and subjected to the Political Power of another, without his own Consent. The only way whereby any divests himself of his Natural Liberty, and puts on the bonds of Civil Society is by agreeing with other Men to </a:t>
            </a:r>
            <a:r>
              <a:rPr lang="en-US" i="1" dirty="0" smtClean="0"/>
              <a:t>join </a:t>
            </a:r>
            <a:r>
              <a:rPr lang="en-US" i="1" dirty="0"/>
              <a:t>and unite into a Community. . . .” </a:t>
            </a:r>
            <a:endParaRPr lang="en-US" dirty="0"/>
          </a:p>
          <a:p>
            <a:pPr marL="0" indent="0">
              <a:buNone/>
            </a:pPr>
            <a:r>
              <a:rPr lang="en-US" dirty="0" smtClean="0"/>
              <a:t>					—</a:t>
            </a:r>
            <a:r>
              <a:rPr lang="en-US" dirty="0"/>
              <a:t>John Locke, 1690 </a:t>
            </a:r>
          </a:p>
        </p:txBody>
      </p:sp>
    </p:spTree>
    <p:extLst>
      <p:ext uri="{BB962C8B-B14F-4D97-AF65-F5344CB8AC3E}">
        <p14:creationId xmlns:p14="http://schemas.microsoft.com/office/powerpoint/2010/main" val="3696276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Enlightenment Era</a:t>
            </a:r>
            <a:endParaRPr lang="en-US" dirty="0"/>
          </a:p>
        </p:txBody>
      </p:sp>
      <p:sp>
        <p:nvSpPr>
          <p:cNvPr id="6" name="Content Placeholder 5"/>
          <p:cNvSpPr>
            <a:spLocks noGrp="1"/>
          </p:cNvSpPr>
          <p:nvPr>
            <p:ph idx="1"/>
          </p:nvPr>
        </p:nvSpPr>
        <p:spPr/>
        <p:txBody>
          <a:bodyPr/>
          <a:lstStyle/>
          <a:p>
            <a:r>
              <a:rPr lang="en-US" dirty="0" smtClean="0"/>
              <a:t>Both Hobbes and Locke were </a:t>
            </a:r>
            <a:r>
              <a:rPr lang="en-US" b="1" u="sng" dirty="0" smtClean="0"/>
              <a:t>enlightenment thinkers.</a:t>
            </a:r>
          </a:p>
          <a:p>
            <a:r>
              <a:rPr lang="en-US" dirty="0" smtClean="0"/>
              <a:t>Enlightenment thinkers favored </a:t>
            </a:r>
            <a:r>
              <a:rPr lang="en-US" b="1" u="sng" dirty="0" smtClean="0"/>
              <a:t>reason</a:t>
            </a:r>
            <a:r>
              <a:rPr lang="en-US" dirty="0" smtClean="0"/>
              <a:t> and </a:t>
            </a:r>
            <a:r>
              <a:rPr lang="en-US" b="1" u="sng" dirty="0" smtClean="0"/>
              <a:t>individualism</a:t>
            </a:r>
            <a:r>
              <a:rPr lang="en-US" dirty="0" smtClean="0"/>
              <a:t> over superstition and tradition</a:t>
            </a:r>
          </a:p>
          <a:p>
            <a:r>
              <a:rPr lang="en-US" dirty="0" smtClean="0"/>
              <a:t>Closely tied to the </a:t>
            </a:r>
            <a:r>
              <a:rPr lang="en-US" b="1" u="sng" dirty="0" smtClean="0"/>
              <a:t>scientific revolution</a:t>
            </a:r>
            <a:r>
              <a:rPr lang="en-US" dirty="0" smtClean="0"/>
              <a:t> because it changed the way people thought about the world around them</a:t>
            </a:r>
          </a:p>
          <a:p>
            <a:pPr marL="0" indent="0">
              <a:buNone/>
            </a:pPr>
            <a:endParaRPr lang="en-US" dirty="0"/>
          </a:p>
        </p:txBody>
      </p:sp>
    </p:spTree>
    <p:extLst>
      <p:ext uri="{BB962C8B-B14F-4D97-AF65-F5344CB8AC3E}">
        <p14:creationId xmlns:p14="http://schemas.microsoft.com/office/powerpoint/2010/main" val="345054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Enlightening Strikes!</a:t>
            </a:r>
            <a:endParaRPr lang="en-US" dirty="0"/>
          </a:p>
        </p:txBody>
      </p:sp>
      <p:pic>
        <p:nvPicPr>
          <p:cNvPr id="5122" name="Picture 2" descr="http://www.polyvore.com/cgi/img-thing?.out=jpg&amp;size=l&amp;tid=15813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148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1828800" y="1219199"/>
            <a:ext cx="6705600" cy="3547259"/>
          </a:xfrm>
          <a:prstGeom prst="wedgeRoundRectCallout">
            <a:avLst>
              <a:gd name="adj1" fmla="val -60006"/>
              <a:gd name="adj2" fmla="val 501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1350139"/>
            <a:ext cx="5486400" cy="3416320"/>
          </a:xfrm>
          <a:prstGeom prst="rect">
            <a:avLst/>
          </a:prstGeom>
          <a:noFill/>
        </p:spPr>
        <p:txBody>
          <a:bodyPr wrap="square" rtlCol="0">
            <a:spAutoFit/>
          </a:bodyPr>
          <a:lstStyle/>
          <a:p>
            <a:r>
              <a:rPr lang="en-US" b="1" dirty="0" err="1" smtClean="0">
                <a:solidFill>
                  <a:schemeClr val="bg1"/>
                </a:solidFill>
              </a:rPr>
              <a:t>Hmmmm</a:t>
            </a:r>
            <a:r>
              <a:rPr lang="en-US" b="1" dirty="0" smtClean="0">
                <a:solidFill>
                  <a:schemeClr val="bg1"/>
                </a:solidFill>
              </a:rPr>
              <a:t>….</a:t>
            </a:r>
          </a:p>
          <a:p>
            <a:endParaRPr lang="en-US" b="1" dirty="0" smtClean="0">
              <a:solidFill>
                <a:schemeClr val="bg1"/>
              </a:solidFill>
            </a:endParaRPr>
          </a:p>
          <a:p>
            <a:r>
              <a:rPr lang="en-US" b="1" dirty="0" smtClean="0">
                <a:solidFill>
                  <a:schemeClr val="bg1"/>
                </a:solidFill>
              </a:rPr>
              <a:t>Maybe I can learn more about the world through observation….</a:t>
            </a:r>
          </a:p>
          <a:p>
            <a:endParaRPr lang="en-US" b="1" dirty="0">
              <a:solidFill>
                <a:schemeClr val="bg1"/>
              </a:solidFill>
            </a:endParaRPr>
          </a:p>
          <a:p>
            <a:r>
              <a:rPr lang="en-US" b="1" dirty="0" smtClean="0">
                <a:solidFill>
                  <a:schemeClr val="bg1"/>
                </a:solidFill>
              </a:rPr>
              <a:t>Maybe governments get their power from the people…</a:t>
            </a:r>
          </a:p>
          <a:p>
            <a:endParaRPr lang="en-US" b="1" dirty="0">
              <a:solidFill>
                <a:schemeClr val="bg1"/>
              </a:solidFill>
            </a:endParaRPr>
          </a:p>
          <a:p>
            <a:r>
              <a:rPr lang="en-US" b="1" dirty="0" smtClean="0">
                <a:solidFill>
                  <a:schemeClr val="bg1"/>
                </a:solidFill>
              </a:rPr>
              <a:t>Maybe the king says he was chosen by God just so he can live in a nice castle…</a:t>
            </a:r>
          </a:p>
          <a:p>
            <a:endParaRPr lang="en-US" b="1" dirty="0">
              <a:solidFill>
                <a:schemeClr val="bg1"/>
              </a:solidFill>
            </a:endParaRPr>
          </a:p>
          <a:p>
            <a:r>
              <a:rPr lang="en-US" b="1" dirty="0" smtClean="0">
                <a:solidFill>
                  <a:schemeClr val="bg1"/>
                </a:solidFill>
              </a:rPr>
              <a:t>Maybe if we stop putting dead people in the well where we get our drinking water we won’t get sick anymore…</a:t>
            </a:r>
            <a:endParaRPr lang="en-US" b="1" dirty="0">
              <a:solidFill>
                <a:schemeClr val="bg1"/>
              </a:solidFill>
            </a:endParaRPr>
          </a:p>
        </p:txBody>
      </p:sp>
      <p:pic>
        <p:nvPicPr>
          <p:cNvPr id="5132" name="Picture 12" descr="https://encrypted-tbn3.gstatic.com/images?q=tbn:ANd9GcQQcLGrRZ2V1mRT3rxZMG14FtTpLfiMk27SLdR35uyIZcu5hXz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9" y="429652"/>
            <a:ext cx="1433513" cy="359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21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Enlightenment Ideas about Government</a:t>
            </a:r>
            <a:endParaRPr lang="en-US" dirty="0"/>
          </a:p>
        </p:txBody>
      </p:sp>
      <p:sp>
        <p:nvSpPr>
          <p:cNvPr id="3" name="Content Placeholder 2"/>
          <p:cNvSpPr>
            <a:spLocks noGrp="1"/>
          </p:cNvSpPr>
          <p:nvPr>
            <p:ph idx="1"/>
          </p:nvPr>
        </p:nvSpPr>
        <p:spPr/>
        <p:txBody>
          <a:bodyPr/>
          <a:lstStyle/>
          <a:p>
            <a:r>
              <a:rPr lang="en-US" dirty="0" smtClean="0"/>
              <a:t>Democracy</a:t>
            </a:r>
          </a:p>
          <a:p>
            <a:pPr lvl="1"/>
            <a:r>
              <a:rPr lang="en-US" dirty="0" smtClean="0"/>
              <a:t>Any system of government ruled by the people</a:t>
            </a:r>
          </a:p>
          <a:p>
            <a:pPr lvl="1"/>
            <a:r>
              <a:rPr lang="en-US" dirty="0" smtClean="0"/>
              <a:t>Direct Democracy:  Citizens vote directly to make decisions.</a:t>
            </a:r>
          </a:p>
          <a:p>
            <a:pPr lvl="1"/>
            <a:r>
              <a:rPr lang="en-US" dirty="0" smtClean="0"/>
              <a:t>Representative Democracy:  People elect representatives and give them the responsibility and power to make laws.  Also known as a republic.</a:t>
            </a:r>
          </a:p>
          <a:p>
            <a:pPr marL="457200" lvl="1" indent="0">
              <a:buNone/>
            </a:pPr>
            <a:endParaRPr lang="en-US" dirty="0" smtClean="0"/>
          </a:p>
          <a:p>
            <a:endParaRPr lang="en-US" dirty="0"/>
          </a:p>
        </p:txBody>
      </p:sp>
    </p:spTree>
    <p:extLst>
      <p:ext uri="{BB962C8B-B14F-4D97-AF65-F5344CB8AC3E}">
        <p14:creationId xmlns:p14="http://schemas.microsoft.com/office/powerpoint/2010/main" val="2479306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and Religion</a:t>
            </a:r>
            <a:endParaRPr lang="en-US" dirty="0"/>
          </a:p>
        </p:txBody>
      </p:sp>
      <p:sp>
        <p:nvSpPr>
          <p:cNvPr id="3" name="Content Placeholder 2"/>
          <p:cNvSpPr>
            <a:spLocks noGrp="1"/>
          </p:cNvSpPr>
          <p:nvPr>
            <p:ph sz="half" idx="1"/>
          </p:nvPr>
        </p:nvSpPr>
        <p:spPr/>
        <p:txBody>
          <a:bodyPr>
            <a:normAutofit/>
          </a:bodyPr>
          <a:lstStyle/>
          <a:p>
            <a:r>
              <a:rPr lang="en-US" dirty="0" smtClean="0"/>
              <a:t>Secularism</a:t>
            </a:r>
          </a:p>
          <a:p>
            <a:pPr lvl="1"/>
            <a:r>
              <a:rPr lang="en-US" dirty="0" smtClean="0"/>
              <a:t>Separation of church and state</a:t>
            </a:r>
          </a:p>
          <a:p>
            <a:pPr lvl="1"/>
            <a:r>
              <a:rPr lang="en-US" dirty="0" smtClean="0"/>
              <a:t>The government cannot stop you from worshipping as you please and it cannot force you to follow a certain religion</a:t>
            </a:r>
          </a:p>
        </p:txBody>
      </p:sp>
      <p:pic>
        <p:nvPicPr>
          <p:cNvPr id="3076" name="Picture 4" descr="https://i.chzbgr.com/maxW500/5693767424/h19A28A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570" y="1524000"/>
            <a:ext cx="379939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5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lstStyle/>
          <a:p>
            <a:pPr lvl="0"/>
            <a:r>
              <a:rPr lang="en-US" dirty="0"/>
              <a:t>What if the fat man was standing on a trap door and all you had to do was push a button?</a:t>
            </a:r>
          </a:p>
          <a:p>
            <a:pPr marL="0" indent="0">
              <a:buNone/>
            </a:pPr>
            <a:endParaRPr lang="en-US" dirty="0"/>
          </a:p>
        </p:txBody>
      </p:sp>
      <p:pic>
        <p:nvPicPr>
          <p:cNvPr id="3074" name="Picture 2" descr="https://s3.amazonaws.com/lowres.cartoonstock.com/office-opinion-opinionated-trapdoors-trap_doors-manager-pton65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73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Enlightenment and Religion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Deism</a:t>
            </a:r>
          </a:p>
          <a:p>
            <a:pPr lvl="1"/>
            <a:r>
              <a:rPr lang="en-US" dirty="0" smtClean="0"/>
              <a:t>Belief that there is one god that created the world based on laws of reason.  Does not intervene with laws.</a:t>
            </a:r>
          </a:p>
          <a:p>
            <a:pPr lvl="1"/>
            <a:r>
              <a:rPr lang="en-US" dirty="0" smtClean="0"/>
              <a:t>Up to each individual to try to learn these laws.</a:t>
            </a:r>
          </a:p>
          <a:p>
            <a:r>
              <a:rPr lang="en-US" dirty="0" smtClean="0"/>
              <a:t>The Jefferson Bible</a:t>
            </a:r>
          </a:p>
          <a:p>
            <a:pPr lvl="1"/>
            <a:r>
              <a:rPr lang="en-US" dirty="0" smtClean="0"/>
              <a:t>Removed all miracles from the bible and wrote out a moral code</a:t>
            </a:r>
          </a:p>
          <a:p>
            <a:endParaRPr lang="en-US" dirty="0"/>
          </a:p>
        </p:txBody>
      </p:sp>
      <p:pic>
        <p:nvPicPr>
          <p:cNvPr id="4098" name="Picture 2" descr="https://encrypted-tbn2.gstatic.com/images?q=tbn:ANd9GcSVGhhp07sdWEciRTOVP7SbXq2Yw0SYOMRNJemdoe6sX6bLkT1Ngyt9QOQ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438400"/>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29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Capitalism</a:t>
            </a:r>
            <a:endParaRPr lang="en-US" dirty="0"/>
          </a:p>
        </p:txBody>
      </p:sp>
      <p:sp>
        <p:nvSpPr>
          <p:cNvPr id="5" name="Content Placeholder 4"/>
          <p:cNvSpPr>
            <a:spLocks noGrp="1"/>
          </p:cNvSpPr>
          <p:nvPr>
            <p:ph sz="half" idx="1"/>
          </p:nvPr>
        </p:nvSpPr>
        <p:spPr/>
        <p:txBody>
          <a:bodyPr/>
          <a:lstStyle/>
          <a:p>
            <a:r>
              <a:rPr lang="en-US" dirty="0" smtClean="0"/>
              <a:t>Adam Smith</a:t>
            </a:r>
          </a:p>
          <a:p>
            <a:pPr lvl="1"/>
            <a:r>
              <a:rPr lang="en-US" dirty="0" smtClean="0"/>
              <a:t>Scottish philosopher and enlightenment thinker</a:t>
            </a:r>
          </a:p>
          <a:p>
            <a:pPr lvl="1"/>
            <a:r>
              <a:rPr lang="en-US" dirty="0" smtClean="0"/>
              <a:t>Suggested a </a:t>
            </a:r>
            <a:r>
              <a:rPr lang="en-US" u="sng" dirty="0" smtClean="0"/>
              <a:t>free market </a:t>
            </a:r>
            <a:r>
              <a:rPr lang="en-US" dirty="0" smtClean="0"/>
              <a:t>system in which government plays no role in making economic decisions</a:t>
            </a:r>
          </a:p>
          <a:p>
            <a:pPr lvl="1"/>
            <a:r>
              <a:rPr lang="en-US" dirty="0" smtClean="0"/>
              <a:t>Also known as </a:t>
            </a:r>
            <a:r>
              <a:rPr lang="en-US" u="sng" dirty="0" smtClean="0"/>
              <a:t>Laissez-faire</a:t>
            </a:r>
            <a:r>
              <a:rPr lang="en-US" dirty="0" smtClean="0"/>
              <a:t>, meaning “to let alone”</a:t>
            </a:r>
          </a:p>
          <a:p>
            <a:pPr lvl="1"/>
            <a:endParaRPr lang="en-US" dirty="0" smtClean="0"/>
          </a:p>
          <a:p>
            <a:pPr lvl="1"/>
            <a:endParaRPr lang="en-US" dirty="0"/>
          </a:p>
        </p:txBody>
      </p:sp>
      <p:pic>
        <p:nvPicPr>
          <p:cNvPr id="1026" name="Picture 2" descr="http://boneyard2009.files.wordpress.com/2009/09/asmith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2295525"/>
            <a:ext cx="4953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082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Just remember…</a:t>
            </a:r>
            <a:endParaRPr lang="en-US" dirty="0"/>
          </a:p>
        </p:txBody>
      </p:sp>
      <p:sp>
        <p:nvSpPr>
          <p:cNvPr id="6" name="Content Placeholder 5"/>
          <p:cNvSpPr>
            <a:spLocks noGrp="1"/>
          </p:cNvSpPr>
          <p:nvPr>
            <p:ph idx="1"/>
          </p:nvPr>
        </p:nvSpPr>
        <p:spPr/>
        <p:txBody>
          <a:bodyPr/>
          <a:lstStyle/>
          <a:p>
            <a:r>
              <a:rPr lang="en-US" dirty="0" smtClean="0"/>
              <a:t>Capitalism= free market = free enterprise = laissez faire</a:t>
            </a:r>
            <a:endParaRPr lang="en-US" dirty="0"/>
          </a:p>
        </p:txBody>
      </p:sp>
      <p:sp>
        <p:nvSpPr>
          <p:cNvPr id="2" name="AutoShape 2" descr="data:image/jpeg;base64,/9j/4AAQSkZJRgABAQAAAQABAAD/2wCEAAkGBxQTEhUUExMVFhUXGBoWGBgUFxoVFhgaFxcXGhcYFRUYHCggGBwlHBUXITEhJSkrLi4uFx8zODMsNygtLisBCgoKDg0OGxAQGywkHyQsLCwsLCwsLCwsLCwsLCwsLCwsLCwsLCwsLCwsLCwsLCwsLCwsLCwsLCwsLCwsLCwsLP/AABEIAMIBAwMBIgACEQEDEQH/xAAcAAABBAMBAAAAAAAAAAAAAAAFAwQGBwABAgj/xABKEAACAQMCAwYDBQUEBwUJAAABAgMABBESIQUxQQYTIlFhcQeBkRQjMqGxQlLB0fAzYpLxJENygqKy4RVzk7PCFyY0NlNjg7Ti/8QAGQEAAwEBAQAAAAAAAAAAAAAAAQIDBAAF/8QAKREAAgICAgEEAgICAwAAAAAAAAECEQMSITFBBBMiYTJRM4FxkRQjQv/aAAwDAQACEQMRAD8AQ7P3KQsrf3Tyri2fRcGYdc7e9DbaXSMnpsK6W851j2kex7MJK2HeN8TMunyFCe83NJJJqUGkpT4jVPsya68BzsYcmQ+tE+KcSEROTzG3vQvsY3hc+tL8fsjI0bY8IO9ZY/yNsvT1SQd4PMXhRjzNP1amXCxphXO1O7c5GajK7bK8LgVQ01vZRqC7ljyVQWY456VXJPMchTlW3p9wfwwXsy7SKGVWwCQEhV1G/TU7H51f062ZHPLVWR8SAkjcMOasCrjOcakbBGcHn5UT4RxBFjYl1C41BiwC4xnIPLHXNN+0HFoZLS3k7+J7hEy4DIZB9wxlDIu6jWqkjAwQKmFrGqJHaEf6jGB+6gSMj/jFbIwpmXJluPRDr290KdO7Z3xuR13A5bHPzpgvF/Emlg3iCtggkHGcEdDgZqRdm7iReHzuoJmVSwUAyN3i20Z0hRu51DGBzpa4Bafhcsi6Z21hxjSctayM6kHcAN0PLNdGCBPL4oQ+1Rlsd4nLcBhtnlnyoVcTKG/ENztkgcgT+gJ+VSF5HjvZGQrpkkijcMpJwETBVgwwfvD0PKoL8Xu00/22HhyBAkncsGwS+qV5IiM5xjB8qGTHudizaPoMcR4xHEuptRXGSVUsAPMkbAVE+MduiqF7eCV03+9Mbd0MHB8WMbHbpVuccVZ4rq0xubY5A8phMi/+W1VrwM/+6D/91P8A/sSVRxslt9ESg7VX0g7xWkCDOWEQ7vbnqYoQMe9HbDtNdMCTbPMo5tBFJIB7tGpUH0OKIdhv/la7/wC7u/8Alapfw64kThlhJYJ3kSLE0kcenW8XdMHVNZA1hypIyD4W5nYjU7b6ItwvtijnQYpc7/hUvjBAOQuSMEjNF5rlG2DDPlnDdOY5jmPqKa9heLRXfGbmeOJ4i1vpdJAqtrR4lZmCk78hvv4eVTOCyAv5bnPhe3giX/a72bP1BjHyFTeFPyOsrRBuZPp/n+hFO7ceFqddp2/0uT/d/wCRabQ/gNY5R1k0aFK0mOuDjY0WHKh3CB4aItyq2PwJN8gudMmtd3tTjuzilFjrcZkCvs5G9KEZ2p7PgCmLDByKXVM62hUoVGxpIXvnS7E43oS/Oo5MS8F4TbHRuh5/nWqiV5fyK7AHkayoaMpsgEGyq0iEzy865LYG1agn9OtObE7TFYpCpK0vjGoHnilYIgzg03vzh3HtRfdGaXKsP9kto2PrUymQLCMjOahPZZsRD/aqeXceuPHpWdLmRZ8KI0mlzGCK7sW2obbOygxtz6U+seVCaqLO8j1ae8HbVbX0ajL+IhRzOu3VVwPVkYfKmAammoq+tWZW5ZRipI54OPxD0Nd6eaixc2NzjSF+LcKSOC1z3izXDRRyK7sw+8XEmYycLhmHIbZFS12h+2rlm7/uG0rhtHd94hZicaQdQXrnGdqr3iMxMgcu7Pt4mdiwwQRpOfCMgHAxyrHuH1CTvJNYGnV3j6tOeWrVnG52rd7qRk9iT8kpsJmhteJFDh4pbllOBgERK8ex2OAVoD2Z4hLPeQPPIXZWcLkABQYZM6VUADOBk89qbxcRTXJG7viQZfMr4clQh1DVv4VA36CmFjcAS5Qkb5BVipBwRsVORsSPnSyydNFI4KTT7JFxzjoTitvaj8U06s3oqQI31LKPpUX7c2ne9qLBP7sD/wDhvNJ/6Kr3trxadeItKsjrImND6iXUacDDHJ5Z+tB5e0l21wty1zKZ0GlZS3jUYYYB8sO3+I1WLtWZJRp0erLdoPt0oDt9oMEXeIc6REry92QcYzqeTrn0qIcO4E8nAbizhAL67uJASFGVu5QNzsBtVSdneO3ssplNzMZWUIZA51FQchSR0BJI9zUmum4ginurudclmIDnGp2LMfckkn3pXliux44ZS6JH2ZsXg7N38MoCyRreowByAVDA4I50/wCyHAWsobKWwknliuXiM8cjK8SRyRMzyoMAowfTyO+cEGqX4nxfiMSyRPcTCOXWZF1HS5k/Hq89WTmuOz3bO9tV7uK4lSP91SGAzz0hgdPXlim2Qrg1wy/LGFF7RT6MAtYI746v3+nJ9dCR/ICntvxXVaW5B/FdrB/4V0yEfSE1Q1txq4VmninlEjgh5A5Ehzg+J+vJefkPKmcnHLtVULdSqqyGZV1NtISSXG3MszH5mhsgast7tNDcScVuBCgdI4YXkBZVIDB91ydz4PypeE/dZG+aqOw7TXZkdzdyanCo7h21MozgMRuQNRwPU+dWhwiYNaIQc+ED6Cs2dLtGjFfQf4T+CicYobwv8AogjUq6C+xZEBOKbTxeMY5UpZShtwetNOIXWJlUHnTY5MLiroVmi9KaSxCisj+GhkqGtEMlohLHTG05wtCSN6LzRZFMLiLApMjbaK40kmQziLDvG9/4VlIcQj+8b3rK7ZiAFJ87dQK6i/CT61zxF171tIwK3D+DNTmz08SfKf2HeDDLCmPF3HeP70+4UhPKhPEPxN55oJfMzSfxJD2YH3Sj+9U8jnx4T5bVBOzP9mnvUs4vLpUN5VBp7cF01S/wNuMyhXXPM09smz9KjF9c95IhzUn4f09qfLGsYl2x0KayDenNNJzzqOLyUkRbtJfFZVAolDLqUGoxx2TMhNFeGXGyHoedbH0QXDCwtYZjpOzgc6R4DYATFc6lzTm7aLGRs2OYodwi77uViN9uWcZO/U8qXbijRLG2nMrX4gOp4hPpzgPp553UAHHlv0oDDGM4Jp3xqRmnlZ9maRy3TBLHakuGwanGeWa0f+Ty3bkWh2IsYwgK49T/ACqYRqM7ihPZ+3CQqF225Udt4871jlK2ehCOsTniHAYrhdLKN/yqqe1XYaS3clVYoeRX+VXRbjGKeSaWGGH8apF/olPns83wxOoKtGTvnOMEe/730zSt73Wwy5AHTYj2B/r1q8uIcEif9kfSorxfsfGwzjB9Kb3P2L7SfRWFukZPNjy32VufVScH5Zq5OFLi0jGMbD+j61TvGrA207Kff5Herg4Jn7JCW5lQenUbcqTN+NiQ4ZJ+HjwCnMh8JpCzHhFc8Qn0oc+VDwFK2BOCcXCs6E/tE05NxqnB+lROOPFyN+YJqQxqQwcdKdNI0Rx7cslMxAWk7g7DNM57jUFNavjqWlx3uZ8kaic3cwUZprcNtmt8SdVVQxptNJkEVtMiZFb+5XvG261lJXdp42963UG2WtEf4haAOwHXemWvAx60a4xEwbAGT6fxoLcx4I880kqaRvhKmyW8DHX0qPcVOXY/3qK2kxVflUevmJB9TSxg93JkZzWlEu7KnKpUr44MpjzFRLse2yD0qV8ZbCgedSkvmiuNrUitjZskm/uKmFif0qPqcyD2qQ8O51T1DuLFj2PAKH3pwGogxxQni7Y+dZsS5KSZCOKxkyGnnCEOnSehodfXOJ2B9Ke2chD+hFbJL4kocySCDynPyrXC18ZTH4tgfI0jcThCM7Zp7wW+USDI2zz+lTxR/wBG/wBZOoV5Ky7URIJpAN2DsGPsx5fSj/YXhK6TKwyc4GelB+O2eJHY/wCskDe2dZb88VYXZezHdqnpv/OnnL40jzlH/sthazuFHPAohFxGIEZbHT0qLce4PcRnMZUj1J2z5im0XCb53EfgKFfxadIHLfUOnP5gedThBsec0uyxVYDDLup8uX5UuzrzwPrj8xVPR8Sv7R9JYldQGCNtz+XI771PJuJslt3zrgrgsPby+dF8HIk5Ox/zobPvUNh+JaP4RFpY8s8vffkOf0ovbcXlKgsEKk80OcZ9s10k0BSsrztrEZ+IiJOfhX265+hzVnxwCOKNB+yAP0qL8L4UDf3NwTnDKi+/dxlj+ePrUuu+ailySvgklzYYt/wimnGU1KBTuI7CmXFZgMUZfidBfIAmAd8D5CnxuAqN5mmskv3gHmKZ3jkHflSxTN1KqCFndbKCeRojxW4ARMHmRUYtZtqzj/EC0aKv4gc/Sq4E9nZk9V0L9rrrJiAP7QzRASDSMHpUMN1kgvz5YolwO5OX1cuma1PJxRijj54Gl3eHW3vWU1u4SXYgZGays1st7YrdyMgLE519fKo5dndfeifGrnUoxsB0oZFuQOZpoxqPJbJn+QW7zC/KgV3Jt86ItqANCbthgUSF3ZK+xz7qKmnHj+D2qE9jGzIPQVNOMnJHtU8n5o1YfwBFt/aGpDw+ZQTv6VGYZQsjHyFJz3LC3aRThy23lz2rsitUdtRNpXyahfajih70Ip/DzovDfukeZSC2M5HWoHxO7LSF/M1khBqRrjq1bO3tg7Fs+KnbXGkrQqGVh4qWkn1MNq3x5VMzOtrQ4vZNTgnpRHhrgkqdic86Au/iHvRC5bBDLnIrsiSVIlKbfI34rYNI+CpXGCMjAJGeXmKk/Z+fSwB8qCx3LPgt02FE7NcOD/XT+dRl0Vi75J0gVxg/Kk/+x2X8LYHoSP0OKb2MpGKOCbw0IAlx0R3i0a4CHxNkbn9aLXVsroEIBDDGDv8AlUUk4nDJPq70Z6Lnp54qVPIFCHIOPI/wop2PKNJIAT8Dh2WSBW08gcrt5HY55n6+tK2PAoVZ5tAUtjIBwu3Lblke1SQXSsM0I4tdZ8Gef6da6UnRJRXdATgcJCljzkkeT5M3gH+ELRq4/GtNIBuBTqX+0FQuwUF0O1Ae07Y070cQ1He05GRvyq76Ej2BDKFdW1Z96V4hdcj70znlTUoJFc3tyhGFOaEeWi2/g7t58L86RnlzKlcQzjIU0nqH2hR6VVtK0iM7kuR5KiqCxHtQ66uivLrSvaFzqVRTedPDk86nkfQuNW2O7WQ6B7VlMI58ACsoUUBTwszAnlT2GBeYG9bFxjmKRe+PICnVsg2h5fLiH1qM3myrRSWRsHJ2oTxNuVOlRy5Vkg7MXwikXPJsDPlU07UXmgKV3YjYVCuz+g4D9RtRziMfcuHd9e3gHpRcbakUxyajQy+0sWJIO+xrV8WYLEh8BYEnywa7EhfxDr0p1brt4qjLJTGUbNcevlcxJk6V/ER7VvhnCElSRgQFXz51wAmrJXPpXU8uA3dZUMNxSSdrgridcMCSQlSQPPaujaldzTi2gfOcZp/Na68DlVYz17Fm7kBSuJFNPuJcR7tQFALuQFzuBkgAn51u7t0j3Y5PQUFmbxhjvhlb/CQcflTv5OyUnRIuMQ906pkkBFGTzPmfrk/OnvDH1Ypz2pse8hWVdyozt1BHix59T/u1GuEcR0NudjSTRTFJNE3S+Ea5c4HKupO1aouw/OgM6i4TTnkcgjpjrikIezWpSHlcfIe+xqapFeX0BuLIk8zSIO7YEEFABud9x/XOivAuPyRuGkJfG2G6HkSP0/rdwezUIYZuXzsDgKM45Z2pnJ2QdH1RzCQdNQ0n05bf51S1QjjKycrfqy6k5HOR5HrTRHJJY9dv6/rpQngto8SsHILucAL0A5D3JNGGTGB5fr1qExrtC0HMU4P9pTe2/EKWj3lpUTC4NRXtRES2RzxUoBqJ8fk+8OarN0hY9kQns21AE05trHTnqaeLgnURTlJF8qX3WMsdcgu1tyGywNat5NU5PlT6a56CmVu2NTY3poyvlizVJUausvNv0pHiD4pYz5B28Rpk0RPQn5UJtNhxqkdoNqyuDHJ+630NZXWU4E7hMisRdgMVqTw7mtpJkYFNbozUhvdkkYxTGWyLgk0fFuD1rtrcAU29HUM+AxqMK+xHWit3CFfLNrH7PoKZInpSqknbrReVoaKVHCwHOQSB0ruSRxzO1KbjFcXB29ai5WPXAtHJtS0JzjNN4LY828I9Rv8AIV1Ndqg2Gfff8q5QbOckuwnIqgZ2A8zyoNxHjAX8G58/+lBrziDyHLNt6dPYUynbwnHl/lVo415JOQ8E5fxHcnJ69d6ScD+v4V04C4HP+Q/yrM7VQUsrsXOJ7fuzzTwnzx+yR8h/wnzqM9qezTwMWAzGTnI5KT+gP9cq47CcT7m7jBPgciNv978J9w2Pzq5buxDrggHpjoc9PY9PI/m+qkhN3CRQNpePE2x2qbcA7QqcBiM+v8KS7T9imUl7dcjcmPr66fIjqv0xyqGvbkEjLIw5qdiPkam4GiOUtoXUJxkLv54oTxbiajCRJrckKqoBuag3D7WRyPG+OXP+s1aPZbsv3A72QfeEYAP7APP/AHiNvTBoLHbo6eakRbgfEMPK0q5dHaM6d9BGxI/e67+nrRP7QrnKkH9fpUN4Zd6J5mJ8Mjvn5uSD+dKXchRyVYjG+R0/vD08x8/OknjtixyNE3tPxUtbH7w1GOC9oxnEoAPLI5GpLw9gWyDkHcEVHRopaYXB3qMcV4HcSyEoo0nkSakqmiaXgAG1V1UuxNmuiD23Y2fqyj6mn8fYhj+KT6DFH+KcZEMbSHkozVbcQ+Lbf6qPbzJxXLHGw7zaomcXYqIbsxPzrpOzsCnBAqrLz4l3bciq+29BbjthdPzmb5U3t/QLfll5/wDZduOSrSEsUQ5IKr74dcZkkkdJHLbZGanE5pJcDR5OGlX90fSt0zLVlJY1FcSA9a3ECu+akDdmrh+UZ+eBTm27EXJ5hR7nNVbRmqVgmCfI9axpM9c1Jo/h7IfxSgewojbfD5F/FKx+gpNbKWQqBhzPOuElJOQKsG67J2sEbyyaiqKWO55AZx8+VVXLxZmY4CopP4VA2HQZ5muWNsO1IMmVQPGfXA/if5UiONAbKMD02+vU/OhE758h7cj8qSVcmqxgkK5NhWfihOaZXE+V2NIOtJZNMkLZlcPsAcEgEE454BzsOvKu8UoponCouY5PwsA37rDS30NdpDjn/XrSX2dW3ceHng75/wClOC/0/rajwDkTjJDAjYg5FegeC3/fQxyH9tA3puPF8s7HyNefC29XJ8Kr0SWZjJ3icj2VvED7bsMU0GJkXFkraPPTf89h/wAw/MUG7R9lre5jzIApUFhKNjHtknV+51IO23zEgbA57Y5/LfmfLmDVOfFntpI0zWEYMcWB3rN4TLkahjHKP0/aP51qyVkh+HEFi7lo7mOedSdK4KlADjWqOAW89WMADpvmZcflKwuE/FpbHvgn+X1Nea4hLriaDWJVYd2Yx4lPMYwNzV99meMfbbZZHGmQApKp20uMhtugPMe+OlHVR4A5OXLKS4MT3YB54wc+fr9KNB9SjA8S7D1H8aGQxaHkT92SQY9nb+VOYTv86zSXJoj0I3K4I0npnGeRPT2pzwri0kZ2bbyNJPbkb5z69d/Om0g3rhie8N7UatjjPkf4VI7Pisb4GcNyweufI1UHeEbin8HEjoIDEHz8vIj1HP5Uuo1lidswTaSAcypqg1tzv6bVdEfF/tFmrH8RGlvcCqiuY8SyDyNdHyjpCH2Osa3ArLjYczSSPtvT80LaJL2NlZboBOZXerFuDN6VWPY6XF2h9DVmcWvQsTkHfBqE1yVgR264+6uVwDg46VlCrAo8YZuZyT9TWUNQ2XqK2XHnUNu+1sKjPeZ9t6j9/wBv/wD6aE+9HY5Y3ItBp1HUUk9+g61TM/bO4bkQPamM3Gp35yH64/Sg5FI+nLA+JvHU+xmNT4pHUbfuqdZz6ZUD51TS3L7kcqJ3WqTqT5k8vrW0i0jCj61WHXJnyR1lRzayll3pyu1JRZzuMGljTCnJrQFc6q6DVxxyF3rUyHG3P6ZweR9+Vd1quOFterxbkHcZ/j/Kuiu1NYWw2nocke/7Q/j9adD6UWAS5VOfhRxPRdmInAlQgf7aZZT/AIdY+dQaQ094VdtDLHKvONw23odx8xkfOuTpnSVo9ESJnmNsYI559D6c8VSXxu4UqSwOFwWQKSOug4Hud6uy1mDojqcggEHzB6/lVTfHS8Um1jxl1y+3MKNj+ePpWgzEc+GcXecStgmSELs3ppikxq3xnUfyq57vg3dSNcQDxN/apnaQDV4lzyccx58qo/4X3Pd8Vtf/ALhkU+muJgv5j869EXZ8J+f8f50ZdnHnXiDf6TOy/haRnXbGQzaht8/1rb5xtvvt09cfTb51rikBW4cHqSfqTWBfAffpWeXZoj0OIbkNy55wQeY8wRTObGWx0J+QpyoAPLfbJ88edM5GP1pRjnUOla5Uk4396x+R8644O9kZ/C6dNmH1wf1qIcbk03DijPDrnulLeSkfWopxC41yMx610V8jm/iamlyRW9YppWVWhNmHeBTKkoZjtRzi3aOMqVXfO1Q2BSachsdKlKPJog+B1DfMoAA2rKbiasoDVH9i1vKQzLnbJ/WnpmobfKUlPTNLRQM2D0O3zoSjfI2PJSocNPjrST3QqXfDzsXFeNcPcO4it4w7LHgO5bXgBjyGI2+o3G9Sm2+Fds96FS4drYw98QGQyhtQAjLAEBcHOcZ6etGOLi0LP1NOmVtAcIC3yHqT/Ktm4YjAGKtGx+HFrJdW/jmNvcWj3CozKJEZGtgAWC4I03HLHMHc0P7S9lLG1iiuhJOIZYJGVGKl+9EYeEAgdTkEb9DkAGqaMyvImyu8nO9LxvkH2/SrE432Bsra0BluZVlaLWsx09w8mMiIDT1OMDOcdTvQzsX2Vhu7Hv8A7wTLeRQNhhp0O8GsgaeeiY7+YrtGduqISz1gNWdx/wCHttAOISfe6Le1SaHxjdyJ9Qbw7jMce3qaT7YdhLa0sPtC980sQgaVdQOVdgrhRp2O7Y8sV2jBuiuS1bFWP2k7C2ttb3VyGkaMRxG28Q3eTK+Lw7jJQ+2aS7H9hbee1gmnkm1XMjxRiIoBH3YmOptSnUT3Dem425mu0DuiuZkyNtiDkHyI5f1604jkDAMNieY8iOYqyF7C2kFpJNci5laOaSL/AEbBLASlUbQRt4cFt9t6E/DrspbXFnPcXPe5SVUPcsADmOLcAjc5c/ICu18A2XZD5Y9q1CcCrVPw9tYnu+8a4kSGNZkWPT3pUrISgGnxtmPblzA9aG8D7P8ADZ7a6uCt4Bbd40ikxhtKa2AVRkatCgEEjxZrtGHdEo+G3E+9sVBPiiJjPsuGX5adqo7tvxg3d/LIDlFPdr5AKcfQnJ+dXDb2UVnYd/aNcA3UYde8MRRfCShl1fh2bHhJJJ2zQ7tD8LrKKK77k3EckMAuO8kcGFj98QhJXoYfFjBAdT1q0eOyL7Khs74W91bSgnEckbtn+6wLbe2a9UTnKnG4/wD5FV/xL4RWZNvpM2l5AJsyD+z7mVvD4djrVN/LNS/iFs0EUoWaQiGBGUMIznGtcMdGTsg/OjJ2wFO9t4gt4AP3Tn/G+PyIoOXJ2xtn9KtjjHYGOW7EkjSsjWzuTlQVljaPG4XkVc7Y/YND7bsJbG4s4y0ume2lnfxDOtPswGk6dh98+3tUXFtlYzSVFds+xpiG5VZS/DoMlsjO6SSXM8UreE5iiNwUaNdOAzLFGd8jxHbpQLtt2YtoYFntZXIE8lvJFMyFgYnljLrpwQC0R2PRlO3Khoxt0RHP602k/wClWxwb4eW0zWjZlEU9mZ38Y1d4TAVwdOwxI+3oK3wv4cWrLB3xm1ySzq2HAGmJptGBp8kTPzrtGDdFR3yZhfnkaW9xnB/5s/Ko0TV68V+HMQigCmVJJ7x7Zu85CHXcYYLpGSY41IPXIPI0F+IHw0tLaynuLZ5g1rIkcglKsJNfdDK6QNJ++U+Wx25UyjQHMqPNYKtaz+HNtLYcLlDukt3cJFIxYFQpWdjoUjAY90oHqaT+JHYWws4j3Eky3COq91MQ3fIQMyR4UbAtzG3hIxTAT5K3jau1UmiXCOENLvyAqVWPBI057ms08iRuhickQxLJyM6TWVY624xsB9Kype8V/wCP9kT7ZWeFjdR7004cw7tgSMjDCj3aldVsCOm9RHhiK7DV1yNvyqi/HkgnTLS+G3GreB7yOWaOL7RCgRpDpjDKJQQ78l/tBz54NTC07U8Lguou7ltUWW3dWkh0JGJAyECUoBoyNWC2Bt6jNEmzTC8+oPuOVat4dx5DYfKqxnSojkxpuy9eE9qLJLqzjN3AVt7CSJ5e8AhLs9kAqStgMSIXOBvgVF/iVxW3ezs7aC4inkiB1NCwkQaYwoyynAJJ2HPANQBSBzrLcF5FRebsqDPLU7BRk9BkjejtZNQrkuHh/HuGRWLRfa1e3aDH2eZzJOrkHwLGw1Y6AcgQMYFBPgzx21ghuIrmeGH7yKVe9kWPUdODp1HfBiXOPMedIcX+G8cWlPtymUNEHRkCa1lkCkw5cnIyTjxZIxtT+4+D6C4iiFxKY3jldn0rlTGYQgA5b943+EU/IvA+412ttLnhWGuYO/nWCKSMyoHAMwVyyk5ACs7Enpvypz2t7S8Png4hFHcwd4bdNLGdCkrgSMiRDVuysoyB++tR6x+E8U011E1zIq28scasFXU5eCKU6s7bGUDbyof2a+F8M1v3s11LGwuHtsIisupZjEvMZ3IH1o8i8CvafjkT8F4dAlxG0iGMSRq6tIqpDIo1oDlQDoG+OlHOwXaO0FlZxy3MUL2s8sjrM2gsrC5CmPP4/wC3Xl5GhfCPhtbPJcQSXr9/bEd4I4sKI3GqJvFkZKbkAnBzVecSaJJJO4kMkKk6JGUoWUDOSpAI69KRtrkdJNUW1xntrE3DZ2trlUme4cqmUExjabBbun3AZN9xkBulD/hnxG3SxuYZbmCB3nDKJpFTKhIdwGOSPCR8qb8f+HK21tHMJ2Zi8CSKVAC98yoSMb7Mw511xn4c/Zxet3zlLe1+0xkqPGwWYsjb7YMS8uj0ebsHxqiZSdrLSSW9EV/bxO0McccjyIFEmmbDpqOJApdeWRkYqIcH4jDFZcYikuoHlmWbQwkQfaHeOXLRLnxambp1NL8Y+FkaCXubpzPDF32l0AVlbvMKWXlkxNuM42ODUe7P9l1urNrlZWDi6ht9OkFcTSW6as886Z8/Ki7OVEn4nxWJ+D28UXELeJ44F76EyRmSULH/AGIUnUrFgPXNGe0HaiymN9E95ayQtZx92pmjKmUteawni3fAg5bjweYqN3/w6SOS6zO/d29ulwDoXLlu/wBSnfkO5HL96tXvwtjSS6Xv5MQ26XCsUG7O1zqXywO4X18Z9KaP2LKvBLOJ9uLNVlC3duxNp4dMyHxrqAUYb8R18ue1POJ9obSdbpILqCV2t1CrFKkjE5lzgKST+JfqPOq3sfhMJoIg91ouZ4TcRx93qjVU7rUrPqyTmdBn1OAcbjfgzwYmS7uQ5SSzT8OAyP3izalfcHAMQxg0Wl4AWzJ21te/mga5gCi2jZSZEwZGMwkjznGoKsR088Nmh1p2htBc8Pc3UGmOzmR271NKO32PCu2cKx0Psf3T5Go1f9gkP38l4sU1wjTIrp9yFUJ920uoePEi7+5CkKaYdjuzUd5bTTyzPEsRAOlQ2xUMSfrypG2MkqJkO3tq0fDZZZ4xJr++VWDNEzW8qFnQeJU1kDVjGGB5VGO3d3YtZN3UtnLcm7kctb92ZDHJLM6ZKgM2EeNWO41AjJO9a/8AZoe+uRNchYINHjjjy7hkBA0lvBp6/izz26Nn+GxjnuhPchbe2hFw0iR6ndGEhwE1eEjuXzuc4GBvt3LCtUSXgXbG2g4TbHv4hPEsURiMi96EE6K+UzqA7tS3LlvRO/7WWX2+z0XduYlW5Z3E0ZRWfRpDMGwCcvjPPBqKw/CwLcTxTXLd3HEkyOiAFlcyhldSTuvdcxz1dOVRbtv2VHD5YtMvexzoXQldDADGVYZx+0DnbmRjautoFJlhcW7Z25itXa5jlaLiDu6xujyLCHukR+7Q5KiNoznG4xzJGRvxK7RWknD7yGG5inkupo3jWBu8Kqv2ckyY/B/Ytz8xVXxNvk8uVd2d5GpIC4wSM+xxU5ZGukWx4oyfydE/+02rcJ4TbzSg91cI0yRSYmjVUuRr0oda6WZDtvuMcxRztvxW1ksu5+0R3MglQwFT3kiINOoysB4Tp7xcnnkczVYnikX71OrW/i8wfeoyzzp8GuHpceyakEOD2+AQq86NW/BhnLHfyphacWQcsU+Ti6+dedOU/wBHoKH6CC2S+VZSC34xWVL5BpkYu4dUBU/umq8s30n2P/SrLJ8OPeqymGmVx6n9a9jFymeRJ00F5DjV6MD9acDA/OhxuCx5YBAz/u07BJ3NNQshUDr5Vu10611kqpddTD8SrqGpl9QMkeoratjam0xooQ9A3627W8f2m4iuAksDWs7NH3rSd4unBTAzqwCQBkE56mi97xhFeRdS5E1sBuOUzxKR7eBjXmMKM8hk+1b7oeQ+lU3JaHpm4MMUjO8hHfXkTLoIOX7iGJQ2eSfdb+1N7RhbxyKjKNV/qOSDtcTq7c/SU+1echAuk+Ect9qjobJGwoqVgcaPRvZtY4+LccCt4SluwLPqyWhZm8TEk7sfbl0qn7Xgr6LIyadF42hMNlsCVYX1gjw7ttudvKo5HjHIfSiYlLKAWJCjABOQASWIUHkCSTj1NK2NFNHpHtA0My3kYkJdPs8jAldI7thIndnn/q9647WcXR7Ti0OpdUVtJjcZKyWzMP8AiDj5V5ySJdvCMD0xj2pZI1GPCNuWw29q7c72/s9J8blSM3c7yIIzaKmSwzqQ3BIx/wDkXHmTUC+BroYrqByAFkgmUEgeZH0aH6AVViIByUfICkbwbB8ZKHVuOn7Q+n6VynbDpSL87Q8aSXhM1zqGZUWEgEZ3nMY/8w/KjHGeKamvoSyaEskkXcZ1Sm8V9877Qpt7+dedwFOHAG4yDgfr7UlNCDGRpG3iGw5jf9M0VO3QHjL64FxWBo7K87+IQQ2MsUjM6go7GzIVlJyD9xJt6Dzqv/g7OBDxps41Rqyhtjut2Rt9KrJk1ZckahjG3Okb0ZVmYjVtjbny3H9dKvpwSs9EdnXt5LBBNcx3Fk8JdzM0Ya3cd3piQAAgDMuM+JSigGgfw74ibfhd9KpGtMuusA5IiBGV68qqjg0f3QOBnn605umGjOBnoeu/P9KzuXJZQ4LU7Bcfa8hv0mmU3MrK6qxVAV7tUAjGwwNG4Hnk7mjXFuKw3U3E7WGaMyyWKwoC4CtJpugVVjsSO+jzjlqqhygbGcGthBgDY/15VymBwPRrcZia7vO6lRmitYwSCCA+q4YLnkSNiR6ioL8VuDtcmG5jZCY7OSabVIR4Y+7bEa7gN4n2GM7ZO1VNcoDpXA9iNhvRFey8urGmLOvRtJHjUF1DxZxy/azjpnO1G7QKpjeGmt7Zy6mKr4Sc/XejEHCJSAQowf7w5EkefmpH+dSKwsx3ahgdWMHGMZxq2yR+yQajNyj+Ks0Yowm6k6K1a2cHdTWyMeY/KrQsWSNiQWwVOcDnkKBvn96VPr6HDmzkt0YSiLGkljpRRhdLH97fwtHt/dPMk0I5G+0NPHCPCkVYkj9CadRXUikeI86sRLS3VRGYATuMkKGziQHDathqCYPkp89xnEuE28sqmFCoIGACoz+LfY45IfL8O+53N2ugJNPiQjDePpFaotFwQYGCcYrKjvAvpk/Y3X+JqsuK/wBu/wDtGsrKrhIZOhezO59v5UWh5Vusp32KzjO39elcudx71lZXIUTXka10/ryrdZRFHGfB8qi8XMVlZTx6El2h3F/KnlueXy/WsrKVjocrSq9fesrKQYXNIt/OsrK459GcHP3A92/U05i/r86yspn+QF0DZkAY7D8K/pSPGxu3y/5aysra+jNL8gpw/wDsE9v4Ct334Pn/ADrKysTNS6Gx5LWdR7/xrKygAacQPjPt/wCmtBztufP8hW6ymAEID4f68qnPZP8A+HX/AGm/U1lZWT1v8f8AaNnov5P6YciGSc+n8acBR5CsrK8tNnoTSOSP6+laCjI28v0rKyut7HUqHRFZWVlcd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xMVFhUXGBoWGBgUFxoVFhgaFxcXGhcYFRUYHCggGBwlHBUXITEhJSkrLi4uFx8zODMsNygtLisBCgoKDg0OGxAQGywkHyQsLCwsLCwsLCwsLCwsLCwsLCwsLCwsLCwsLCwsLCwsLCwsLCwsLCwsLCwsLCwsLCwsLP/AABEIAMIBAwMBIgACEQEDEQH/xAAcAAABBAMBAAAAAAAAAAAAAAAFAwQGBwABAgj/xABKEAACAQMCAwYDBQUEBwUJAAABAgMABBESIQUxQQYTIlFhcQeBkRQjMqGxQlLB0fAzYpLxJENygqKy4RVzk7PCFyY0NlNjg7Ti/8QAGQEAAwEBAQAAAAAAAAAAAAAAAQIDBAAF/8QAKREAAgICAgEEAgICAwAAAAAAAAECEQMSITFBBBMiYTJRM4FxkRQjQv/aAAwDAQACEQMRAD8AQ7P3KQsrf3Tyri2fRcGYdc7e9DbaXSMnpsK6W851j2kex7MJK2HeN8TMunyFCe83NJJJqUGkpT4jVPsya68BzsYcmQ+tE+KcSEROTzG3vQvsY3hc+tL8fsjI0bY8IO9ZY/yNsvT1SQd4PMXhRjzNP1amXCxphXO1O7c5GajK7bK8LgVQ01vZRqC7ljyVQWY456VXJPMchTlW3p9wfwwXsy7SKGVWwCQEhV1G/TU7H51f062ZHPLVWR8SAkjcMOasCrjOcakbBGcHn5UT4RxBFjYl1C41BiwC4xnIPLHXNN+0HFoZLS3k7+J7hEy4DIZB9wxlDIu6jWqkjAwQKmFrGqJHaEf6jGB+6gSMj/jFbIwpmXJluPRDr290KdO7Z3xuR13A5bHPzpgvF/Emlg3iCtggkHGcEdDgZqRdm7iReHzuoJmVSwUAyN3i20Z0hRu51DGBzpa4Bafhcsi6Z21hxjSctayM6kHcAN0PLNdGCBPL4oQ+1Rlsd4nLcBhtnlnyoVcTKG/ENztkgcgT+gJ+VSF5HjvZGQrpkkijcMpJwETBVgwwfvD0PKoL8Xu00/22HhyBAkncsGwS+qV5IiM5xjB8qGTHudizaPoMcR4xHEuptRXGSVUsAPMkbAVE+MduiqF7eCV03+9Mbd0MHB8WMbHbpVuccVZ4rq0xubY5A8phMi/+W1VrwM/+6D/91P8A/sSVRxslt9ESg7VX0g7xWkCDOWEQ7vbnqYoQMe9HbDtNdMCTbPMo5tBFJIB7tGpUH0OKIdhv/la7/wC7u/8Alapfw64kThlhJYJ3kSLE0kcenW8XdMHVNZA1hypIyD4W5nYjU7b6ItwvtijnQYpc7/hUvjBAOQuSMEjNF5rlG2DDPlnDdOY5jmPqKa9heLRXfGbmeOJ4i1vpdJAqtrR4lZmCk78hvv4eVTOCyAv5bnPhe3giX/a72bP1BjHyFTeFPyOsrRBuZPp/n+hFO7ceFqddp2/0uT/d/wCRabQ/gNY5R1k0aFK0mOuDjY0WHKh3CB4aItyq2PwJN8gudMmtd3tTjuzilFjrcZkCvs5G9KEZ2p7PgCmLDByKXVM62hUoVGxpIXvnS7E43oS/Oo5MS8F4TbHRuh5/nWqiV5fyK7AHkayoaMpsgEGyq0iEzy865LYG1agn9OtObE7TFYpCpK0vjGoHnilYIgzg03vzh3HtRfdGaXKsP9kto2PrUymQLCMjOahPZZsRD/aqeXceuPHpWdLmRZ8KI0mlzGCK7sW2obbOygxtz6U+seVCaqLO8j1ae8HbVbX0ajL+IhRzOu3VVwPVkYfKmAammoq+tWZW5ZRipI54OPxD0Nd6eaixc2NzjSF+LcKSOC1z3izXDRRyK7sw+8XEmYycLhmHIbZFS12h+2rlm7/uG0rhtHd94hZicaQdQXrnGdqr3iMxMgcu7Pt4mdiwwQRpOfCMgHAxyrHuH1CTvJNYGnV3j6tOeWrVnG52rd7qRk9iT8kpsJmhteJFDh4pbllOBgERK8ex2OAVoD2Z4hLPeQPPIXZWcLkABQYZM6VUADOBk89qbxcRTXJG7viQZfMr4clQh1DVv4VA36CmFjcAS5Qkb5BVipBwRsVORsSPnSyydNFI4KTT7JFxzjoTitvaj8U06s3oqQI31LKPpUX7c2ne9qLBP7sD/wDhvNJ/6Kr3trxadeItKsjrImND6iXUacDDHJ5Z+tB5e0l21wty1zKZ0GlZS3jUYYYB8sO3+I1WLtWZJRp0erLdoPt0oDt9oMEXeIc6REry92QcYzqeTrn0qIcO4E8nAbizhAL67uJASFGVu5QNzsBtVSdneO3ssplNzMZWUIZA51FQchSR0BJI9zUmum4ginurudclmIDnGp2LMfckkn3pXliux44ZS6JH2ZsXg7N38MoCyRreowByAVDA4I50/wCyHAWsobKWwknliuXiM8cjK8SRyRMzyoMAowfTyO+cEGqX4nxfiMSyRPcTCOXWZF1HS5k/Hq89WTmuOz3bO9tV7uK4lSP91SGAzz0hgdPXlim2Qrg1wy/LGFF7RT6MAtYI746v3+nJ9dCR/ICntvxXVaW5B/FdrB/4V0yEfSE1Q1txq4VmninlEjgh5A5Ehzg+J+vJefkPKmcnHLtVULdSqqyGZV1NtISSXG3MszH5mhsgast7tNDcScVuBCgdI4YXkBZVIDB91ydz4PypeE/dZG+aqOw7TXZkdzdyanCo7h21MozgMRuQNRwPU+dWhwiYNaIQc+ED6Cs2dLtGjFfQf4T+CicYobwv8AogjUq6C+xZEBOKbTxeMY5UpZShtwetNOIXWJlUHnTY5MLiroVmi9KaSxCisj+GhkqGtEMlohLHTG05wtCSN6LzRZFMLiLApMjbaK40kmQziLDvG9/4VlIcQj+8b3rK7ZiAFJ87dQK6i/CT61zxF171tIwK3D+DNTmz08SfKf2HeDDLCmPF3HeP70+4UhPKhPEPxN55oJfMzSfxJD2YH3Sj+9U8jnx4T5bVBOzP9mnvUs4vLpUN5VBp7cF01S/wNuMyhXXPM09smz9KjF9c95IhzUn4f09qfLGsYl2x0KayDenNNJzzqOLyUkRbtJfFZVAolDLqUGoxx2TMhNFeGXGyHoedbH0QXDCwtYZjpOzgc6R4DYATFc6lzTm7aLGRs2OYodwi77uViN9uWcZO/U8qXbijRLG2nMrX4gOp4hPpzgPp553UAHHlv0oDDGM4Jp3xqRmnlZ9maRy3TBLHakuGwanGeWa0f+Ty3bkWh2IsYwgK49T/ACqYRqM7ihPZ+3CQqF225Udt4871jlK2ehCOsTniHAYrhdLKN/yqqe1XYaS3clVYoeRX+VXRbjGKeSaWGGH8apF/olPns83wxOoKtGTvnOMEe/730zSt73Wwy5AHTYj2B/r1q8uIcEif9kfSorxfsfGwzjB9Kb3P2L7SfRWFukZPNjy32VufVScH5Zq5OFLi0jGMbD+j61TvGrA207Kff5Herg4Jn7JCW5lQenUbcqTN+NiQ4ZJ+HjwCnMh8JpCzHhFc8Qn0oc+VDwFK2BOCcXCs6E/tE05NxqnB+lROOPFyN+YJqQxqQwcdKdNI0Rx7cslMxAWk7g7DNM57jUFNavjqWlx3uZ8kaic3cwUZprcNtmt8SdVVQxptNJkEVtMiZFb+5XvG261lJXdp42963UG2WtEf4haAOwHXemWvAx60a4xEwbAGT6fxoLcx4I880kqaRvhKmyW8DHX0qPcVOXY/3qK2kxVflUevmJB9TSxg93JkZzWlEu7KnKpUr44MpjzFRLse2yD0qV8ZbCgedSkvmiuNrUitjZskm/uKmFif0qPqcyD2qQ8O51T1DuLFj2PAKH3pwGogxxQni7Y+dZsS5KSZCOKxkyGnnCEOnSehodfXOJ2B9Ke2chD+hFbJL4kocySCDynPyrXC18ZTH4tgfI0jcThCM7Zp7wW+USDI2zz+lTxR/wBG/wBZOoV5Ky7URIJpAN2DsGPsx5fSj/YXhK6TKwyc4GelB+O2eJHY/wCskDe2dZb88VYXZezHdqnpv/OnnL40jzlH/sthazuFHPAohFxGIEZbHT0qLce4PcRnMZUj1J2z5im0XCb53EfgKFfxadIHLfUOnP5gedThBsec0uyxVYDDLup8uX5UuzrzwPrj8xVPR8Sv7R9JYldQGCNtz+XI771PJuJslt3zrgrgsPby+dF8HIk5Ox/zobPvUNh+JaP4RFpY8s8vffkOf0ovbcXlKgsEKk80OcZ9s10k0BSsrztrEZ+IiJOfhX265+hzVnxwCOKNB+yAP0qL8L4UDf3NwTnDKi+/dxlj+ePrUuu+ailySvgklzYYt/wimnGU1KBTuI7CmXFZgMUZfidBfIAmAd8D5CnxuAqN5mmskv3gHmKZ3jkHflSxTN1KqCFndbKCeRojxW4ARMHmRUYtZtqzj/EC0aKv4gc/Sq4E9nZk9V0L9rrrJiAP7QzRASDSMHpUMN1kgvz5YolwO5OX1cuma1PJxRijj54Gl3eHW3vWU1u4SXYgZGays1st7YrdyMgLE519fKo5dndfeifGrnUoxsB0oZFuQOZpoxqPJbJn+QW7zC/KgV3Jt86ItqANCbthgUSF3ZK+xz7qKmnHj+D2qE9jGzIPQVNOMnJHtU8n5o1YfwBFt/aGpDw+ZQTv6VGYZQsjHyFJz3LC3aRThy23lz2rsitUdtRNpXyahfajih70Ip/DzovDfukeZSC2M5HWoHxO7LSF/M1khBqRrjq1bO3tg7Fs+KnbXGkrQqGVh4qWkn1MNq3x5VMzOtrQ4vZNTgnpRHhrgkqdic86Au/iHvRC5bBDLnIrsiSVIlKbfI34rYNI+CpXGCMjAJGeXmKk/Z+fSwB8qCx3LPgt02FE7NcOD/XT+dRl0Vi75J0gVxg/Kk/+x2X8LYHoSP0OKb2MpGKOCbw0IAlx0R3i0a4CHxNkbn9aLXVsroEIBDDGDv8AlUUk4nDJPq70Z6Lnp54qVPIFCHIOPI/wop2PKNJIAT8Dh2WSBW08gcrt5HY55n6+tK2PAoVZ5tAUtjIBwu3Lblke1SQXSsM0I4tdZ8Gef6da6UnRJRXdATgcJCljzkkeT5M3gH+ELRq4/GtNIBuBTqX+0FQuwUF0O1Ae07Y070cQ1He05GRvyq76Ej2BDKFdW1Z96V4hdcj70znlTUoJFc3tyhGFOaEeWi2/g7t58L86RnlzKlcQzjIU0nqH2hR6VVtK0iM7kuR5KiqCxHtQ66uivLrSvaFzqVRTedPDk86nkfQuNW2O7WQ6B7VlMI58ACsoUUBTwszAnlT2GBeYG9bFxjmKRe+PICnVsg2h5fLiH1qM3myrRSWRsHJ2oTxNuVOlRy5Vkg7MXwikXPJsDPlU07UXmgKV3YjYVCuz+g4D9RtRziMfcuHd9e3gHpRcbakUxyajQy+0sWJIO+xrV8WYLEh8BYEnywa7EhfxDr0p1brt4qjLJTGUbNcevlcxJk6V/ER7VvhnCElSRgQFXz51wAmrJXPpXU8uA3dZUMNxSSdrgridcMCSQlSQPPaujaldzTi2gfOcZp/Na68DlVYz17Fm7kBSuJFNPuJcR7tQFALuQFzuBkgAn51u7t0j3Y5PQUFmbxhjvhlb/CQcflTv5OyUnRIuMQ906pkkBFGTzPmfrk/OnvDH1Ypz2pse8hWVdyozt1BHix59T/u1GuEcR0NudjSTRTFJNE3S+Ea5c4HKupO1aouw/OgM6i4TTnkcgjpjrikIezWpSHlcfIe+xqapFeX0BuLIk8zSIO7YEEFABud9x/XOivAuPyRuGkJfG2G6HkSP0/rdwezUIYZuXzsDgKM45Z2pnJ2QdH1RzCQdNQ0n05bf51S1QjjKycrfqy6k5HOR5HrTRHJJY9dv6/rpQngto8SsHILucAL0A5D3JNGGTGB5fr1qExrtC0HMU4P9pTe2/EKWj3lpUTC4NRXtRES2RzxUoBqJ8fk+8OarN0hY9kQns21AE05trHTnqaeLgnURTlJF8qX3WMsdcgu1tyGywNat5NU5PlT6a56CmVu2NTY3poyvlizVJUausvNv0pHiD4pYz5B28Rpk0RPQn5UJtNhxqkdoNqyuDHJ+630NZXWU4E7hMisRdgMVqTw7mtpJkYFNbozUhvdkkYxTGWyLgk0fFuD1rtrcAU29HUM+AxqMK+xHWit3CFfLNrH7PoKZInpSqknbrReVoaKVHCwHOQSB0ruSRxzO1KbjFcXB29ai5WPXAtHJtS0JzjNN4LY828I9Rv8AIV1Ndqg2Gfff8q5QbOckuwnIqgZ2A8zyoNxHjAX8G58/+lBrziDyHLNt6dPYUynbwnHl/lVo415JOQ8E5fxHcnJ69d6ScD+v4V04C4HP+Q/yrM7VQUsrsXOJ7fuzzTwnzx+yR8h/wnzqM9qezTwMWAzGTnI5KT+gP9cq47CcT7m7jBPgciNv978J9w2Pzq5buxDrggHpjoc9PY9PI/m+qkhN3CRQNpePE2x2qbcA7QqcBiM+v8KS7T9imUl7dcjcmPr66fIjqv0xyqGvbkEjLIw5qdiPkam4GiOUtoXUJxkLv54oTxbiajCRJrckKqoBuag3D7WRyPG+OXP+s1aPZbsv3A72QfeEYAP7APP/AHiNvTBoLHbo6eakRbgfEMPK0q5dHaM6d9BGxI/e67+nrRP7QrnKkH9fpUN4Zd6J5mJ8Mjvn5uSD+dKXchRyVYjG+R0/vD08x8/OknjtixyNE3tPxUtbH7w1GOC9oxnEoAPLI5GpLw9gWyDkHcEVHRopaYXB3qMcV4HcSyEoo0nkSakqmiaXgAG1V1UuxNmuiD23Y2fqyj6mn8fYhj+KT6DFH+KcZEMbSHkozVbcQ+Lbf6qPbzJxXLHGw7zaomcXYqIbsxPzrpOzsCnBAqrLz4l3bciq+29BbjthdPzmb5U3t/QLfll5/wDZduOSrSEsUQ5IKr74dcZkkkdJHLbZGanE5pJcDR5OGlX90fSt0zLVlJY1FcSA9a3ECu+akDdmrh+UZ+eBTm27EXJ5hR7nNVbRmqVgmCfI9axpM9c1Jo/h7IfxSgewojbfD5F/FKx+gpNbKWQqBhzPOuElJOQKsG67J2sEbyyaiqKWO55AZx8+VVXLxZmY4CopP4VA2HQZ5muWNsO1IMmVQPGfXA/if5UiONAbKMD02+vU/OhE758h7cj8qSVcmqxgkK5NhWfihOaZXE+V2NIOtJZNMkLZlcPsAcEgEE454BzsOvKu8UoponCouY5PwsA37rDS30NdpDjn/XrSX2dW3ceHng75/wClOC/0/rajwDkTjJDAjYg5FegeC3/fQxyH9tA3puPF8s7HyNefC29XJ8Kr0SWZjJ3icj2VvED7bsMU0GJkXFkraPPTf89h/wAw/MUG7R9lre5jzIApUFhKNjHtknV+51IO23zEgbA57Y5/LfmfLmDVOfFntpI0zWEYMcWB3rN4TLkahjHKP0/aP51qyVkh+HEFi7lo7mOedSdK4KlADjWqOAW89WMADpvmZcflKwuE/FpbHvgn+X1Nea4hLriaDWJVYd2Yx4lPMYwNzV99meMfbbZZHGmQApKp20uMhtugPMe+OlHVR4A5OXLKS4MT3YB54wc+fr9KNB9SjA8S7D1H8aGQxaHkT92SQY9nb+VOYTv86zSXJoj0I3K4I0npnGeRPT2pzwri0kZ2bbyNJPbkb5z69d/Om0g3rhie8N7UatjjPkf4VI7Pisb4GcNyweufI1UHeEbin8HEjoIDEHz8vIj1HP5Uuo1lidswTaSAcypqg1tzv6bVdEfF/tFmrH8RGlvcCqiuY8SyDyNdHyjpCH2Osa3ArLjYczSSPtvT80LaJL2NlZboBOZXerFuDN6VWPY6XF2h9DVmcWvQsTkHfBqE1yVgR264+6uVwDg46VlCrAo8YZuZyT9TWUNQ2XqK2XHnUNu+1sKjPeZ9t6j9/wBv/wD6aE+9HY5Y3ItBp1HUUk9+g61TM/bO4bkQPamM3Gp35yH64/Sg5FI+nLA+JvHU+xmNT4pHUbfuqdZz6ZUD51TS3L7kcqJ3WqTqT5k8vrW0i0jCj61WHXJnyR1lRzayll3pyu1JRZzuMGljTCnJrQFc6q6DVxxyF3rUyHG3P6ZweR9+Vd1quOFterxbkHcZ/j/Kuiu1NYWw2nocke/7Q/j9adD6UWAS5VOfhRxPRdmInAlQgf7aZZT/AIdY+dQaQ094VdtDLHKvONw23odx8xkfOuTpnSVo9ESJnmNsYI559D6c8VSXxu4UqSwOFwWQKSOug4Hud6uy1mDojqcggEHzB6/lVTfHS8Um1jxl1y+3MKNj+ePpWgzEc+GcXecStgmSELs3ppikxq3xnUfyq57vg3dSNcQDxN/apnaQDV4lzyccx58qo/4X3Pd8Vtf/ALhkU+muJgv5j869EXZ8J+f8f50ZdnHnXiDf6TOy/haRnXbGQzaht8/1rb5xtvvt09cfTb51rikBW4cHqSfqTWBfAffpWeXZoj0OIbkNy55wQeY8wRTObGWx0J+QpyoAPLfbJ88edM5GP1pRjnUOla5Uk4396x+R8644O9kZ/C6dNmH1wf1qIcbk03DijPDrnulLeSkfWopxC41yMx610V8jm/iamlyRW9YppWVWhNmHeBTKkoZjtRzi3aOMqVXfO1Q2BSachsdKlKPJog+B1DfMoAA2rKbiasoDVH9i1vKQzLnbJ/WnpmobfKUlPTNLRQM2D0O3zoSjfI2PJSocNPjrST3QqXfDzsXFeNcPcO4it4w7LHgO5bXgBjyGI2+o3G9Sm2+Fds96FS4drYw98QGQyhtQAjLAEBcHOcZ6etGOLi0LP1NOmVtAcIC3yHqT/Ktm4YjAGKtGx+HFrJdW/jmNvcWj3CozKJEZGtgAWC4I03HLHMHc0P7S9lLG1iiuhJOIZYJGVGKl+9EYeEAgdTkEb9DkAGqaMyvImyu8nO9LxvkH2/SrE432Bsra0BluZVlaLWsx09w8mMiIDT1OMDOcdTvQzsX2Vhu7Hv8A7wTLeRQNhhp0O8GsgaeeiY7+YrtGduqISz1gNWdx/wCHttAOISfe6Le1SaHxjdyJ9Qbw7jMce3qaT7YdhLa0sPtC980sQgaVdQOVdgrhRp2O7Y8sV2jBuiuS1bFWP2k7C2ttb3VyGkaMRxG28Q3eTK+Lw7jJQ+2aS7H9hbee1gmnkm1XMjxRiIoBH3YmOptSnUT3Dem425mu0DuiuZkyNtiDkHyI5f1604jkDAMNieY8iOYqyF7C2kFpJNci5laOaSL/AEbBLASlUbQRt4cFt9t6E/DrspbXFnPcXPe5SVUPcsADmOLcAjc5c/ICu18A2XZD5Y9q1CcCrVPw9tYnu+8a4kSGNZkWPT3pUrISgGnxtmPblzA9aG8D7P8ADZ7a6uCt4Bbd40ikxhtKa2AVRkatCgEEjxZrtGHdEo+G3E+9sVBPiiJjPsuGX5adqo7tvxg3d/LIDlFPdr5AKcfQnJ+dXDb2UVnYd/aNcA3UYde8MRRfCShl1fh2bHhJJJ2zQ7tD8LrKKK77k3EckMAuO8kcGFj98QhJXoYfFjBAdT1q0eOyL7Khs74W91bSgnEckbtn+6wLbe2a9UTnKnG4/wD5FV/xL4RWZNvpM2l5AJsyD+z7mVvD4djrVN/LNS/iFs0EUoWaQiGBGUMIznGtcMdGTsg/OjJ2wFO9t4gt4AP3Tn/G+PyIoOXJ2xtn9KtjjHYGOW7EkjSsjWzuTlQVljaPG4XkVc7Y/YND7bsJbG4s4y0ume2lnfxDOtPswGk6dh98+3tUXFtlYzSVFds+xpiG5VZS/DoMlsjO6SSXM8UreE5iiNwUaNdOAzLFGd8jxHbpQLtt2YtoYFntZXIE8lvJFMyFgYnljLrpwQC0R2PRlO3Khoxt0RHP602k/wClWxwb4eW0zWjZlEU9mZ38Y1d4TAVwdOwxI+3oK3wv4cWrLB3xm1ySzq2HAGmJptGBp8kTPzrtGDdFR3yZhfnkaW9xnB/5s/Ko0TV68V+HMQigCmVJJ7x7Zu85CHXcYYLpGSY41IPXIPI0F+IHw0tLaynuLZ5g1rIkcglKsJNfdDK6QNJ++U+Wx25UyjQHMqPNYKtaz+HNtLYcLlDukt3cJFIxYFQpWdjoUjAY90oHqaT+JHYWws4j3Eky3COq91MQ3fIQMyR4UbAtzG3hIxTAT5K3jau1UmiXCOENLvyAqVWPBI057ms08iRuhickQxLJyM6TWVY624xsB9Kype8V/wCP9kT7ZWeFjdR7004cw7tgSMjDCj3aldVsCOm9RHhiK7DV1yNvyqi/HkgnTLS+G3GreB7yOWaOL7RCgRpDpjDKJQQ78l/tBz54NTC07U8Lguou7ltUWW3dWkh0JGJAyECUoBoyNWC2Bt6jNEmzTC8+oPuOVat4dx5DYfKqxnSojkxpuy9eE9qLJLqzjN3AVt7CSJ5e8AhLs9kAqStgMSIXOBvgVF/iVxW3ezs7aC4inkiB1NCwkQaYwoyynAJJ2HPANQBSBzrLcF5FRebsqDPLU7BRk9BkjejtZNQrkuHh/HuGRWLRfa1e3aDH2eZzJOrkHwLGw1Y6AcgQMYFBPgzx21ghuIrmeGH7yKVe9kWPUdODp1HfBiXOPMedIcX+G8cWlPtymUNEHRkCa1lkCkw5cnIyTjxZIxtT+4+D6C4iiFxKY3jldn0rlTGYQgA5b943+EU/IvA+412ttLnhWGuYO/nWCKSMyoHAMwVyyk5ACs7Enpvypz2t7S8Png4hFHcwd4bdNLGdCkrgSMiRDVuysoyB++tR6x+E8U011E1zIq28scasFXU5eCKU6s7bGUDbyof2a+F8M1v3s11LGwuHtsIisupZjEvMZ3IH1o8i8CvafjkT8F4dAlxG0iGMSRq6tIqpDIo1oDlQDoG+OlHOwXaO0FlZxy3MUL2s8sjrM2gsrC5CmPP4/wC3Xl5GhfCPhtbPJcQSXr9/bEd4I4sKI3GqJvFkZKbkAnBzVecSaJJJO4kMkKk6JGUoWUDOSpAI69KRtrkdJNUW1xntrE3DZ2trlUme4cqmUExjabBbun3AZN9xkBulD/hnxG3SxuYZbmCB3nDKJpFTKhIdwGOSPCR8qb8f+HK21tHMJ2Zi8CSKVAC98yoSMb7Mw511xn4c/Zxet3zlLe1+0xkqPGwWYsjb7YMS8uj0ebsHxqiZSdrLSSW9EV/bxO0McccjyIFEmmbDpqOJApdeWRkYqIcH4jDFZcYikuoHlmWbQwkQfaHeOXLRLnxambp1NL8Y+FkaCXubpzPDF32l0AVlbvMKWXlkxNuM42ODUe7P9l1urNrlZWDi6ht9OkFcTSW6as886Z8/Ki7OVEn4nxWJ+D28UXELeJ44F76EyRmSULH/AGIUnUrFgPXNGe0HaiymN9E95ayQtZx92pmjKmUteawni3fAg5bjweYqN3/w6SOS6zO/d29ulwDoXLlu/wBSnfkO5HL96tXvwtjSS6Xv5MQ26XCsUG7O1zqXywO4X18Z9KaP2LKvBLOJ9uLNVlC3duxNp4dMyHxrqAUYb8R18ue1POJ9obSdbpILqCV2t1CrFKkjE5lzgKST+JfqPOq3sfhMJoIg91ouZ4TcRx93qjVU7rUrPqyTmdBn1OAcbjfgzwYmS7uQ5SSzT8OAyP3izalfcHAMQxg0Wl4AWzJ21te/mga5gCi2jZSZEwZGMwkjznGoKsR088Nmh1p2htBc8Pc3UGmOzmR271NKO32PCu2cKx0Psf3T5Go1f9gkP38l4sU1wjTIrp9yFUJ920uoePEi7+5CkKaYdjuzUd5bTTyzPEsRAOlQ2xUMSfrypG2MkqJkO3tq0fDZZZ4xJr++VWDNEzW8qFnQeJU1kDVjGGB5VGO3d3YtZN3UtnLcm7kctb92ZDHJLM6ZKgM2EeNWO41AjJO9a/8AZoe+uRNchYINHjjjy7hkBA0lvBp6/izz26Nn+GxjnuhPchbe2hFw0iR6ndGEhwE1eEjuXzuc4GBvt3LCtUSXgXbG2g4TbHv4hPEsURiMi96EE6K+UzqA7tS3LlvRO/7WWX2+z0XduYlW5Z3E0ZRWfRpDMGwCcvjPPBqKw/CwLcTxTXLd3HEkyOiAFlcyhldSTuvdcxz1dOVRbtv2VHD5YtMvexzoXQldDADGVYZx+0DnbmRjautoFJlhcW7Z25itXa5jlaLiDu6xujyLCHukR+7Q5KiNoznG4xzJGRvxK7RWknD7yGG5inkupo3jWBu8Kqv2ckyY/B/Ytz8xVXxNvk8uVd2d5GpIC4wSM+xxU5ZGukWx4oyfydE/+02rcJ4TbzSg91cI0yRSYmjVUuRr0oda6WZDtvuMcxRztvxW1ksu5+0R3MglQwFT3kiINOoysB4Tp7xcnnkczVYnikX71OrW/i8wfeoyzzp8GuHpceyakEOD2+AQq86NW/BhnLHfyphacWQcsU+Ti6+dedOU/wBHoKH6CC2S+VZSC34xWVL5BpkYu4dUBU/umq8s30n2P/SrLJ8OPeqymGmVx6n9a9jFymeRJ00F5DjV6MD9acDA/OhxuCx5YBAz/u07BJ3NNQshUDr5Vu10611kqpddTD8SrqGpl9QMkeoratjam0xooQ9A3627W8f2m4iuAksDWs7NH3rSd4unBTAzqwCQBkE56mi97xhFeRdS5E1sBuOUzxKR7eBjXmMKM8hk+1b7oeQ+lU3JaHpm4MMUjO8hHfXkTLoIOX7iGJQ2eSfdb+1N7RhbxyKjKNV/qOSDtcTq7c/SU+1echAuk+Ect9qjobJGwoqVgcaPRvZtY4+LccCt4SluwLPqyWhZm8TEk7sfbl0qn7Xgr6LIyadF42hMNlsCVYX1gjw7ttudvKo5HjHIfSiYlLKAWJCjABOQASWIUHkCSTj1NK2NFNHpHtA0My3kYkJdPs8jAldI7thIndnn/q9647WcXR7Ti0OpdUVtJjcZKyWzMP8AiDj5V5ySJdvCMD0xj2pZI1GPCNuWw29q7c72/s9J8blSM3c7yIIzaKmSwzqQ3BIx/wDkXHmTUC+BroYrqByAFkgmUEgeZH0aH6AVViIByUfICkbwbB8ZKHVuOn7Q+n6VynbDpSL87Q8aSXhM1zqGZUWEgEZ3nMY/8w/KjHGeKamvoSyaEskkXcZ1Sm8V9877Qpt7+dedwFOHAG4yDgfr7UlNCDGRpG3iGw5jf9M0VO3QHjL64FxWBo7K87+IQQ2MsUjM6go7GzIVlJyD9xJt6Dzqv/g7OBDxps41Rqyhtjut2Rt9KrJk1ZckahjG3Okb0ZVmYjVtjbny3H9dKvpwSs9EdnXt5LBBNcx3Fk8JdzM0Ya3cd3piQAAgDMuM+JSigGgfw74ibfhd9KpGtMuusA5IiBGV68qqjg0f3QOBnn605umGjOBnoeu/P9KzuXJZQ4LU7Bcfa8hv0mmU3MrK6qxVAV7tUAjGwwNG4Hnk7mjXFuKw3U3E7WGaMyyWKwoC4CtJpugVVjsSO+jzjlqqhygbGcGthBgDY/15VymBwPRrcZia7vO6lRmitYwSCCA+q4YLnkSNiR6ioL8VuDtcmG5jZCY7OSabVIR4Y+7bEa7gN4n2GM7ZO1VNcoDpXA9iNhvRFey8urGmLOvRtJHjUF1DxZxy/azjpnO1G7QKpjeGmt7Zy6mKr4Sc/XejEHCJSAQowf7w5EkefmpH+dSKwsx3ahgdWMHGMZxq2yR+yQajNyj+Ks0Yowm6k6K1a2cHdTWyMeY/KrQsWSNiQWwVOcDnkKBvn96VPr6HDmzkt0YSiLGkljpRRhdLH97fwtHt/dPMk0I5G+0NPHCPCkVYkj9CadRXUikeI86sRLS3VRGYATuMkKGziQHDathqCYPkp89xnEuE28sqmFCoIGACoz+LfY45IfL8O+53N2ugJNPiQjDePpFaotFwQYGCcYrKjvAvpk/Y3X+JqsuK/wBu/wDtGsrKrhIZOhezO59v5UWh5Vusp32KzjO39elcudx71lZXIUTXka10/ryrdZRFHGfB8qi8XMVlZTx6El2h3F/KnlueXy/WsrKVjocrSq9fesrKQYXNIt/OsrK459GcHP3A92/U05i/r86yspn+QF0DZkAY7D8K/pSPGxu3y/5aysra+jNL8gpw/wDsE9v4Ct334Pn/ADrKysTNS6Gx5LWdR7/xrKygAacQPjPt/wCmtBztufP8hW6ymAEID4f68qnPZP8A+HX/AGm/U1lZWT1v8f8AaNnov5P6YciGSc+n8acBR5CsrK8tNnoTSOSP6+laCjI28v0rKyut7HUqHRFZWVlcd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troll.me/images/ron-swanson-wisdom/capitalism-gods-way-of-determining-who-is-smart-and-who-is-p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26732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32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Marxism</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Karl Marx:  German sociologist who studied capitalism.</a:t>
            </a:r>
          </a:p>
          <a:p>
            <a:r>
              <a:rPr lang="en-US" dirty="0" smtClean="0"/>
              <a:t>Believed that human history could be best understood as class conflict between the “haves” and the “have </a:t>
            </a:r>
            <a:r>
              <a:rPr lang="en-US" dirty="0" err="1" smtClean="0"/>
              <a:t>nots</a:t>
            </a:r>
            <a:r>
              <a:rPr lang="en-US" dirty="0" smtClean="0"/>
              <a:t>”</a:t>
            </a:r>
          </a:p>
          <a:p>
            <a:r>
              <a:rPr lang="en-US" dirty="0" smtClean="0"/>
              <a:t>Examples?</a:t>
            </a:r>
          </a:p>
          <a:p>
            <a:pPr lvl="1"/>
            <a:r>
              <a:rPr lang="en-US" dirty="0" smtClean="0"/>
              <a:t>Studied the French Revolution where the working class overthrew the ruling class.</a:t>
            </a:r>
          </a:p>
          <a:p>
            <a:r>
              <a:rPr lang="en-US" dirty="0" smtClean="0"/>
              <a:t>Capitalists, also known as bourgeoisie, control the means of production</a:t>
            </a:r>
          </a:p>
          <a:p>
            <a:r>
              <a:rPr lang="en-US" dirty="0" smtClean="0"/>
              <a:t>Workers, also known as the proletariat, provide goods and services.</a:t>
            </a:r>
          </a:p>
          <a:p>
            <a:endParaRPr lang="en-US" dirty="0" smtClean="0"/>
          </a:p>
        </p:txBody>
      </p:sp>
    </p:spTree>
    <p:extLst>
      <p:ext uri="{BB962C8B-B14F-4D97-AF65-F5344CB8AC3E}">
        <p14:creationId xmlns:p14="http://schemas.microsoft.com/office/powerpoint/2010/main" val="158342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ntlifestyle.com/wp-content/uploads/2014/07/The-Hunger-Gam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937" y="4043362"/>
            <a:ext cx="4385733"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a.media-imdb.com/images/M/MV5BMTI5NTc1NjU2NF5BMl5BanBnXkFtZTcwNzkyNDAyMQ@@._V1_SY317_CR4,0,214,317_AL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09599"/>
            <a:ext cx="203835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RZtAANSYRHBaTeIdDGDDJdVmItH1quEBfReAs7qVS-N6G4OfgNRP-Ptm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2590800" cy="1762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915083"/>
            <a:ext cx="4343400" cy="3785652"/>
          </a:xfrm>
          <a:prstGeom prst="rect">
            <a:avLst/>
          </a:prstGeom>
          <a:noFill/>
        </p:spPr>
        <p:txBody>
          <a:bodyPr wrap="square" rtlCol="0">
            <a:spAutoFit/>
          </a:bodyPr>
          <a:lstStyle/>
          <a:p>
            <a:r>
              <a:rPr lang="en-US" sz="2400" dirty="0" smtClean="0"/>
              <a:t>Haves=Capitalists=Bourgeoisie</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Have </a:t>
            </a:r>
            <a:r>
              <a:rPr lang="en-US" sz="2400" dirty="0" err="1" smtClean="0"/>
              <a:t>Nots</a:t>
            </a:r>
            <a:r>
              <a:rPr lang="en-US" sz="2400" dirty="0" smtClean="0"/>
              <a:t>=Workers=Proletariat</a:t>
            </a:r>
            <a:endParaRPr lang="en-US" sz="2400" dirty="0"/>
          </a:p>
        </p:txBody>
      </p:sp>
    </p:spTree>
    <p:extLst>
      <p:ext uri="{BB962C8B-B14F-4D97-AF65-F5344CB8AC3E}">
        <p14:creationId xmlns:p14="http://schemas.microsoft.com/office/powerpoint/2010/main" val="592624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a:t>
            </a:r>
            <a:endParaRPr lang="en-US" dirty="0"/>
          </a:p>
        </p:txBody>
      </p:sp>
      <p:sp>
        <p:nvSpPr>
          <p:cNvPr id="5" name="Content Placeholder 4"/>
          <p:cNvSpPr>
            <a:spLocks noGrp="1"/>
          </p:cNvSpPr>
          <p:nvPr>
            <p:ph idx="1"/>
          </p:nvPr>
        </p:nvSpPr>
        <p:spPr/>
        <p:txBody>
          <a:bodyPr>
            <a:normAutofit/>
          </a:bodyPr>
          <a:lstStyle/>
          <a:p>
            <a:r>
              <a:rPr lang="en-US" dirty="0" smtClean="0"/>
              <a:t>Socialists believe that economic inequality can be eliminated democratically</a:t>
            </a:r>
          </a:p>
          <a:p>
            <a:r>
              <a:rPr lang="en-US" dirty="0" smtClean="0"/>
              <a:t>Authoritarian Socialism:  Ruling party controls all aspects of economy.  Citizens are subjects to the state.</a:t>
            </a:r>
          </a:p>
          <a:p>
            <a:pPr lvl="1"/>
            <a:r>
              <a:rPr lang="en-US" dirty="0" smtClean="0"/>
              <a:t>Examples?</a:t>
            </a:r>
          </a:p>
          <a:p>
            <a:r>
              <a:rPr lang="en-US" dirty="0" smtClean="0"/>
              <a:t>Democratic Socialism:  Citizens have basic rights and free elections.</a:t>
            </a:r>
          </a:p>
          <a:p>
            <a:endParaRPr lang="en-US" dirty="0" smtClean="0"/>
          </a:p>
          <a:p>
            <a:endParaRPr lang="en-US" dirty="0"/>
          </a:p>
        </p:txBody>
      </p:sp>
    </p:spTree>
    <p:extLst>
      <p:ext uri="{BB962C8B-B14F-4D97-AF65-F5344CB8AC3E}">
        <p14:creationId xmlns:p14="http://schemas.microsoft.com/office/powerpoint/2010/main" val="1247042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Articles of Confederation</a:t>
            </a:r>
            <a:endParaRPr lang="en-US" dirty="0"/>
          </a:p>
        </p:txBody>
      </p:sp>
      <p:sp>
        <p:nvSpPr>
          <p:cNvPr id="3" name="TextBox 2"/>
          <p:cNvSpPr txBox="1"/>
          <p:nvPr/>
        </p:nvSpPr>
        <p:spPr>
          <a:xfrm>
            <a:off x="2438400" y="3740727"/>
            <a:ext cx="3733800" cy="369332"/>
          </a:xfrm>
          <a:prstGeom prst="rect">
            <a:avLst/>
          </a:prstGeom>
          <a:noFill/>
        </p:spPr>
        <p:txBody>
          <a:bodyPr wrap="square" rtlCol="0">
            <a:spAutoFit/>
          </a:bodyPr>
          <a:lstStyle/>
          <a:p>
            <a:pPr algn="ctr"/>
            <a:r>
              <a:rPr lang="en-US" dirty="0" smtClean="0"/>
              <a:t>Pages 48-52</a:t>
            </a:r>
            <a:endParaRPr lang="en-US" dirty="0"/>
          </a:p>
        </p:txBody>
      </p:sp>
    </p:spTree>
    <p:extLst>
      <p:ext uri="{BB962C8B-B14F-4D97-AF65-F5344CB8AC3E}">
        <p14:creationId xmlns:p14="http://schemas.microsoft.com/office/powerpoint/2010/main" val="567156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Anybody know who this dude is?</a:t>
            </a:r>
            <a:endParaRPr lang="en-US" dirty="0"/>
          </a:p>
        </p:txBody>
      </p:sp>
      <p:pic>
        <p:nvPicPr>
          <p:cNvPr id="1026" name="Picture 2" descr="John Hanson Portrait 1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673" y="1607127"/>
            <a:ext cx="3810000" cy="436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867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John Hanson, the first president of the United States!  (under the Articles of Confederation)</a:t>
            </a:r>
            <a:endParaRPr lang="en-US" dirty="0"/>
          </a:p>
        </p:txBody>
      </p:sp>
      <p:sp>
        <p:nvSpPr>
          <p:cNvPr id="3" name="Content Placeholder 2"/>
          <p:cNvSpPr>
            <a:spLocks noGrp="1"/>
          </p:cNvSpPr>
          <p:nvPr>
            <p:ph sz="half" idx="1"/>
          </p:nvPr>
        </p:nvSpPr>
        <p:spPr>
          <a:xfrm>
            <a:off x="457200" y="1981200"/>
            <a:ext cx="4038600" cy="4525963"/>
          </a:xfrm>
        </p:spPr>
        <p:txBody>
          <a:bodyPr/>
          <a:lstStyle/>
          <a:p>
            <a:r>
              <a:rPr lang="en-US" dirty="0" smtClean="0"/>
              <a:t>SAY WHAAAT?!</a:t>
            </a:r>
            <a:endParaRPr lang="en-US" dirty="0"/>
          </a:p>
        </p:txBody>
      </p:sp>
      <p:pic>
        <p:nvPicPr>
          <p:cNvPr id="2050" name="Picture 2" descr="http://upload.wikimedia.org/wikipedia/commons/8/83/Hansonns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1800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yan.hollister\Desktop\gifs\treat_yo_self_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01636"/>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4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Articles of Confederation</a:t>
            </a:r>
            <a:endParaRPr lang="en-US" dirty="0"/>
          </a:p>
        </p:txBody>
      </p:sp>
      <p:sp>
        <p:nvSpPr>
          <p:cNvPr id="6" name="Content Placeholder 5"/>
          <p:cNvSpPr>
            <a:spLocks noGrp="1"/>
          </p:cNvSpPr>
          <p:nvPr>
            <p:ph idx="1"/>
          </p:nvPr>
        </p:nvSpPr>
        <p:spPr/>
        <p:txBody>
          <a:bodyPr/>
          <a:lstStyle/>
          <a:p>
            <a:r>
              <a:rPr lang="en-US" dirty="0" smtClean="0"/>
              <a:t>After gaining their independence from Britain the states to create a </a:t>
            </a:r>
            <a:r>
              <a:rPr lang="en-US" u="sng" dirty="0" smtClean="0"/>
              <a:t>confederation</a:t>
            </a:r>
            <a:r>
              <a:rPr lang="en-US" dirty="0" smtClean="0"/>
              <a:t>, or a “league of friendship.”</a:t>
            </a:r>
          </a:p>
          <a:p>
            <a:r>
              <a:rPr lang="en-US" dirty="0" smtClean="0"/>
              <a:t>All 13 states </a:t>
            </a:r>
            <a:r>
              <a:rPr lang="en-US" u="sng" dirty="0" smtClean="0"/>
              <a:t>ratified</a:t>
            </a:r>
            <a:r>
              <a:rPr lang="en-US" dirty="0" smtClean="0"/>
              <a:t>, or approved, the Articles of Confederation</a:t>
            </a:r>
          </a:p>
          <a:p>
            <a:r>
              <a:rPr lang="en-US" dirty="0" smtClean="0"/>
              <a:t>Central government was made of a </a:t>
            </a:r>
            <a:r>
              <a:rPr lang="en-US" u="sng" dirty="0" smtClean="0"/>
              <a:t>unicameral</a:t>
            </a:r>
            <a:r>
              <a:rPr lang="en-US" dirty="0" smtClean="0"/>
              <a:t>, or single chamber, congress.</a:t>
            </a:r>
          </a:p>
          <a:p>
            <a:r>
              <a:rPr lang="en-US" dirty="0" smtClean="0"/>
              <a:t>Each state has one vote.</a:t>
            </a:r>
            <a:endParaRPr lang="en-US" dirty="0"/>
          </a:p>
        </p:txBody>
      </p:sp>
    </p:spTree>
    <p:extLst>
      <p:ext uri="{BB962C8B-B14F-4D97-AF65-F5344CB8AC3E}">
        <p14:creationId xmlns:p14="http://schemas.microsoft.com/office/powerpoint/2010/main" val="196213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p:txBody>
          <a:bodyPr/>
          <a:lstStyle/>
          <a:p>
            <a:pPr lvl="0"/>
            <a:r>
              <a:rPr lang="en-US" dirty="0"/>
              <a:t>Imagine you are a doctor at an ER.  Six patients come </a:t>
            </a:r>
            <a:r>
              <a:rPr lang="en-US" dirty="0" smtClean="0"/>
              <a:t>in (they’ve </a:t>
            </a:r>
            <a:r>
              <a:rPr lang="en-US" dirty="0"/>
              <a:t>been in a terrible trolley car </a:t>
            </a:r>
            <a:r>
              <a:rPr lang="en-US" dirty="0" smtClean="0"/>
              <a:t>wreck).  </a:t>
            </a:r>
            <a:r>
              <a:rPr lang="en-US" dirty="0"/>
              <a:t>Five are moderately injured and one is severely injured.  You could spend your day caring for the one and in that time the other five would die.  Or you could spend your day caring for the five and one would die.  How many would save the five?</a:t>
            </a:r>
          </a:p>
          <a:p>
            <a:pPr marL="0" indent="0">
              <a:buNone/>
            </a:pPr>
            <a:endParaRPr lang="en-US" dirty="0"/>
          </a:p>
        </p:txBody>
      </p:sp>
    </p:spTree>
    <p:extLst>
      <p:ext uri="{BB962C8B-B14F-4D97-AF65-F5344CB8AC3E}">
        <p14:creationId xmlns:p14="http://schemas.microsoft.com/office/powerpoint/2010/main" val="3072832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Articles of Confederation</a:t>
            </a:r>
            <a:endParaRPr lang="en-US" dirty="0"/>
          </a:p>
        </p:txBody>
      </p:sp>
      <p:sp>
        <p:nvSpPr>
          <p:cNvPr id="6" name="Content Placeholder 5"/>
          <p:cNvSpPr>
            <a:spLocks noGrp="1"/>
          </p:cNvSpPr>
          <p:nvPr>
            <p:ph idx="1"/>
          </p:nvPr>
        </p:nvSpPr>
        <p:spPr/>
        <p:txBody>
          <a:bodyPr/>
          <a:lstStyle/>
          <a:p>
            <a:r>
              <a:rPr lang="en-US" dirty="0" smtClean="0"/>
              <a:t>1781-1789</a:t>
            </a:r>
          </a:p>
          <a:p>
            <a:r>
              <a:rPr lang="en-US" dirty="0" smtClean="0"/>
              <a:t>Before the constitution</a:t>
            </a:r>
          </a:p>
          <a:p>
            <a:r>
              <a:rPr lang="en-US" dirty="0" smtClean="0"/>
              <a:t>Established a league of independent states, rather than a nation</a:t>
            </a:r>
          </a:p>
          <a:p>
            <a:pPr lvl="1"/>
            <a:r>
              <a:rPr lang="en-US" dirty="0" smtClean="0"/>
              <a:t>Emphasis on states’ rights</a:t>
            </a:r>
          </a:p>
          <a:p>
            <a:r>
              <a:rPr lang="en-US" dirty="0" smtClean="0"/>
              <a:t>Weak central government</a:t>
            </a:r>
          </a:p>
          <a:p>
            <a:pPr lvl="1"/>
            <a:r>
              <a:rPr lang="en-US" dirty="0" smtClean="0"/>
              <a:t>Why would they create this?</a:t>
            </a:r>
          </a:p>
          <a:p>
            <a:pPr marL="0" indent="0">
              <a:buNone/>
            </a:pPr>
            <a:endParaRPr lang="en-US" dirty="0"/>
          </a:p>
        </p:txBody>
      </p:sp>
    </p:spTree>
    <p:extLst>
      <p:ext uri="{BB962C8B-B14F-4D97-AF65-F5344CB8AC3E}">
        <p14:creationId xmlns:p14="http://schemas.microsoft.com/office/powerpoint/2010/main" val="1189865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confederacy a bad idea?</a:t>
            </a:r>
            <a:endParaRPr lang="en-US" dirty="0"/>
          </a:p>
        </p:txBody>
      </p:sp>
      <p:sp>
        <p:nvSpPr>
          <p:cNvPr id="4" name="Content Placeholder 3"/>
          <p:cNvSpPr>
            <a:spLocks noGrp="1"/>
          </p:cNvSpPr>
          <p:nvPr>
            <p:ph sz="half" idx="2"/>
          </p:nvPr>
        </p:nvSpPr>
        <p:spPr>
          <a:xfrm>
            <a:off x="609600" y="4953000"/>
            <a:ext cx="8077200" cy="1173163"/>
          </a:xfrm>
        </p:spPr>
        <p:txBody>
          <a:bodyPr/>
          <a:lstStyle/>
          <a:p>
            <a:pPr marL="0" indent="0">
              <a:buNone/>
            </a:pPr>
            <a:r>
              <a:rPr lang="en-US" dirty="0" smtClean="0"/>
              <a:t>Besides the fact that it led to the creation of one of the dumbest Star Wars characters ever…</a:t>
            </a:r>
            <a:endParaRPr lang="en-US" dirty="0"/>
          </a:p>
        </p:txBody>
      </p:sp>
      <p:pic>
        <p:nvPicPr>
          <p:cNvPr id="1026" name="Picture 2" descr="http://img4.wikia.nocookie.net/__cb20130215052829/starwars/images/f/f1/Kenobi_faces_Grievous_RO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7921625" cy="336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42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comicvine.com/uploads/original/11113/111130545/3580810-9049500674-jar-.j.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340521" cy="684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22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Weaknesses of the Articles of Confederation</a:t>
            </a:r>
            <a:endParaRPr lang="en-US" dirty="0"/>
          </a:p>
        </p:txBody>
      </p:sp>
      <p:sp>
        <p:nvSpPr>
          <p:cNvPr id="3" name="Content Placeholder 2"/>
          <p:cNvSpPr>
            <a:spLocks noGrp="1"/>
          </p:cNvSpPr>
          <p:nvPr>
            <p:ph idx="1"/>
          </p:nvPr>
        </p:nvSpPr>
        <p:spPr/>
        <p:txBody>
          <a:bodyPr/>
          <a:lstStyle/>
          <a:p>
            <a:r>
              <a:rPr lang="en-US" dirty="0"/>
              <a:t>No executive to enforce acts of congress</a:t>
            </a:r>
          </a:p>
          <a:p>
            <a:r>
              <a:rPr lang="en-US" dirty="0"/>
              <a:t>No national court system</a:t>
            </a:r>
          </a:p>
          <a:p>
            <a:r>
              <a:rPr lang="en-US" dirty="0"/>
              <a:t>Amendments only with consent of all states</a:t>
            </a:r>
          </a:p>
          <a:p>
            <a:r>
              <a:rPr lang="en-US" dirty="0"/>
              <a:t>9/13 majority to pass laws</a:t>
            </a:r>
          </a:p>
          <a:p>
            <a:r>
              <a:rPr lang="en-US" dirty="0"/>
              <a:t>Congress powerless to regulate foreign and interstate commerce</a:t>
            </a:r>
          </a:p>
          <a:p>
            <a:pPr marL="0" indent="0">
              <a:buNone/>
            </a:pPr>
            <a:endParaRPr lang="en-US" dirty="0"/>
          </a:p>
        </p:txBody>
      </p:sp>
    </p:spTree>
    <p:extLst>
      <p:ext uri="{BB962C8B-B14F-4D97-AF65-F5344CB8AC3E}">
        <p14:creationId xmlns:p14="http://schemas.microsoft.com/office/powerpoint/2010/main" val="2916112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Weaknesses of the Articles of Confederation</a:t>
            </a:r>
            <a:endParaRPr lang="en-US" dirty="0"/>
          </a:p>
        </p:txBody>
      </p:sp>
      <p:sp>
        <p:nvSpPr>
          <p:cNvPr id="3" name="Content Placeholder 2"/>
          <p:cNvSpPr>
            <a:spLocks noGrp="1"/>
          </p:cNvSpPr>
          <p:nvPr>
            <p:ph idx="1"/>
          </p:nvPr>
        </p:nvSpPr>
        <p:spPr/>
        <p:txBody>
          <a:bodyPr>
            <a:normAutofit lnSpcReduction="10000"/>
          </a:bodyPr>
          <a:lstStyle/>
          <a:p>
            <a:r>
              <a:rPr lang="en-US" dirty="0"/>
              <a:t>No Taxes/Money</a:t>
            </a:r>
          </a:p>
          <a:p>
            <a:r>
              <a:rPr lang="en-US" dirty="0"/>
              <a:t>No army or navy</a:t>
            </a:r>
          </a:p>
          <a:p>
            <a:r>
              <a:rPr lang="en-US" dirty="0"/>
              <a:t>High Debts</a:t>
            </a:r>
          </a:p>
          <a:p>
            <a:r>
              <a:rPr lang="en-US" dirty="0"/>
              <a:t>Worthless Money</a:t>
            </a:r>
          </a:p>
          <a:p>
            <a:pPr lvl="1"/>
            <a:r>
              <a:rPr lang="en-US" dirty="0"/>
              <a:t>Led farmers to use barter instead of currency</a:t>
            </a:r>
          </a:p>
          <a:p>
            <a:pPr lvl="1"/>
            <a:r>
              <a:rPr lang="en-US" dirty="0"/>
              <a:t>Could not pay off their debts or taxes</a:t>
            </a:r>
          </a:p>
          <a:p>
            <a:r>
              <a:rPr lang="en-US" dirty="0"/>
              <a:t>Shays’ Rebellion</a:t>
            </a:r>
          </a:p>
          <a:p>
            <a:pPr lvl="1"/>
            <a:r>
              <a:rPr lang="en-US" dirty="0"/>
              <a:t>Farmers rebelled as a result of losing their property and facing jail </a:t>
            </a:r>
            <a:r>
              <a:rPr lang="en-US" dirty="0" smtClean="0"/>
              <a:t>time</a:t>
            </a:r>
            <a:endParaRPr lang="en-US" dirty="0"/>
          </a:p>
        </p:txBody>
      </p:sp>
    </p:spTree>
    <p:extLst>
      <p:ext uri="{BB962C8B-B14F-4D97-AF65-F5344CB8AC3E}">
        <p14:creationId xmlns:p14="http://schemas.microsoft.com/office/powerpoint/2010/main" val="50997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Constitutional Convention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Pages 53-58</a:t>
            </a:r>
          </a:p>
          <a:p>
            <a:r>
              <a:rPr lang="en-US" dirty="0" smtClean="0"/>
              <a:t>The Virginia Plan</a:t>
            </a:r>
          </a:p>
          <a:p>
            <a:pPr lvl="1"/>
            <a:r>
              <a:rPr lang="en-US" dirty="0" smtClean="0"/>
              <a:t>Drafted by </a:t>
            </a:r>
            <a:r>
              <a:rPr lang="en-US" u="sng" dirty="0" smtClean="0"/>
              <a:t>James Madison</a:t>
            </a:r>
            <a:r>
              <a:rPr lang="en-US" dirty="0" smtClean="0"/>
              <a:t>, “The Father of the Constitution”</a:t>
            </a:r>
          </a:p>
          <a:p>
            <a:pPr lvl="1"/>
            <a:r>
              <a:rPr lang="en-US" dirty="0" smtClean="0"/>
              <a:t>Strong National Legislature</a:t>
            </a:r>
          </a:p>
          <a:p>
            <a:pPr lvl="2"/>
            <a:r>
              <a:rPr lang="en-US" u="sng" dirty="0" smtClean="0"/>
              <a:t>Bicameral</a:t>
            </a:r>
            <a:r>
              <a:rPr lang="en-US" dirty="0" smtClean="0"/>
              <a:t> :  two chambers</a:t>
            </a:r>
          </a:p>
          <a:p>
            <a:pPr lvl="2"/>
            <a:r>
              <a:rPr lang="en-US" dirty="0" smtClean="0"/>
              <a:t>Lower house elected by the people, upper house elected by the lower house</a:t>
            </a:r>
          </a:p>
          <a:p>
            <a:pPr lvl="1"/>
            <a:r>
              <a:rPr lang="en-US" dirty="0" smtClean="0"/>
              <a:t>Strong National Executive</a:t>
            </a:r>
          </a:p>
          <a:p>
            <a:pPr lvl="2"/>
            <a:r>
              <a:rPr lang="en-US" dirty="0" smtClean="0"/>
              <a:t>Elected by the legislature</a:t>
            </a:r>
          </a:p>
          <a:p>
            <a:pPr lvl="1"/>
            <a:r>
              <a:rPr lang="en-US" dirty="0" smtClean="0"/>
              <a:t>National Judiciary (Court)</a:t>
            </a:r>
          </a:p>
          <a:p>
            <a:pPr lvl="2"/>
            <a:r>
              <a:rPr lang="en-US" dirty="0" smtClean="0"/>
              <a:t>Appointed by the legislature</a:t>
            </a:r>
            <a:endParaRPr lang="en-US" dirty="0"/>
          </a:p>
        </p:txBody>
      </p:sp>
    </p:spTree>
    <p:extLst>
      <p:ext uri="{BB962C8B-B14F-4D97-AF65-F5344CB8AC3E}">
        <p14:creationId xmlns:p14="http://schemas.microsoft.com/office/powerpoint/2010/main" val="3332104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Jersey Plan</a:t>
            </a:r>
            <a:endParaRPr lang="en-US" dirty="0"/>
          </a:p>
        </p:txBody>
      </p:sp>
      <p:sp>
        <p:nvSpPr>
          <p:cNvPr id="3" name="Content Placeholder 2"/>
          <p:cNvSpPr>
            <a:spLocks noGrp="1"/>
          </p:cNvSpPr>
          <p:nvPr>
            <p:ph idx="1"/>
          </p:nvPr>
        </p:nvSpPr>
        <p:spPr>
          <a:xfrm>
            <a:off x="457200" y="1600201"/>
            <a:ext cx="8229600" cy="2438400"/>
          </a:xfrm>
        </p:spPr>
        <p:txBody>
          <a:bodyPr/>
          <a:lstStyle/>
          <a:p>
            <a:r>
              <a:rPr lang="en-US" dirty="0" smtClean="0"/>
              <a:t>Unicameral legislature</a:t>
            </a:r>
          </a:p>
          <a:p>
            <a:r>
              <a:rPr lang="en-US" dirty="0" smtClean="0"/>
              <a:t>Executive of more than one person appointed by congress</a:t>
            </a:r>
          </a:p>
          <a:p>
            <a:r>
              <a:rPr lang="en-US" dirty="0" smtClean="0"/>
              <a:t>National judiciary appointed by executive</a:t>
            </a:r>
          </a:p>
          <a:p>
            <a:pPr marL="0" indent="0">
              <a:buNone/>
            </a:pPr>
            <a:endParaRPr lang="en-US" dirty="0" smtClean="0"/>
          </a:p>
          <a:p>
            <a:endParaRPr lang="en-US" dirty="0"/>
          </a:p>
        </p:txBody>
      </p:sp>
      <p:pic>
        <p:nvPicPr>
          <p:cNvPr id="1026" name="Picture 2" descr="http://hopeofglory.typepad.com/.a/6a00d83451d62469e2017743d192c2970d-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00"/>
            <a:ext cx="38100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040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Connecticut Compromise</a:t>
            </a:r>
            <a:endParaRPr lang="en-US" dirty="0"/>
          </a:p>
        </p:txBody>
      </p:sp>
      <p:sp>
        <p:nvSpPr>
          <p:cNvPr id="5" name="Content Placeholder 4"/>
          <p:cNvSpPr>
            <a:spLocks noGrp="1"/>
          </p:cNvSpPr>
          <p:nvPr>
            <p:ph sz="half" idx="1"/>
          </p:nvPr>
        </p:nvSpPr>
        <p:spPr/>
        <p:txBody>
          <a:bodyPr/>
          <a:lstStyle/>
          <a:p>
            <a:r>
              <a:rPr lang="en-US" dirty="0" smtClean="0"/>
              <a:t>Should the states be represented by population?</a:t>
            </a:r>
          </a:p>
          <a:p>
            <a:r>
              <a:rPr lang="en-US" dirty="0" smtClean="0"/>
              <a:t>Or should the states be represented equally, regardless of population?</a:t>
            </a:r>
            <a:endParaRPr lang="en-US" dirty="0"/>
          </a:p>
        </p:txBody>
      </p:sp>
      <p:pic>
        <p:nvPicPr>
          <p:cNvPr id="2050" name="Picture 2" descr="http://img4.wikia.nocookie.net/__cb20120815003916/adventuretimewithfinnandjake/images/8/80/Troll-face-prob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43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Illinois has a population of 12.88 million people</a:t>
            </a:r>
          </a:p>
          <a:p>
            <a:r>
              <a:rPr lang="en-US" dirty="0" smtClean="0"/>
              <a:t>North Dakota only has about 700 thousand people.</a:t>
            </a:r>
          </a:p>
          <a:p>
            <a:r>
              <a:rPr lang="en-US" dirty="0" smtClean="0"/>
              <a:t>Do you think these states should have equal power when it comes to making decisions?</a:t>
            </a:r>
            <a:endParaRPr lang="en-US" dirty="0"/>
          </a:p>
        </p:txBody>
      </p:sp>
      <p:pic>
        <p:nvPicPr>
          <p:cNvPr id="3076" name="Picture 4" descr="File:Chicago downtown view from S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554" y="2209800"/>
            <a:ext cx="374157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71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echealthinsurance.com/wp-content/uploads/2009/11/north_dako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5" y="523970"/>
            <a:ext cx="8929329" cy="61054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thumb/6/67/Montana_in_United_States.svg/2000px-Montana_in_United_State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847" y="2128885"/>
            <a:ext cx="4677867"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6629" y="0"/>
            <a:ext cx="6781800" cy="769441"/>
          </a:xfrm>
          <a:prstGeom prst="rect">
            <a:avLst/>
          </a:prstGeom>
          <a:noFill/>
        </p:spPr>
        <p:txBody>
          <a:bodyPr wrap="square" rtlCol="0">
            <a:spAutoFit/>
          </a:bodyPr>
          <a:lstStyle/>
          <a:p>
            <a:pPr algn="ctr"/>
            <a:r>
              <a:rPr lang="en-US" sz="4400" dirty="0" smtClean="0"/>
              <a:t>How small is North Dakota?</a:t>
            </a:r>
            <a:endParaRPr lang="en-US" sz="4400" dirty="0"/>
          </a:p>
        </p:txBody>
      </p:sp>
    </p:spTree>
    <p:extLst>
      <p:ext uri="{BB962C8B-B14F-4D97-AF65-F5344CB8AC3E}">
        <p14:creationId xmlns:p14="http://schemas.microsoft.com/office/powerpoint/2010/main" val="317781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 </a:t>
            </a:r>
            <a:endParaRPr lang="en-US" dirty="0"/>
          </a:p>
        </p:txBody>
      </p:sp>
      <p:sp>
        <p:nvSpPr>
          <p:cNvPr id="3" name="Content Placeholder 2"/>
          <p:cNvSpPr>
            <a:spLocks noGrp="1"/>
          </p:cNvSpPr>
          <p:nvPr>
            <p:ph idx="1"/>
          </p:nvPr>
        </p:nvSpPr>
        <p:spPr/>
        <p:txBody>
          <a:bodyPr/>
          <a:lstStyle/>
          <a:p>
            <a:pPr lvl="0"/>
            <a:r>
              <a:rPr lang="en-US" dirty="0"/>
              <a:t>Imagine you are a transplant surgeon.  There are five dying patients in need of an organ transplant.  They all need different organs.  In another room there is perfectly healthy guy who came in for a check up.  He’s napping.  Do you kill him and use his organs to save the other five?  What’s the right thing to do?</a:t>
            </a:r>
          </a:p>
          <a:p>
            <a:pPr marL="0" indent="0">
              <a:buNone/>
            </a:pPr>
            <a:endParaRPr lang="en-US" dirty="0"/>
          </a:p>
        </p:txBody>
      </p:sp>
    </p:spTree>
    <p:extLst>
      <p:ext uri="{BB962C8B-B14F-4D97-AF65-F5344CB8AC3E}">
        <p14:creationId xmlns:p14="http://schemas.microsoft.com/office/powerpoint/2010/main" val="1797017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echealthinsurance.com/wp-content/uploads/2009/11/north_dako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65" y="523970"/>
            <a:ext cx="8929329" cy="61054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North Dakota</a:t>
            </a:r>
            <a:endParaRPr lang="en-US" dirty="0"/>
          </a:p>
        </p:txBody>
      </p:sp>
      <p:pic>
        <p:nvPicPr>
          <p:cNvPr id="1026" name="Picture 2" descr="https://upload.wikimedia.org/wikipedia/commons/thumb/b/bc/North_Dakota_in_United_States.svg/2000px-North_Dakota_in_United_State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133600"/>
            <a:ext cx="4750057" cy="294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78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Connecticut Compromise</a:t>
            </a:r>
            <a:endParaRPr lang="en-US" dirty="0"/>
          </a:p>
        </p:txBody>
      </p:sp>
      <p:sp>
        <p:nvSpPr>
          <p:cNvPr id="3" name="Content Placeholder 2"/>
          <p:cNvSpPr>
            <a:spLocks noGrp="1"/>
          </p:cNvSpPr>
          <p:nvPr>
            <p:ph sz="half" idx="1"/>
          </p:nvPr>
        </p:nvSpPr>
        <p:spPr/>
        <p:txBody>
          <a:bodyPr/>
          <a:lstStyle/>
          <a:p>
            <a:r>
              <a:rPr lang="en-US" dirty="0" smtClean="0"/>
              <a:t>Bicameral Legislature</a:t>
            </a:r>
          </a:p>
          <a:p>
            <a:r>
              <a:rPr lang="en-US" dirty="0" smtClean="0"/>
              <a:t>House of Representatives</a:t>
            </a:r>
          </a:p>
          <a:p>
            <a:pPr lvl="1"/>
            <a:r>
              <a:rPr lang="en-US" dirty="0" smtClean="0"/>
              <a:t>Based on population</a:t>
            </a:r>
          </a:p>
          <a:p>
            <a:r>
              <a:rPr lang="en-US" dirty="0" smtClean="0"/>
              <a:t>Senate</a:t>
            </a:r>
          </a:p>
          <a:p>
            <a:pPr lvl="1"/>
            <a:r>
              <a:rPr lang="en-US" dirty="0" smtClean="0"/>
              <a:t>Two members per state</a:t>
            </a:r>
            <a:endParaRPr lang="en-US" dirty="0"/>
          </a:p>
        </p:txBody>
      </p:sp>
      <p:sp>
        <p:nvSpPr>
          <p:cNvPr id="7" name="Content Placeholder 6"/>
          <p:cNvSpPr>
            <a:spLocks noGrp="1"/>
          </p:cNvSpPr>
          <p:nvPr>
            <p:ph sz="half" idx="2"/>
          </p:nvPr>
        </p:nvSpPr>
        <p:spPr/>
        <p:txBody>
          <a:bodyPr/>
          <a:lstStyle/>
          <a:p>
            <a:r>
              <a:rPr lang="en-US" dirty="0" smtClean="0"/>
              <a:t>Illinois has 18 representatives</a:t>
            </a:r>
          </a:p>
          <a:p>
            <a:r>
              <a:rPr lang="en-US" dirty="0" smtClean="0"/>
              <a:t>North Dakota has 1</a:t>
            </a:r>
          </a:p>
          <a:p>
            <a:r>
              <a:rPr lang="en-US" dirty="0" smtClean="0"/>
              <a:t>Both states have two senators</a:t>
            </a:r>
            <a:endParaRPr lang="en-US" dirty="0"/>
          </a:p>
        </p:txBody>
      </p:sp>
    </p:spTree>
    <p:extLst>
      <p:ext uri="{BB962C8B-B14F-4D97-AF65-F5344CB8AC3E}">
        <p14:creationId xmlns:p14="http://schemas.microsoft.com/office/powerpoint/2010/main" val="3450728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sz="half" idx="1"/>
          </p:nvPr>
        </p:nvSpPr>
        <p:spPr/>
        <p:txBody>
          <a:bodyPr>
            <a:normAutofit fontScale="92500"/>
          </a:bodyPr>
          <a:lstStyle/>
          <a:p>
            <a:r>
              <a:rPr lang="en-US" dirty="0" smtClean="0"/>
              <a:t>About 1/3 of the South’s population were slaves.  </a:t>
            </a:r>
          </a:p>
          <a:p>
            <a:r>
              <a:rPr lang="en-US" dirty="0" smtClean="0"/>
              <a:t>Southern States wanted slaves to be counted as free people…</a:t>
            </a:r>
          </a:p>
          <a:p>
            <a:pPr lvl="1"/>
            <a:r>
              <a:rPr lang="en-US" dirty="0" smtClean="0"/>
              <a:t>Why?</a:t>
            </a:r>
          </a:p>
          <a:p>
            <a:r>
              <a:rPr lang="en-US" dirty="0" smtClean="0"/>
              <a:t>Northern states opposed this</a:t>
            </a:r>
          </a:p>
          <a:p>
            <a:r>
              <a:rPr lang="en-US" dirty="0" smtClean="0"/>
              <a:t>Led to the </a:t>
            </a:r>
            <a:r>
              <a:rPr lang="en-US" u="sng" dirty="0" smtClean="0"/>
              <a:t>Three-Fifths Compromise</a:t>
            </a:r>
            <a:endParaRPr lang="en-US" u="sng" dirty="0"/>
          </a:p>
        </p:txBody>
      </p:sp>
      <p:pic>
        <p:nvPicPr>
          <p:cNvPr id="1026" name="Picture 2" descr="http://www.evidenceunseen.com/wp-content/uploads/2013/03/sl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39218"/>
            <a:ext cx="3981450" cy="469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47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Compromises</a:t>
            </a:r>
            <a:endParaRPr lang="en-US" dirty="0"/>
          </a:p>
        </p:txBody>
      </p:sp>
      <p:sp>
        <p:nvSpPr>
          <p:cNvPr id="5" name="Content Placeholder 4"/>
          <p:cNvSpPr>
            <a:spLocks noGrp="1"/>
          </p:cNvSpPr>
          <p:nvPr>
            <p:ph sz="half" idx="1"/>
          </p:nvPr>
        </p:nvSpPr>
        <p:spPr/>
        <p:txBody>
          <a:bodyPr/>
          <a:lstStyle/>
          <a:p>
            <a:r>
              <a:rPr lang="en-US" dirty="0" smtClean="0"/>
              <a:t>Congress given power to </a:t>
            </a:r>
            <a:r>
              <a:rPr lang="en-US" u="sng" dirty="0" smtClean="0"/>
              <a:t>regulate interstate and foreign commerce</a:t>
            </a:r>
            <a:r>
              <a:rPr lang="en-US" dirty="0" smtClean="0"/>
              <a:t>.</a:t>
            </a:r>
          </a:p>
          <a:p>
            <a:r>
              <a:rPr lang="en-US" dirty="0" smtClean="0"/>
              <a:t>Forbidden to impose </a:t>
            </a:r>
            <a:r>
              <a:rPr lang="en-US" u="sng" dirty="0" smtClean="0"/>
              <a:t>export taxes</a:t>
            </a:r>
            <a:r>
              <a:rPr lang="en-US" dirty="0" smtClean="0"/>
              <a:t>.</a:t>
            </a:r>
          </a:p>
          <a:p>
            <a:r>
              <a:rPr lang="en-US" dirty="0" smtClean="0"/>
              <a:t>Creation of the </a:t>
            </a:r>
            <a:r>
              <a:rPr lang="en-US" u="sng" dirty="0" smtClean="0"/>
              <a:t>electoral college</a:t>
            </a:r>
            <a:r>
              <a:rPr lang="en-US" dirty="0" smtClean="0"/>
              <a:t>.</a:t>
            </a:r>
          </a:p>
          <a:p>
            <a:r>
              <a:rPr lang="en-US" dirty="0" smtClean="0"/>
              <a:t>Four year term for President</a:t>
            </a:r>
            <a:endParaRPr lang="en-US" dirty="0"/>
          </a:p>
        </p:txBody>
      </p:sp>
      <p:pic>
        <p:nvPicPr>
          <p:cNvPr id="2050" name="Picture 2" descr="http://upload.wikimedia.org/wikipedia/commons/thumb/4/44/ElectoralCollege2012.svg/350px-ElectoralCollege201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446689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thumb/0/0d/Cartogram%E2%80%942012_Electoral_Vote.svg/1280px-Cartogram%E2%80%942012_Electoral_Vot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323" y="3598544"/>
            <a:ext cx="3909847" cy="307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762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a:t>
            </a:r>
            <a:endParaRPr lang="en-US" dirty="0"/>
          </a:p>
        </p:txBody>
      </p:sp>
      <p:sp>
        <p:nvSpPr>
          <p:cNvPr id="5" name="Content Placeholder 4"/>
          <p:cNvSpPr>
            <a:spLocks noGrp="1"/>
          </p:cNvSpPr>
          <p:nvPr>
            <p:ph idx="1"/>
          </p:nvPr>
        </p:nvSpPr>
        <p:spPr>
          <a:xfrm>
            <a:off x="457200" y="1295400"/>
            <a:ext cx="8229600" cy="4830763"/>
          </a:xfrm>
        </p:spPr>
        <p:txBody>
          <a:bodyPr>
            <a:normAutofit fontScale="92500" lnSpcReduction="10000"/>
          </a:bodyPr>
          <a:lstStyle/>
          <a:p>
            <a:r>
              <a:rPr lang="en-US" dirty="0" smtClean="0"/>
              <a:t>Supporters of the new Constitution were known as </a:t>
            </a:r>
            <a:r>
              <a:rPr lang="en-US" u="sng" dirty="0" smtClean="0"/>
              <a:t>Federalists</a:t>
            </a:r>
            <a:endParaRPr lang="en-US" dirty="0" smtClean="0"/>
          </a:p>
          <a:p>
            <a:pPr lvl="1"/>
            <a:r>
              <a:rPr lang="en-US" dirty="0" smtClean="0"/>
              <a:t>Mostly social elite. </a:t>
            </a:r>
            <a:r>
              <a:rPr lang="en-US" dirty="0"/>
              <a:t> </a:t>
            </a:r>
            <a:r>
              <a:rPr lang="en-US" dirty="0" smtClean="0"/>
              <a:t>Wealthy businessmen, merchants, politicians </a:t>
            </a:r>
            <a:r>
              <a:rPr lang="en-US" dirty="0" err="1" smtClean="0"/>
              <a:t>ect</a:t>
            </a:r>
            <a:r>
              <a:rPr lang="en-US" dirty="0" smtClean="0"/>
              <a:t>.</a:t>
            </a:r>
          </a:p>
          <a:p>
            <a:r>
              <a:rPr lang="en-US" dirty="0" smtClean="0"/>
              <a:t>Critics of the new Constitution were known as Anti-Federalists</a:t>
            </a:r>
          </a:p>
          <a:p>
            <a:pPr lvl="1"/>
            <a:r>
              <a:rPr lang="en-US" dirty="0" smtClean="0"/>
              <a:t>Led by Patrick Henry</a:t>
            </a:r>
          </a:p>
          <a:p>
            <a:pPr lvl="1"/>
            <a:r>
              <a:rPr lang="en-US" dirty="0" smtClean="0"/>
              <a:t>Mostly farmers and workers</a:t>
            </a:r>
          </a:p>
          <a:p>
            <a:pPr lvl="1"/>
            <a:r>
              <a:rPr lang="en-US" dirty="0" smtClean="0"/>
              <a:t>Claimed that too much power was given to the Federal government</a:t>
            </a:r>
          </a:p>
          <a:p>
            <a:pPr lvl="1"/>
            <a:r>
              <a:rPr lang="en-US" dirty="0" smtClean="0"/>
              <a:t>Demanded a Bill of Rights </a:t>
            </a:r>
            <a:endParaRPr lang="en-US" dirty="0"/>
          </a:p>
        </p:txBody>
      </p:sp>
    </p:spTree>
    <p:extLst>
      <p:ext uri="{BB962C8B-B14F-4D97-AF65-F5344CB8AC3E}">
        <p14:creationId xmlns:p14="http://schemas.microsoft.com/office/powerpoint/2010/main" val="1097183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The Constitution</a:t>
            </a:r>
            <a:endParaRPr lang="en-US" dirty="0"/>
          </a:p>
        </p:txBody>
      </p:sp>
      <p:pic>
        <p:nvPicPr>
          <p:cNvPr id="1026" name="Picture 2" descr="http://www.sicminc.com/constitutionaltender/images/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43100"/>
            <a:ext cx="6390666" cy="4230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1600200"/>
            <a:ext cx="2286000" cy="369332"/>
          </a:xfrm>
          <a:prstGeom prst="rect">
            <a:avLst/>
          </a:prstGeom>
          <a:noFill/>
        </p:spPr>
        <p:txBody>
          <a:bodyPr wrap="square" rtlCol="0">
            <a:spAutoFit/>
          </a:bodyPr>
          <a:lstStyle/>
          <a:p>
            <a:r>
              <a:rPr lang="en-US" dirty="0" smtClean="0"/>
              <a:t>Pages 63-90</a:t>
            </a:r>
            <a:endParaRPr lang="en-US" dirty="0"/>
          </a:p>
        </p:txBody>
      </p:sp>
    </p:spTree>
    <p:extLst>
      <p:ext uri="{BB962C8B-B14F-4D97-AF65-F5344CB8AC3E}">
        <p14:creationId xmlns:p14="http://schemas.microsoft.com/office/powerpoint/2010/main" val="40872643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Constitution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Preamble</a:t>
            </a:r>
          </a:p>
          <a:p>
            <a:pPr lvl="1"/>
            <a:r>
              <a:rPr lang="en-US" dirty="0" smtClean="0"/>
              <a:t>The introduction</a:t>
            </a:r>
          </a:p>
          <a:p>
            <a:pPr lvl="1"/>
            <a:r>
              <a:rPr lang="en-US" dirty="0" smtClean="0"/>
              <a:t>Purpose of government</a:t>
            </a:r>
          </a:p>
          <a:p>
            <a:pPr lvl="2"/>
            <a:r>
              <a:rPr lang="en-US" dirty="0" smtClean="0"/>
              <a:t>Establish justice, insure domestic tranquility, provide common defense, promote general welfare, and secure liberty.</a:t>
            </a:r>
          </a:p>
          <a:p>
            <a:r>
              <a:rPr lang="en-US" dirty="0" smtClean="0"/>
              <a:t>Seven Articles</a:t>
            </a:r>
          </a:p>
          <a:p>
            <a:pPr lvl="1"/>
            <a:r>
              <a:rPr lang="en-US" dirty="0" smtClean="0"/>
              <a:t>Outlines structure of government</a:t>
            </a:r>
          </a:p>
          <a:p>
            <a:r>
              <a:rPr lang="en-US" dirty="0" smtClean="0"/>
              <a:t>Amendments</a:t>
            </a:r>
          </a:p>
          <a:p>
            <a:pPr lvl="1"/>
            <a:r>
              <a:rPr lang="en-US" dirty="0" smtClean="0"/>
              <a:t>Any changes made to the Constitution</a:t>
            </a:r>
            <a:endParaRPr lang="en-US" dirty="0"/>
          </a:p>
        </p:txBody>
      </p:sp>
    </p:spTree>
    <p:extLst>
      <p:ext uri="{BB962C8B-B14F-4D97-AF65-F5344CB8AC3E}">
        <p14:creationId xmlns:p14="http://schemas.microsoft.com/office/powerpoint/2010/main" val="41513820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Principles of the Constitution</a:t>
            </a:r>
            <a:endParaRPr lang="en-US" dirty="0"/>
          </a:p>
        </p:txBody>
      </p:sp>
      <p:sp>
        <p:nvSpPr>
          <p:cNvPr id="3" name="Content Placeholder 2"/>
          <p:cNvSpPr>
            <a:spLocks noGrp="1"/>
          </p:cNvSpPr>
          <p:nvPr>
            <p:ph idx="1"/>
          </p:nvPr>
        </p:nvSpPr>
        <p:spPr/>
        <p:txBody>
          <a:bodyPr/>
          <a:lstStyle/>
          <a:p>
            <a:r>
              <a:rPr lang="en-US" dirty="0" smtClean="0"/>
              <a:t>Popular Sovereignty</a:t>
            </a:r>
          </a:p>
          <a:p>
            <a:r>
              <a:rPr lang="en-US" dirty="0" smtClean="0"/>
              <a:t>Federalism</a:t>
            </a:r>
          </a:p>
          <a:p>
            <a:r>
              <a:rPr lang="en-US" dirty="0" smtClean="0"/>
              <a:t>Separation of Powers</a:t>
            </a:r>
          </a:p>
          <a:p>
            <a:r>
              <a:rPr lang="en-US" dirty="0" smtClean="0"/>
              <a:t>Checks and Balances</a:t>
            </a:r>
          </a:p>
          <a:p>
            <a:r>
              <a:rPr lang="en-US" dirty="0" smtClean="0"/>
              <a:t>Judicial Review</a:t>
            </a:r>
          </a:p>
          <a:p>
            <a:r>
              <a:rPr lang="en-US" dirty="0" smtClean="0"/>
              <a:t>Limited Government</a:t>
            </a:r>
            <a:endParaRPr lang="en-US" dirty="0"/>
          </a:p>
        </p:txBody>
      </p:sp>
      <p:pic>
        <p:nvPicPr>
          <p:cNvPr id="1026" name="Picture 2" descr="https://i.chzbgr.com/maxW500/8081083136/hEB5E298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9800"/>
            <a:ext cx="35242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Assignment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Each group must create and present a poster on one of the principles of the Constitution.</a:t>
            </a:r>
          </a:p>
          <a:p>
            <a:r>
              <a:rPr lang="en-US" dirty="0" smtClean="0"/>
              <a:t>You poster must include</a:t>
            </a:r>
          </a:p>
          <a:p>
            <a:pPr lvl="1"/>
            <a:r>
              <a:rPr lang="en-US" dirty="0" smtClean="0"/>
              <a:t>A </a:t>
            </a:r>
            <a:r>
              <a:rPr lang="en-US" b="1" dirty="0" smtClean="0"/>
              <a:t>summary</a:t>
            </a:r>
            <a:r>
              <a:rPr lang="en-US" dirty="0" smtClean="0"/>
              <a:t> of the principle in your own words</a:t>
            </a:r>
          </a:p>
          <a:p>
            <a:pPr lvl="1"/>
            <a:r>
              <a:rPr lang="en-US" dirty="0" smtClean="0"/>
              <a:t>Any </a:t>
            </a:r>
            <a:r>
              <a:rPr lang="en-US" b="1" dirty="0" smtClean="0"/>
              <a:t>new vocabulary words</a:t>
            </a:r>
            <a:r>
              <a:rPr lang="en-US" dirty="0" smtClean="0"/>
              <a:t> along with their </a:t>
            </a:r>
            <a:r>
              <a:rPr lang="en-US" b="1" dirty="0" smtClean="0"/>
              <a:t>definitions</a:t>
            </a:r>
          </a:p>
          <a:p>
            <a:pPr lvl="1"/>
            <a:r>
              <a:rPr lang="en-US" dirty="0" smtClean="0"/>
              <a:t>At least </a:t>
            </a:r>
            <a:r>
              <a:rPr lang="en-US" b="1" dirty="0" smtClean="0"/>
              <a:t>one picture</a:t>
            </a:r>
          </a:p>
          <a:p>
            <a:pPr lvl="1"/>
            <a:r>
              <a:rPr lang="en-US" dirty="0" smtClean="0"/>
              <a:t>A real world </a:t>
            </a:r>
            <a:r>
              <a:rPr lang="en-US" b="1" dirty="0" smtClean="0"/>
              <a:t>example</a:t>
            </a:r>
            <a:r>
              <a:rPr lang="en-US" dirty="0" smtClean="0"/>
              <a:t> of how this principle is applied to government today</a:t>
            </a:r>
          </a:p>
          <a:p>
            <a:r>
              <a:rPr lang="en-US" dirty="0" smtClean="0"/>
              <a:t>Information can be found on </a:t>
            </a:r>
            <a:r>
              <a:rPr lang="en-US" smtClean="0"/>
              <a:t>pages 65-70</a:t>
            </a:r>
            <a:endParaRPr lang="en-US" dirty="0"/>
          </a:p>
        </p:txBody>
      </p:sp>
    </p:spTree>
    <p:extLst>
      <p:ext uri="{BB962C8B-B14F-4D97-AF65-F5344CB8AC3E}">
        <p14:creationId xmlns:p14="http://schemas.microsoft.com/office/powerpoint/2010/main" val="14902028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Seven Articles of the Constitution</a:t>
            </a:r>
            <a:endParaRPr lang="en-US" dirty="0"/>
          </a:p>
        </p:txBody>
      </p:sp>
    </p:spTree>
    <p:extLst>
      <p:ext uri="{BB962C8B-B14F-4D97-AF65-F5344CB8AC3E}">
        <p14:creationId xmlns:p14="http://schemas.microsoft.com/office/powerpoint/2010/main" val="380812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What did all these topics have in common?</a:t>
            </a:r>
            <a:endParaRPr lang="en-US" dirty="0"/>
          </a:p>
        </p:txBody>
      </p:sp>
      <p:pic>
        <p:nvPicPr>
          <p:cNvPr id="6146" name="Picture 2" descr="https://i.ytimg.com/vi/f6AzOTJzou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146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001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Legislative Branch</a:t>
            </a:r>
          </a:p>
          <a:p>
            <a:pPr lvl="1"/>
            <a:r>
              <a:rPr lang="en-US" dirty="0" smtClean="0"/>
              <a:t>Makes Laws</a:t>
            </a:r>
          </a:p>
          <a:p>
            <a:pPr lvl="1"/>
            <a:r>
              <a:rPr lang="en-US" dirty="0" smtClean="0"/>
              <a:t>Bicameral</a:t>
            </a:r>
          </a:p>
          <a:p>
            <a:pPr lvl="2"/>
            <a:r>
              <a:rPr lang="en-US" dirty="0" smtClean="0"/>
              <a:t>Senate (100 members) and House of Representatives (435)</a:t>
            </a:r>
          </a:p>
          <a:p>
            <a:pPr lvl="1"/>
            <a:r>
              <a:rPr lang="en-US" dirty="0" smtClean="0"/>
              <a:t>Expressed Powers:  Directly stated in the Constitution</a:t>
            </a:r>
          </a:p>
          <a:p>
            <a:pPr lvl="1"/>
            <a:r>
              <a:rPr lang="en-US" dirty="0" smtClean="0"/>
              <a:t>Enumerated Powers:  Numbered 1-18</a:t>
            </a:r>
          </a:p>
          <a:p>
            <a:pPr lvl="2"/>
            <a:r>
              <a:rPr lang="en-US" dirty="0" smtClean="0"/>
              <a:t>Economic Legislation: Levy taxes, borrow money, regulate commerce, coin money, punish counterfeiting.</a:t>
            </a:r>
          </a:p>
          <a:p>
            <a:pPr lvl="2"/>
            <a:r>
              <a:rPr lang="en-US" dirty="0" smtClean="0"/>
              <a:t>Defense: Punish piracies, declare war, provide armed forces, call forth and organize militia</a:t>
            </a:r>
          </a:p>
          <a:p>
            <a:pPr lvl="2"/>
            <a:r>
              <a:rPr lang="en-US" dirty="0" smtClean="0"/>
              <a:t>Naturalizing citizens, establishing post offices, securing patents and copyrights, establishing courts, and governing D.C.</a:t>
            </a:r>
            <a:endParaRPr lang="en-US" dirty="0"/>
          </a:p>
        </p:txBody>
      </p:sp>
    </p:spTree>
    <p:extLst>
      <p:ext uri="{BB962C8B-B14F-4D97-AF65-F5344CB8AC3E}">
        <p14:creationId xmlns:p14="http://schemas.microsoft.com/office/powerpoint/2010/main" val="28813594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Elastic Clause:  Gives Congress power to make all laws “necessary and proper” to carry out powers expressed in other clauses.</a:t>
            </a:r>
          </a:p>
          <a:p>
            <a:r>
              <a:rPr lang="en-US" dirty="0" smtClean="0"/>
              <a:t>Allows Congress to stretch powers to meet situations the Founders couldn’t anticipate.</a:t>
            </a:r>
            <a:endParaRPr lang="en-US" dirty="0"/>
          </a:p>
        </p:txBody>
      </p:sp>
      <p:pic>
        <p:nvPicPr>
          <p:cNvPr id="1026" name="Picture 2" descr="http://www.ammoland.com/wp-content/uploads/2012/12/Black-Rifle-B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7" y="1447800"/>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0" y="5776911"/>
            <a:ext cx="2925763" cy="369332"/>
          </a:xfrm>
          <a:prstGeom prst="rect">
            <a:avLst/>
          </a:prstGeom>
          <a:noFill/>
        </p:spPr>
        <p:txBody>
          <a:bodyPr wrap="square" rtlCol="0">
            <a:spAutoFit/>
          </a:bodyPr>
          <a:lstStyle/>
          <a:p>
            <a:pPr algn="ctr"/>
            <a:r>
              <a:rPr lang="en-US" dirty="0" smtClean="0"/>
              <a:t>Regulating Commerce?</a:t>
            </a:r>
            <a:endParaRPr lang="en-US" dirty="0"/>
          </a:p>
        </p:txBody>
      </p:sp>
    </p:spTree>
    <p:extLst>
      <p:ext uri="{BB962C8B-B14F-4D97-AF65-F5344CB8AC3E}">
        <p14:creationId xmlns:p14="http://schemas.microsoft.com/office/powerpoint/2010/main" val="3773632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a:t>
            </a:r>
            <a:endParaRPr lang="en-US" dirty="0"/>
          </a:p>
        </p:txBody>
      </p:sp>
      <p:sp>
        <p:nvSpPr>
          <p:cNvPr id="3" name="Content Placeholder 2"/>
          <p:cNvSpPr>
            <a:spLocks noGrp="1"/>
          </p:cNvSpPr>
          <p:nvPr>
            <p:ph sz="half" idx="1"/>
          </p:nvPr>
        </p:nvSpPr>
        <p:spPr/>
        <p:txBody>
          <a:bodyPr/>
          <a:lstStyle/>
          <a:p>
            <a:r>
              <a:rPr lang="en-US" dirty="0" smtClean="0"/>
              <a:t>Executive Branch</a:t>
            </a:r>
          </a:p>
          <a:p>
            <a:pPr lvl="1"/>
            <a:r>
              <a:rPr lang="en-US" dirty="0" smtClean="0"/>
              <a:t>Commander in Chief of the armed forces</a:t>
            </a:r>
            <a:r>
              <a:rPr lang="en-US" dirty="0"/>
              <a:t> </a:t>
            </a:r>
            <a:r>
              <a:rPr lang="en-US" dirty="0" smtClean="0"/>
              <a:t>and national guard</a:t>
            </a:r>
          </a:p>
          <a:p>
            <a:pPr lvl="1"/>
            <a:r>
              <a:rPr lang="en-US" dirty="0" smtClean="0"/>
              <a:t>Appoints (with Senate’s consent) heads of executive departments (labor, agriculture, </a:t>
            </a:r>
            <a:r>
              <a:rPr lang="en-US" dirty="0" err="1" smtClean="0"/>
              <a:t>ect</a:t>
            </a:r>
            <a:r>
              <a:rPr lang="en-US" dirty="0" smtClean="0"/>
              <a:t>.)</a:t>
            </a:r>
          </a:p>
          <a:p>
            <a:pPr lvl="1"/>
            <a:r>
              <a:rPr lang="en-US" dirty="0" smtClean="0"/>
              <a:t>May pardon convicted criminals or reduce sentence</a:t>
            </a:r>
          </a:p>
        </p:txBody>
      </p:sp>
      <p:pic>
        <p:nvPicPr>
          <p:cNvPr id="2050" name="Picture 2" descr="http://iphone.childrenslibrary.org/stories/w/v/wvixct7kghrfbfve75np/20101019-1219048/user_book_20101011-160037_P023_I003_V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7" y="2286000"/>
            <a:ext cx="30480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92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Article II</a:t>
            </a:r>
            <a:endParaRPr lang="en-US" dirty="0"/>
          </a:p>
        </p:txBody>
      </p:sp>
      <p:sp>
        <p:nvSpPr>
          <p:cNvPr id="6" name="Content Placeholder 5"/>
          <p:cNvSpPr>
            <a:spLocks noGrp="1"/>
          </p:cNvSpPr>
          <p:nvPr>
            <p:ph idx="1"/>
          </p:nvPr>
        </p:nvSpPr>
        <p:spPr>
          <a:xfrm>
            <a:off x="457200" y="1447800"/>
            <a:ext cx="8229600" cy="4678363"/>
          </a:xfrm>
        </p:spPr>
        <p:txBody>
          <a:bodyPr>
            <a:normAutofit/>
          </a:bodyPr>
          <a:lstStyle/>
          <a:p>
            <a:pPr lvl="1"/>
            <a:r>
              <a:rPr lang="en-US" dirty="0" smtClean="0"/>
              <a:t>Makes treaties with advice of senate</a:t>
            </a:r>
          </a:p>
          <a:p>
            <a:pPr lvl="1"/>
            <a:r>
              <a:rPr lang="en-US" dirty="0" smtClean="0"/>
              <a:t>Appoints ambassadors, federal court judges, and other top officials</a:t>
            </a:r>
          </a:p>
          <a:p>
            <a:pPr lvl="1"/>
            <a:r>
              <a:rPr lang="en-US" dirty="0" smtClean="0"/>
              <a:t>Delivers annual State of the Union</a:t>
            </a:r>
          </a:p>
          <a:p>
            <a:pPr lvl="1"/>
            <a:r>
              <a:rPr lang="en-US" dirty="0" smtClean="0"/>
              <a:t>Calls congress into special session when necessary</a:t>
            </a:r>
          </a:p>
          <a:p>
            <a:pPr lvl="1"/>
            <a:r>
              <a:rPr lang="en-US" dirty="0" smtClean="0"/>
              <a:t>Meets with foreign officials</a:t>
            </a:r>
          </a:p>
          <a:p>
            <a:pPr lvl="1"/>
            <a:r>
              <a:rPr lang="en-US" dirty="0" smtClean="0"/>
              <a:t>Commissions all military officers</a:t>
            </a:r>
          </a:p>
          <a:p>
            <a:pPr lvl="1"/>
            <a:r>
              <a:rPr lang="en-US" dirty="0" smtClean="0"/>
              <a:t>Ensures that laws and the Constitution are “faithfully executed”</a:t>
            </a:r>
            <a:endParaRPr lang="en-US" dirty="0"/>
          </a:p>
        </p:txBody>
      </p:sp>
    </p:spTree>
    <p:extLst>
      <p:ext uri="{BB962C8B-B14F-4D97-AF65-F5344CB8AC3E}">
        <p14:creationId xmlns:p14="http://schemas.microsoft.com/office/powerpoint/2010/main" val="1182355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a:t>
            </a:r>
            <a:endParaRPr lang="en-US" dirty="0"/>
          </a:p>
        </p:txBody>
      </p:sp>
      <p:sp>
        <p:nvSpPr>
          <p:cNvPr id="3" name="Content Placeholder 2"/>
          <p:cNvSpPr>
            <a:spLocks noGrp="1"/>
          </p:cNvSpPr>
          <p:nvPr>
            <p:ph idx="1"/>
          </p:nvPr>
        </p:nvSpPr>
        <p:spPr/>
        <p:txBody>
          <a:bodyPr/>
          <a:lstStyle/>
          <a:p>
            <a:r>
              <a:rPr lang="en-US" dirty="0" smtClean="0"/>
              <a:t>Judicial Branch</a:t>
            </a:r>
          </a:p>
          <a:p>
            <a:pPr lvl="1"/>
            <a:r>
              <a:rPr lang="en-US" dirty="0" smtClean="0"/>
              <a:t>Two Court Systems</a:t>
            </a:r>
          </a:p>
          <a:p>
            <a:pPr lvl="2"/>
            <a:r>
              <a:rPr lang="en-US" dirty="0" smtClean="0"/>
              <a:t>Federal</a:t>
            </a:r>
          </a:p>
          <a:p>
            <a:pPr lvl="2"/>
            <a:r>
              <a:rPr lang="en-US" dirty="0" smtClean="0"/>
              <a:t>State</a:t>
            </a:r>
          </a:p>
          <a:p>
            <a:pPr lvl="1"/>
            <a:r>
              <a:rPr lang="en-US" dirty="0" smtClean="0"/>
              <a:t>Federal Courts try cases involving…</a:t>
            </a:r>
          </a:p>
          <a:p>
            <a:pPr lvl="2"/>
            <a:r>
              <a:rPr lang="en-US" dirty="0" smtClean="0"/>
              <a:t>U.S. laws</a:t>
            </a:r>
          </a:p>
          <a:p>
            <a:pPr lvl="2"/>
            <a:r>
              <a:rPr lang="en-US" dirty="0" smtClean="0"/>
              <a:t>Treaties with other nations</a:t>
            </a:r>
          </a:p>
          <a:p>
            <a:pPr lvl="2"/>
            <a:r>
              <a:rPr lang="en-US" dirty="0" smtClean="0"/>
              <a:t>Maritime law</a:t>
            </a:r>
          </a:p>
          <a:p>
            <a:pPr lvl="2"/>
            <a:r>
              <a:rPr lang="en-US" dirty="0" smtClean="0"/>
              <a:t>Bankruptcy</a:t>
            </a:r>
          </a:p>
        </p:txBody>
      </p:sp>
    </p:spTree>
    <p:extLst>
      <p:ext uri="{BB962C8B-B14F-4D97-AF65-F5344CB8AC3E}">
        <p14:creationId xmlns:p14="http://schemas.microsoft.com/office/powerpoint/2010/main" val="335734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a:t>
            </a:r>
            <a:endParaRPr lang="en-US" dirty="0"/>
          </a:p>
        </p:txBody>
      </p:sp>
      <p:sp>
        <p:nvSpPr>
          <p:cNvPr id="4" name="Content Placeholder 3"/>
          <p:cNvSpPr>
            <a:spLocks noGrp="1"/>
          </p:cNvSpPr>
          <p:nvPr>
            <p:ph sz="half" idx="1"/>
          </p:nvPr>
        </p:nvSpPr>
        <p:spPr/>
        <p:txBody>
          <a:bodyPr/>
          <a:lstStyle/>
          <a:p>
            <a:r>
              <a:rPr lang="en-US" dirty="0" smtClean="0"/>
              <a:t>Judicial Review</a:t>
            </a:r>
          </a:p>
          <a:p>
            <a:pPr lvl="1"/>
            <a:r>
              <a:rPr lang="en-US" dirty="0" smtClean="0"/>
              <a:t>Power to declare laws unconstitutional</a:t>
            </a:r>
          </a:p>
          <a:p>
            <a:pPr lvl="1"/>
            <a:r>
              <a:rPr lang="en-US" dirty="0" smtClean="0"/>
              <a:t>Established in </a:t>
            </a:r>
            <a:r>
              <a:rPr lang="en-US" i="1" dirty="0" smtClean="0"/>
              <a:t>Marbury v. Madison</a:t>
            </a:r>
            <a:r>
              <a:rPr lang="en-US" dirty="0" smtClean="0"/>
              <a:t> </a:t>
            </a:r>
          </a:p>
          <a:p>
            <a:pPr marL="457200" lvl="1" indent="0">
              <a:buNone/>
            </a:pPr>
            <a:endParaRPr lang="en-US" dirty="0"/>
          </a:p>
        </p:txBody>
      </p:sp>
      <p:pic>
        <p:nvPicPr>
          <p:cNvPr id="3074" name="Picture 2" descr="http://upload.wikimedia.org/wikipedia/commons/4/43/Supreme_Court_US_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449580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454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Relationship between the states and national government</a:t>
            </a:r>
          </a:p>
          <a:p>
            <a:r>
              <a:rPr lang="en-US" dirty="0" smtClean="0"/>
              <a:t>Each state gives citizens of other states the same rights as its own citizens</a:t>
            </a:r>
          </a:p>
          <a:p>
            <a:r>
              <a:rPr lang="en-US" dirty="0"/>
              <a:t>Article IV, Section I: “Full faith and credit shall be given in each state to the public Acts, Records, and judicial Proceedings of every other state</a:t>
            </a:r>
            <a:r>
              <a:rPr lang="en-US" dirty="0" smtClean="0"/>
              <a:t>”</a:t>
            </a:r>
            <a:endParaRPr lang="en-US" dirty="0"/>
          </a:p>
          <a:p>
            <a:r>
              <a:rPr lang="en-US" dirty="0"/>
              <a:t>Marriage, divorce, driver’s </a:t>
            </a:r>
            <a:r>
              <a:rPr lang="en-US" dirty="0" smtClean="0"/>
              <a:t>licenses</a:t>
            </a:r>
          </a:p>
          <a:p>
            <a:r>
              <a:rPr lang="en-US" dirty="0" smtClean="0"/>
              <a:t>Extradition:  Person convicted of a crime must be returned to the state where the crime was committed.  </a:t>
            </a:r>
            <a:endParaRPr lang="en-US" dirty="0"/>
          </a:p>
          <a:p>
            <a:endParaRPr lang="en-US" dirty="0"/>
          </a:p>
        </p:txBody>
      </p:sp>
    </p:spTree>
    <p:extLst>
      <p:ext uri="{BB962C8B-B14F-4D97-AF65-F5344CB8AC3E}">
        <p14:creationId xmlns:p14="http://schemas.microsoft.com/office/powerpoint/2010/main" val="1669412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a:t>
            </a:r>
            <a:endParaRPr lang="en-US" dirty="0"/>
          </a:p>
        </p:txBody>
      </p:sp>
      <p:sp>
        <p:nvSpPr>
          <p:cNvPr id="3" name="Content Placeholder 2"/>
          <p:cNvSpPr>
            <a:spLocks noGrp="1"/>
          </p:cNvSpPr>
          <p:nvPr>
            <p:ph idx="1"/>
          </p:nvPr>
        </p:nvSpPr>
        <p:spPr/>
        <p:txBody>
          <a:bodyPr>
            <a:normAutofit lnSpcReduction="10000"/>
          </a:bodyPr>
          <a:lstStyle/>
          <a:p>
            <a:r>
              <a:rPr lang="en-US" dirty="0" smtClean="0"/>
              <a:t>How to amend the Constitution</a:t>
            </a:r>
          </a:p>
          <a:p>
            <a:r>
              <a:rPr lang="en-US" dirty="0" smtClean="0"/>
              <a:t>Proposing Amendments</a:t>
            </a:r>
          </a:p>
          <a:p>
            <a:pPr lvl="1"/>
            <a:r>
              <a:rPr lang="en-US" dirty="0" smtClean="0"/>
              <a:t>2/3 vote of both houses of congress</a:t>
            </a:r>
          </a:p>
          <a:p>
            <a:pPr lvl="1"/>
            <a:r>
              <a:rPr lang="en-US" dirty="0" smtClean="0"/>
              <a:t>Constitutional convention called by congress on petition of 2/3 of the 50 states</a:t>
            </a:r>
          </a:p>
          <a:p>
            <a:r>
              <a:rPr lang="en-US" dirty="0" smtClean="0"/>
              <a:t>Ratification</a:t>
            </a:r>
          </a:p>
          <a:p>
            <a:pPr lvl="1"/>
            <a:r>
              <a:rPr lang="en-US" dirty="0" smtClean="0"/>
              <a:t>¾ vote of the 50 state legislatures</a:t>
            </a:r>
          </a:p>
          <a:p>
            <a:pPr lvl="1"/>
            <a:r>
              <a:rPr lang="en-US" dirty="0" smtClean="0"/>
              <a:t>¾ vote of constitutional conventions called by all states (only done once)</a:t>
            </a:r>
            <a:endParaRPr lang="en-US" dirty="0"/>
          </a:p>
        </p:txBody>
      </p:sp>
    </p:spTree>
    <p:extLst>
      <p:ext uri="{BB962C8B-B14F-4D97-AF65-F5344CB8AC3E}">
        <p14:creationId xmlns:p14="http://schemas.microsoft.com/office/powerpoint/2010/main" val="35279014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a:t>
            </a:r>
            <a:endParaRPr lang="en-US" dirty="0"/>
          </a:p>
        </p:txBody>
      </p:sp>
      <p:sp>
        <p:nvSpPr>
          <p:cNvPr id="3" name="Content Placeholder 2"/>
          <p:cNvSpPr>
            <a:spLocks noGrp="1"/>
          </p:cNvSpPr>
          <p:nvPr>
            <p:ph idx="1"/>
          </p:nvPr>
        </p:nvSpPr>
        <p:spPr/>
        <p:txBody>
          <a:bodyPr/>
          <a:lstStyle/>
          <a:p>
            <a:r>
              <a:rPr lang="en-US" dirty="0"/>
              <a:t>Supremacy Clause:  </a:t>
            </a:r>
            <a:r>
              <a:rPr lang="en-US" dirty="0" smtClean="0"/>
              <a:t>Laws and treaties </a:t>
            </a:r>
            <a:r>
              <a:rPr lang="en-US" dirty="0"/>
              <a:t>at the national level </a:t>
            </a:r>
            <a:r>
              <a:rPr lang="en-US" dirty="0" smtClean="0"/>
              <a:t>are </a:t>
            </a:r>
            <a:r>
              <a:rPr lang="en-US" dirty="0"/>
              <a:t>supreme, or more </a:t>
            </a:r>
            <a:r>
              <a:rPr lang="en-US" dirty="0" smtClean="0"/>
              <a:t>powerful, than the state level</a:t>
            </a:r>
          </a:p>
          <a:p>
            <a:r>
              <a:rPr lang="en-US" dirty="0" smtClean="0"/>
              <a:t>Oaths of Office:   No religious test shall be required as a qualification for holding public office.</a:t>
            </a:r>
            <a:endParaRPr lang="en-US" dirty="0"/>
          </a:p>
          <a:p>
            <a:endParaRPr lang="en-US" dirty="0"/>
          </a:p>
        </p:txBody>
      </p:sp>
    </p:spTree>
    <p:extLst>
      <p:ext uri="{BB962C8B-B14F-4D97-AF65-F5344CB8AC3E}">
        <p14:creationId xmlns:p14="http://schemas.microsoft.com/office/powerpoint/2010/main" val="4116842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VII</a:t>
            </a:r>
            <a:endParaRPr lang="en-US" dirty="0"/>
          </a:p>
        </p:txBody>
      </p:sp>
      <p:sp>
        <p:nvSpPr>
          <p:cNvPr id="3" name="Content Placeholder 2"/>
          <p:cNvSpPr>
            <a:spLocks noGrp="1"/>
          </p:cNvSpPr>
          <p:nvPr>
            <p:ph idx="1"/>
          </p:nvPr>
        </p:nvSpPr>
        <p:spPr/>
        <p:txBody>
          <a:bodyPr/>
          <a:lstStyle/>
          <a:p>
            <a:r>
              <a:rPr lang="en-US" dirty="0"/>
              <a:t>Ratification: Constitution takes effect after ratified by nine states.</a:t>
            </a:r>
          </a:p>
          <a:p>
            <a:endParaRPr lang="en-US" dirty="0"/>
          </a:p>
        </p:txBody>
      </p:sp>
    </p:spTree>
    <p:extLst>
      <p:ext uri="{BB962C8B-B14F-4D97-AF65-F5344CB8AC3E}">
        <p14:creationId xmlns:p14="http://schemas.microsoft.com/office/powerpoint/2010/main" val="3017730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Riddle for you…</a:t>
            </a:r>
            <a:endParaRPr lang="en-US" dirty="0"/>
          </a:p>
        </p:txBody>
      </p:sp>
      <p:pic>
        <p:nvPicPr>
          <p:cNvPr id="4098" name="Picture 2" descr="http://vignette3.wikia.nocookie.net/batman/images/a/a4/The_Riddler_(BF).jpg/revision/latest?cb=201207180508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592127" cy="427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95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114800" cy="6019800"/>
          </a:xfrm>
        </p:spPr>
        <p:txBody>
          <a:bodyPr>
            <a:normAutofit fontScale="85000" lnSpcReduction="20000"/>
          </a:bodyPr>
          <a:lstStyle/>
          <a:p>
            <a:pPr marL="0" indent="0">
              <a:buNone/>
            </a:pPr>
            <a:r>
              <a:rPr lang="en-US" dirty="0" smtClean="0"/>
              <a:t>In </a:t>
            </a:r>
            <a:r>
              <a:rPr lang="en-US" dirty="0"/>
              <a:t>a room sit three great men, a king, a priest, and a rich man with his gold. Between them stands a </a:t>
            </a:r>
            <a:r>
              <a:rPr lang="en-US" dirty="0" smtClean="0"/>
              <a:t>soldier, </a:t>
            </a:r>
            <a:r>
              <a:rPr lang="en-US" dirty="0"/>
              <a:t>a little man of common </a:t>
            </a:r>
            <a:r>
              <a:rPr lang="en-US" dirty="0" smtClean="0"/>
              <a:t>birth. </a:t>
            </a:r>
            <a:r>
              <a:rPr lang="en-US" dirty="0"/>
              <a:t>Each of the great ones bids him slay the other two. </a:t>
            </a:r>
            <a:endParaRPr lang="en-US" dirty="0" smtClean="0"/>
          </a:p>
          <a:p>
            <a:pPr marL="0" indent="0">
              <a:buNone/>
            </a:pPr>
            <a:endParaRPr lang="en-US" dirty="0" smtClean="0"/>
          </a:p>
          <a:p>
            <a:pPr marL="0" indent="0">
              <a:buNone/>
            </a:pPr>
            <a:r>
              <a:rPr lang="en-US" dirty="0" smtClean="0"/>
              <a:t>“Do </a:t>
            </a:r>
            <a:r>
              <a:rPr lang="en-US" dirty="0"/>
              <a:t>it</a:t>
            </a:r>
            <a:r>
              <a:rPr lang="en-US" dirty="0" smtClean="0"/>
              <a:t>,” </a:t>
            </a:r>
            <a:r>
              <a:rPr lang="en-US" dirty="0"/>
              <a:t>says the king, </a:t>
            </a:r>
            <a:r>
              <a:rPr lang="en-US" dirty="0" smtClean="0"/>
              <a:t>“for </a:t>
            </a:r>
            <a:r>
              <a:rPr lang="en-US" dirty="0"/>
              <a:t>I am your lawful ruler</a:t>
            </a:r>
            <a:r>
              <a:rPr lang="en-US" dirty="0" smtClean="0"/>
              <a:t>.” </a:t>
            </a:r>
          </a:p>
          <a:p>
            <a:pPr marL="0" indent="0">
              <a:buNone/>
            </a:pPr>
            <a:r>
              <a:rPr lang="en-US" dirty="0" smtClean="0"/>
              <a:t>“Do </a:t>
            </a:r>
            <a:r>
              <a:rPr lang="en-US" dirty="0"/>
              <a:t>it</a:t>
            </a:r>
            <a:r>
              <a:rPr lang="en-US" dirty="0" smtClean="0"/>
              <a:t>,” </a:t>
            </a:r>
            <a:r>
              <a:rPr lang="en-US" dirty="0"/>
              <a:t>says the priest, </a:t>
            </a:r>
            <a:r>
              <a:rPr lang="en-US" dirty="0" smtClean="0"/>
              <a:t>“for </a:t>
            </a:r>
            <a:r>
              <a:rPr lang="en-US" dirty="0"/>
              <a:t>I command you in the names of the gods</a:t>
            </a:r>
            <a:r>
              <a:rPr lang="en-US" dirty="0" smtClean="0"/>
              <a:t>.”</a:t>
            </a:r>
          </a:p>
          <a:p>
            <a:pPr marL="0" indent="0">
              <a:buNone/>
            </a:pPr>
            <a:r>
              <a:rPr lang="en-US" dirty="0" smtClean="0"/>
              <a:t>“Do </a:t>
            </a:r>
            <a:r>
              <a:rPr lang="en-US" dirty="0"/>
              <a:t>it</a:t>
            </a:r>
            <a:r>
              <a:rPr lang="en-US" dirty="0" smtClean="0"/>
              <a:t>,” </a:t>
            </a:r>
            <a:r>
              <a:rPr lang="en-US" dirty="0"/>
              <a:t>says the rich man, </a:t>
            </a:r>
            <a:r>
              <a:rPr lang="en-US" dirty="0" smtClean="0"/>
              <a:t>“and </a:t>
            </a:r>
            <a:r>
              <a:rPr lang="en-US" dirty="0"/>
              <a:t>all this gold shall be yours</a:t>
            </a:r>
            <a:r>
              <a:rPr lang="en-US" dirty="0" smtClean="0"/>
              <a:t>.”</a:t>
            </a:r>
          </a:p>
        </p:txBody>
      </p:sp>
      <p:pic>
        <p:nvPicPr>
          <p:cNvPr id="5122" name="Picture 2" descr="https://i.ytimg.com/vi/3GiBnD_egzY/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039" y="1538814"/>
            <a:ext cx="4588761" cy="3337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0819" y="5334000"/>
            <a:ext cx="3505200" cy="1200329"/>
          </a:xfrm>
          <a:prstGeom prst="rect">
            <a:avLst/>
          </a:prstGeom>
          <a:noFill/>
        </p:spPr>
        <p:txBody>
          <a:bodyPr wrap="square" rtlCol="0">
            <a:spAutoFit/>
          </a:bodyPr>
          <a:lstStyle/>
          <a:p>
            <a:pPr algn="ctr"/>
            <a:r>
              <a:rPr lang="en-US" sz="3600" b="1" dirty="0" smtClean="0"/>
              <a:t>Who lives and who dies?</a:t>
            </a:r>
            <a:endParaRPr lang="en-US" sz="3600" b="1" dirty="0"/>
          </a:p>
        </p:txBody>
      </p:sp>
    </p:spTree>
    <p:extLst>
      <p:ext uri="{BB962C8B-B14F-4D97-AF65-F5344CB8AC3E}">
        <p14:creationId xmlns:p14="http://schemas.microsoft.com/office/powerpoint/2010/main" val="206051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a:t>
            </a:r>
            <a:endParaRPr lang="en-US" dirty="0"/>
          </a:p>
        </p:txBody>
      </p:sp>
      <p:sp>
        <p:nvSpPr>
          <p:cNvPr id="3" name="Subtitle 2"/>
          <p:cNvSpPr>
            <a:spLocks noGrp="1"/>
          </p:cNvSpPr>
          <p:nvPr>
            <p:ph type="subTitle" idx="1"/>
          </p:nvPr>
        </p:nvSpPr>
        <p:spPr>
          <a:xfrm>
            <a:off x="1371600" y="3429000"/>
            <a:ext cx="6400800" cy="2209800"/>
          </a:xfrm>
        </p:spPr>
        <p:txBody>
          <a:bodyPr>
            <a:normAutofit/>
          </a:bodyPr>
          <a:lstStyle/>
          <a:p>
            <a:r>
              <a:rPr lang="en-US" sz="4300" b="1" dirty="0" smtClean="0"/>
              <a:t>Foundations of American </a:t>
            </a:r>
            <a:r>
              <a:rPr lang="en-US" sz="4300" b="1" dirty="0" smtClean="0"/>
              <a:t>Government</a:t>
            </a:r>
            <a:endParaRPr lang="en-US" sz="4300" b="1" dirty="0" smtClean="0"/>
          </a:p>
        </p:txBody>
      </p:sp>
    </p:spTree>
    <p:extLst>
      <p:ext uri="{BB962C8B-B14F-4D97-AF65-F5344CB8AC3E}">
        <p14:creationId xmlns:p14="http://schemas.microsoft.com/office/powerpoint/2010/main" val="165672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2500</Words>
  <Application>Microsoft Office PowerPoint</Application>
  <PresentationFormat>On-screen Show (4:3)</PresentationFormat>
  <Paragraphs>320</Paragraphs>
  <Slides>69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Scenario 1</vt:lpstr>
      <vt:lpstr>Scenario 2</vt:lpstr>
      <vt:lpstr>Scenario 3</vt:lpstr>
      <vt:lpstr>Scenario 4</vt:lpstr>
      <vt:lpstr>Scenario 5 </vt:lpstr>
      <vt:lpstr>What did all these topics have in common?</vt:lpstr>
      <vt:lpstr>Here’s a Riddle for you…</vt:lpstr>
      <vt:lpstr>PowerPoint Presentation</vt:lpstr>
      <vt:lpstr>Unit 1</vt:lpstr>
      <vt:lpstr>What is Government?</vt:lpstr>
      <vt:lpstr>Wait…State?</vt:lpstr>
      <vt:lpstr>Some Exceptions?</vt:lpstr>
      <vt:lpstr>PowerPoint Presentation</vt:lpstr>
      <vt:lpstr>PowerPoint Presentation</vt:lpstr>
      <vt:lpstr>PowerPoint Presentation</vt:lpstr>
      <vt:lpstr>The Purposes of Government</vt:lpstr>
      <vt:lpstr>Government Systems</vt:lpstr>
      <vt:lpstr>Constitutions!</vt:lpstr>
      <vt:lpstr>Major Types of Government</vt:lpstr>
      <vt:lpstr>Who has the power?</vt:lpstr>
      <vt:lpstr>Some crazy facts about North Korea…</vt:lpstr>
      <vt:lpstr>Characteristics of Democracy</vt:lpstr>
      <vt:lpstr>Ideas behind American Government</vt:lpstr>
      <vt:lpstr>Ideas behind American Government</vt:lpstr>
      <vt:lpstr>Two Treatises</vt:lpstr>
      <vt:lpstr>Enlightenment Era</vt:lpstr>
      <vt:lpstr>Enlightening Strikes!</vt:lpstr>
      <vt:lpstr>Enlightenment Ideas about Government</vt:lpstr>
      <vt:lpstr>Enlightenment and Religion</vt:lpstr>
      <vt:lpstr>Enlightenment and Religion</vt:lpstr>
      <vt:lpstr>Capitalism</vt:lpstr>
      <vt:lpstr>Just remember…</vt:lpstr>
      <vt:lpstr>Marxism</vt:lpstr>
      <vt:lpstr>PowerPoint Presentation</vt:lpstr>
      <vt:lpstr>Socialism</vt:lpstr>
      <vt:lpstr>The Articles of Confederation</vt:lpstr>
      <vt:lpstr>Anybody know who this dude is?</vt:lpstr>
      <vt:lpstr>It’s John Hanson, the first president of the United States!  (under the Articles of Confederation)</vt:lpstr>
      <vt:lpstr>The Articles of Confederation</vt:lpstr>
      <vt:lpstr>The Articles of Confederation</vt:lpstr>
      <vt:lpstr>Why is confederacy a bad idea?</vt:lpstr>
      <vt:lpstr>PowerPoint Presentation</vt:lpstr>
      <vt:lpstr>Weaknesses of the Articles of Confederation</vt:lpstr>
      <vt:lpstr>Weaknesses of the Articles of Confederation</vt:lpstr>
      <vt:lpstr>The Constitutional Convention</vt:lpstr>
      <vt:lpstr>The New Jersey Plan</vt:lpstr>
      <vt:lpstr>The Connecticut Compromise</vt:lpstr>
      <vt:lpstr>Example?</vt:lpstr>
      <vt:lpstr>PowerPoint Presentation</vt:lpstr>
      <vt:lpstr>North Dakota</vt:lpstr>
      <vt:lpstr>The Connecticut Compromise</vt:lpstr>
      <vt:lpstr>Slavery</vt:lpstr>
      <vt:lpstr>More Compromises</vt:lpstr>
      <vt:lpstr>Ratification</vt:lpstr>
      <vt:lpstr>The Constitution</vt:lpstr>
      <vt:lpstr>Structure of the Constitution</vt:lpstr>
      <vt:lpstr>Major Principles of the Constitution</vt:lpstr>
      <vt:lpstr>Your Assignment</vt:lpstr>
      <vt:lpstr>Seven Articles of the Constitution</vt:lpstr>
      <vt:lpstr>Article I</vt:lpstr>
      <vt:lpstr>Article I</vt:lpstr>
      <vt:lpstr>Article II</vt:lpstr>
      <vt:lpstr>Article II</vt:lpstr>
      <vt:lpstr>Article III</vt:lpstr>
      <vt:lpstr>Article III</vt:lpstr>
      <vt:lpstr>Article IV</vt:lpstr>
      <vt:lpstr>Article V</vt:lpstr>
      <vt:lpstr>Article VI</vt:lpstr>
      <vt:lpstr>Article VII</vt:lpstr>
    </vt:vector>
  </TitlesOfParts>
  <Company>cusd300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cusd300</dc:creator>
  <cp:lastModifiedBy>Hollister, Ryan</cp:lastModifiedBy>
  <cp:revision>28</cp:revision>
  <dcterms:created xsi:type="dcterms:W3CDTF">2015-08-19T12:01:58Z</dcterms:created>
  <dcterms:modified xsi:type="dcterms:W3CDTF">2017-01-03T22:53:58Z</dcterms:modified>
</cp:coreProperties>
</file>