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2" name="Shape 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8" name="Shape 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44" name="Shape 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0" name="Shape 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685800" y="1583342"/>
            <a:ext cx="7772400" cy="1159856"/>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1" name="Shape 11"/>
          <p:cNvSpPr txBox="1"/>
          <p:nvPr>
            <p:ph idx="1" type="subTitle"/>
          </p:nvPr>
        </p:nvSpPr>
        <p:spPr>
          <a:xfrm>
            <a:off x="685800" y="2840053"/>
            <a:ext cx="7772400" cy="784737"/>
          </a:xfrm>
          <a:prstGeom prst="rect">
            <a:avLst/>
          </a:prstGeom>
        </p:spPr>
        <p:txBody>
          <a:bodyPr anchorCtr="0" anchor="t" bIns="91425" lIns="91425" rIns="91425" tIns="91425"/>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
        <p:nvSpPr>
          <p:cNvPr id="12" name="Shape 12"/>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5" name="Shape 15"/>
          <p:cNvSpPr txBox="1"/>
          <p:nvPr>
            <p:ph idx="1" type="body"/>
          </p:nvPr>
        </p:nvSpPr>
        <p:spPr>
          <a:xfrm>
            <a:off x="457200" y="1200150"/>
            <a:ext cx="8229600"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6" name="Shape 16"/>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457200" y="1200150"/>
            <a:ext cx="3994525"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2" type="body"/>
          </p:nvPr>
        </p:nvSpPr>
        <p:spPr>
          <a:xfrm>
            <a:off x="4692273" y="1200150"/>
            <a:ext cx="3994525"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x="0" y="0"/>
          <a:ext cx="0" cy="0"/>
          <a:chOff x="0" y="0"/>
          <a:chExt cx="0" cy="0"/>
        </a:xfrm>
      </p:grpSpPr>
      <p:sp>
        <p:nvSpPr>
          <p:cNvPr id="23" name="Shape 23"/>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x="0" y="0"/>
          <a:ext cx="0" cy="0"/>
          <a:chOff x="0" y="0"/>
          <a:chExt cx="0" cy="0"/>
        </a:xfrm>
      </p:grpSpPr>
      <p:sp>
        <p:nvSpPr>
          <p:cNvPr id="26" name="Shape 26"/>
          <p:cNvSpPr txBox="1"/>
          <p:nvPr>
            <p:ph idx="1" type="body"/>
          </p:nvPr>
        </p:nvSpPr>
        <p:spPr>
          <a:xfrm>
            <a:off x="457200" y="4406309"/>
            <a:ext cx="8229600" cy="519520"/>
          </a:xfrm>
          <a:prstGeom prst="rect">
            <a:avLst/>
          </a:prstGeom>
        </p:spPr>
        <p:txBody>
          <a:bodyPr anchorCtr="0" anchor="t" bIns="91425" lIns="91425" rIns="91425" tIns="91425"/>
          <a:lstStyle>
            <a:lvl1pPr lvl="0" algn="ctr">
              <a:spcBef>
                <a:spcPts val="360"/>
              </a:spcBef>
              <a:buSzPct val="100000"/>
              <a:buNone/>
              <a:defRPr sz="1800"/>
            </a:lvl1pPr>
          </a:lstStyle>
          <a:p/>
        </p:txBody>
      </p:sp>
      <p:sp>
        <p:nvSpPr>
          <p:cNvPr id="27" name="Shape 27"/>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250"/>
          </a:xfrm>
          <a:prstGeom prst="rect">
            <a:avLst/>
          </a:prstGeom>
          <a:noFill/>
          <a:ln>
            <a:noFill/>
          </a:ln>
        </p:spPr>
        <p:txBody>
          <a:bodyPr anchorCtr="0" anchor="b" bIns="91425" lIns="91425" rIns="91425"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7" name="Shape 7"/>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p:txBody>
      </p:sp>
      <p:sp>
        <p:nvSpPr>
          <p:cNvPr id="8" name="Shape 8"/>
          <p:cNvSpPr txBox="1"/>
          <p:nvPr>
            <p:ph idx="12" type="sldNum"/>
          </p:nvPr>
        </p:nvSpPr>
        <p:spPr>
          <a:xfrm>
            <a:off x="8556791" y="4749850"/>
            <a:ext cx="548699" cy="393524"/>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youtube.com/watch?v=zJZttzblHFQ"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youtube.com/watch?v=EdihcCMAuE8" TargetMode="External"/><Relationship Id="rId4" Type="http://schemas.openxmlformats.org/officeDocument/2006/relationships/image" Target="../media/image05.png"/><Relationship Id="rId5" Type="http://schemas.openxmlformats.org/officeDocument/2006/relationships/image" Target="../media/image06.png"/><Relationship Id="rId6"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bl.uk/world-war-one/articles/the-daily-life-of-soldiers" TargetMode="External"/><Relationship Id="rId4" Type="http://schemas.openxmlformats.org/officeDocument/2006/relationships/hyperlink" Target="http://www.history.com/topics/world-war-i/battle-of-verdun" TargetMode="External"/><Relationship Id="rId5" Type="http://schemas.openxmlformats.org/officeDocument/2006/relationships/hyperlink" Target="http://www.bbc.co.uk/timelines/ztngxsg" TargetMode="External"/><Relationship Id="rId6" Type="http://schemas.openxmlformats.org/officeDocument/2006/relationships/hyperlink" Target="http://www.bbc.co.uk/history/worldwars/wwone/battle_passchendaele.shtml" TargetMode="External"/><Relationship Id="rId7" Type="http://schemas.openxmlformats.org/officeDocument/2006/relationships/hyperlink" Target="http://www.history.com/topics/world-war-i/first-battle-of-marne" TargetMode="External"/><Relationship Id="rId8" Type="http://schemas.openxmlformats.org/officeDocument/2006/relationships/hyperlink" Target="http://www.historylearningsite.co.uk/world-war-one/causes-of-world-war-one/the-schlieffen-pla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x="0" y="0"/>
          <a:ext cx="0" cy="0"/>
          <a:chOff x="0" y="0"/>
          <a:chExt cx="0" cy="0"/>
        </a:xfrm>
      </p:grpSpPr>
      <p:sp>
        <p:nvSpPr>
          <p:cNvPr id="34" name="Shape 34"/>
          <p:cNvSpPr txBox="1"/>
          <p:nvPr>
            <p:ph type="ctrTitle"/>
          </p:nvPr>
        </p:nvSpPr>
        <p:spPr>
          <a:xfrm>
            <a:off x="685800" y="1583342"/>
            <a:ext cx="7772400" cy="1159856"/>
          </a:xfrm>
          <a:prstGeom prst="rect">
            <a:avLst/>
          </a:prstGeom>
        </p:spPr>
        <p:txBody>
          <a:bodyPr anchorCtr="0" anchor="b" bIns="91425" lIns="91425" rIns="91425" tIns="91425">
            <a:noAutofit/>
          </a:bodyPr>
          <a:lstStyle/>
          <a:p>
            <a:pPr lvl="0" algn="l">
              <a:spcBef>
                <a:spcPts val="0"/>
              </a:spcBef>
              <a:buNone/>
            </a:pPr>
            <a:r>
              <a:rPr lang="en"/>
              <a:t>The Schlieffen Plan and The Western Front of The Great War</a:t>
            </a:r>
          </a:p>
        </p:txBody>
      </p:sp>
      <p:sp>
        <p:nvSpPr>
          <p:cNvPr id="35" name="Shape 35"/>
          <p:cNvSpPr txBox="1"/>
          <p:nvPr>
            <p:ph idx="1" type="subTitle"/>
          </p:nvPr>
        </p:nvSpPr>
        <p:spPr>
          <a:xfrm>
            <a:off x="685800" y="2706128"/>
            <a:ext cx="7772400" cy="784799"/>
          </a:xfrm>
          <a:prstGeom prst="rect">
            <a:avLst/>
          </a:prstGeom>
        </p:spPr>
        <p:txBody>
          <a:bodyPr anchorCtr="0" anchor="t" bIns="91425" lIns="91425" rIns="91425" tIns="91425">
            <a:noAutofit/>
          </a:bodyPr>
          <a:lstStyle/>
          <a:p>
            <a:pPr lvl="0">
              <a:spcBef>
                <a:spcPts val="0"/>
              </a:spcBef>
              <a:buNone/>
            </a:pPr>
            <a:r>
              <a:rPr lang="en"/>
              <a:t>By:Leonardo Garcia,David Bauer and Richard Saenz</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The Battle of Passchendaele</a:t>
            </a:r>
          </a:p>
        </p:txBody>
      </p:sp>
      <p:sp>
        <p:nvSpPr>
          <p:cNvPr id="92" name="Shape 92"/>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lang="en" sz="1800">
                <a:latin typeface="Times New Roman"/>
                <a:ea typeface="Times New Roman"/>
                <a:cs typeface="Times New Roman"/>
                <a:sym typeface="Times New Roman"/>
              </a:rPr>
              <a:t>Also known as the 3rd battle of Ypres was a major campaign fought on the western front</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It was fought from July 31st to November 6th of 1917</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At 3:50am on July 31st allied forces began advancing and the battle had begun</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The heads of command were Field Marshal Douglas Haig, General Hubert Gough, and General Sir Herbert Plumer</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Haigs men were penetrating the german defenses but were bombarded by bombs and heavy rain making the terrain to muddy so the allies stopped their advance</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They were unable to press forward until august 16, when the advance started up again</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In the end the british suffered 310,000 casualties, while the germans suffered 260,000 casualties </a:t>
            </a:r>
          </a:p>
          <a:p>
            <a:pPr indent="-342900" lvl="0" marL="457200" rtl="0">
              <a:spcBef>
                <a:spcPts val="0"/>
              </a:spcBef>
              <a:buSzPct val="100000"/>
              <a:buFont typeface="Times New Roman"/>
            </a:pPr>
            <a:r>
              <a:rPr lang="en" sz="1800" u="sng">
                <a:solidFill>
                  <a:schemeClr val="hlink"/>
                </a:solidFill>
                <a:latin typeface="Times New Roman"/>
                <a:ea typeface="Times New Roman"/>
                <a:cs typeface="Times New Roman"/>
                <a:sym typeface="Times New Roman"/>
                <a:hlinkClick r:id="rId3"/>
              </a:rPr>
              <a:t>https://www.youtube.com/watch?v=zJZttzblHFQ</a:t>
            </a:r>
          </a:p>
          <a:p>
            <a:pPr lvl="0">
              <a:spcBef>
                <a:spcPts val="0"/>
              </a:spcBef>
              <a:buNone/>
            </a:pPr>
            <a:r>
              <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Battle of Verdun</a:t>
            </a:r>
          </a:p>
        </p:txBody>
      </p:sp>
      <p:sp>
        <p:nvSpPr>
          <p:cNvPr id="98" name="Shape 98"/>
          <p:cNvSpPr txBox="1"/>
          <p:nvPr>
            <p:ph idx="1" type="body"/>
          </p:nvPr>
        </p:nvSpPr>
        <p:spPr>
          <a:xfrm>
            <a:off x="414425" y="1200150"/>
            <a:ext cx="8229600" cy="3725700"/>
          </a:xfrm>
          <a:prstGeom prst="rect">
            <a:avLst/>
          </a:prstGeom>
        </p:spPr>
        <p:txBody>
          <a:bodyPr anchorCtr="0" anchor="t" bIns="91425" lIns="91425" rIns="91425" tIns="91425">
            <a:noAutofit/>
          </a:bodyPr>
          <a:lstStyle/>
          <a:p>
            <a:pPr indent="-342900" lvl="0" marL="457200" rtl="0">
              <a:spcBef>
                <a:spcPts val="0"/>
              </a:spcBef>
              <a:buSzPct val="128571"/>
              <a:buFont typeface="Times New Roman"/>
            </a:pPr>
            <a:r>
              <a:rPr lang="en" sz="1350">
                <a:solidFill>
                  <a:srgbClr val="101010"/>
                </a:solidFill>
                <a:highlight>
                  <a:srgbClr val="FFFFFF"/>
                </a:highlight>
              </a:rPr>
              <a:t>This World War I siege stemmed from German General Erich von Falkenhayn edict to elicit major bloodshed against the French armies defense of the fortress complex  located near Verdun.</a:t>
            </a:r>
          </a:p>
          <a:p>
            <a:pPr indent="-314325" lvl="0" marL="457200" rtl="0">
              <a:spcBef>
                <a:spcPts val="0"/>
              </a:spcBef>
              <a:buClr>
                <a:srgbClr val="101010"/>
              </a:buClr>
              <a:buSzPct val="96428"/>
            </a:pPr>
            <a:r>
              <a:rPr lang="en" sz="1350">
                <a:solidFill>
                  <a:srgbClr val="101010"/>
                </a:solidFill>
                <a:highlight>
                  <a:srgbClr val="FFFFFF"/>
                </a:highlight>
              </a:rPr>
              <a:t>The German forces quickly advance after capturing forts Douaumont and Vaux after brutal melees</a:t>
            </a:r>
          </a:p>
          <a:p>
            <a:pPr indent="-314325" lvl="0" marL="457200" rtl="0">
              <a:spcBef>
                <a:spcPts val="0"/>
              </a:spcBef>
              <a:buClr>
                <a:srgbClr val="101010"/>
              </a:buClr>
              <a:buSzPct val="96428"/>
            </a:pPr>
            <a:r>
              <a:rPr lang="en" sz="1350">
                <a:solidFill>
                  <a:srgbClr val="101010"/>
                </a:solidFill>
                <a:highlight>
                  <a:srgbClr val="FFFFFF"/>
                </a:highlight>
              </a:rPr>
              <a:t>Even after the German forces advanced as far to be within two miles of verdun cathedral they called off their offensive in mid-july and Falkenhayn was relieved from his position.</a:t>
            </a:r>
          </a:p>
          <a:p>
            <a:pPr indent="-314325" lvl="0" marL="457200" rtl="0">
              <a:spcBef>
                <a:spcPts val="0"/>
              </a:spcBef>
              <a:buClr>
                <a:srgbClr val="101010"/>
              </a:buClr>
              <a:buSzPct val="96428"/>
            </a:pPr>
            <a:r>
              <a:rPr lang="en" sz="1350">
                <a:solidFill>
                  <a:srgbClr val="101010"/>
                </a:solidFill>
                <a:highlight>
                  <a:srgbClr val="FFFFFF"/>
                </a:highlight>
              </a:rPr>
              <a:t> The French took back their forts as well as pushed back the line and forcing the Germans out. By the time their forces ground to a halt in December, both sides were left with more than 600,000 casualties.</a:t>
            </a:r>
          </a:p>
          <a:p>
            <a:pPr indent="-314325" lvl="0" marL="457200" rtl="0">
              <a:spcBef>
                <a:spcPts val="0"/>
              </a:spcBef>
              <a:buClr>
                <a:srgbClr val="101010"/>
              </a:buClr>
              <a:buSzPct val="96428"/>
            </a:pPr>
            <a:r>
              <a:rPr lang="en" sz="1350" u="sng">
                <a:solidFill>
                  <a:schemeClr val="hlink"/>
                </a:solidFill>
                <a:highlight>
                  <a:srgbClr val="FFFFFF"/>
                </a:highlight>
                <a:hlinkClick r:id="rId3"/>
              </a:rPr>
              <a:t>https://www.youtube.com/watch?v=EdihcCMAuE8</a:t>
            </a:r>
          </a:p>
        </p:txBody>
      </p:sp>
      <p:pic>
        <p:nvPicPr>
          <p:cNvPr id="99" name="Shape 99"/>
          <p:cNvPicPr preferRelativeResize="0"/>
          <p:nvPr/>
        </p:nvPicPr>
        <p:blipFill>
          <a:blip r:embed="rId4">
            <a:alphaModFix/>
          </a:blip>
          <a:stretch>
            <a:fillRect/>
          </a:stretch>
        </p:blipFill>
        <p:spPr>
          <a:xfrm>
            <a:off x="6496050" y="3201812"/>
            <a:ext cx="2647950" cy="1724025"/>
          </a:xfrm>
          <a:prstGeom prst="rect">
            <a:avLst/>
          </a:prstGeom>
          <a:noFill/>
          <a:ln>
            <a:noFill/>
          </a:ln>
        </p:spPr>
      </p:pic>
      <p:pic>
        <p:nvPicPr>
          <p:cNvPr id="100" name="Shape 100"/>
          <p:cNvPicPr preferRelativeResize="0"/>
          <p:nvPr/>
        </p:nvPicPr>
        <p:blipFill>
          <a:blip r:embed="rId5">
            <a:alphaModFix/>
          </a:blip>
          <a:stretch>
            <a:fillRect/>
          </a:stretch>
        </p:blipFill>
        <p:spPr>
          <a:xfrm>
            <a:off x="7406525" y="99975"/>
            <a:ext cx="1737474" cy="1296424"/>
          </a:xfrm>
          <a:prstGeom prst="rect">
            <a:avLst/>
          </a:prstGeom>
          <a:noFill/>
          <a:ln>
            <a:noFill/>
          </a:ln>
        </p:spPr>
      </p:pic>
      <p:pic>
        <p:nvPicPr>
          <p:cNvPr id="101" name="Shape 101"/>
          <p:cNvPicPr preferRelativeResize="0"/>
          <p:nvPr/>
        </p:nvPicPr>
        <p:blipFill>
          <a:blip r:embed="rId6">
            <a:alphaModFix/>
          </a:blip>
          <a:stretch>
            <a:fillRect/>
          </a:stretch>
        </p:blipFill>
        <p:spPr>
          <a:xfrm>
            <a:off x="1" y="3755875"/>
            <a:ext cx="3133149" cy="1387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57200" y="342753"/>
            <a:ext cx="8229600" cy="857400"/>
          </a:xfrm>
          <a:prstGeom prst="rect">
            <a:avLst/>
          </a:prstGeom>
        </p:spPr>
        <p:txBody>
          <a:bodyPr anchorCtr="0" anchor="b" bIns="91425" lIns="91425" rIns="91425" tIns="91425">
            <a:noAutofit/>
          </a:bodyPr>
          <a:lstStyle/>
          <a:p>
            <a:pPr lvl="0">
              <a:spcBef>
                <a:spcPts val="0"/>
              </a:spcBef>
              <a:buNone/>
            </a:pPr>
            <a:r>
              <a:rPr lang="en"/>
              <a:t>Life as a Soldier on The Western Front</a:t>
            </a:r>
          </a:p>
        </p:txBody>
      </p:sp>
      <p:sp>
        <p:nvSpPr>
          <p:cNvPr id="107" name="Shape 107"/>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lang="en" sz="1800">
                <a:highlight>
                  <a:srgbClr val="FFFFFF"/>
                </a:highlight>
                <a:latin typeface="Times New Roman"/>
                <a:ea typeface="Times New Roman"/>
                <a:cs typeface="Times New Roman"/>
                <a:sym typeface="Times New Roman"/>
              </a:rPr>
              <a:t>For many, life consisted of struggling  to keep those at the front supplied. But the frontline troops as well  were also made  to ensure that the time spent facing the enemy was balanced by periods of rest and, occasionally, home-leave. </a:t>
            </a:r>
          </a:p>
          <a:p>
            <a:pPr indent="-342900" lvl="0" marL="457200" rtl="0">
              <a:spcBef>
                <a:spcPts val="0"/>
              </a:spcBef>
              <a:buSzPct val="100000"/>
              <a:buFont typeface="Times New Roman"/>
            </a:pPr>
            <a:r>
              <a:rPr lang="en" sz="1800">
                <a:highlight>
                  <a:srgbClr val="FFFFFF"/>
                </a:highlight>
                <a:latin typeface="Times New Roman"/>
                <a:ea typeface="Times New Roman"/>
                <a:cs typeface="Times New Roman"/>
                <a:sym typeface="Times New Roman"/>
              </a:rPr>
              <a:t>Even when soldiers were “at rest” they would end up finding themselves in exhausting work. There was always a shortage of labour at the front so the fighting men had to send working parties to even out the lack. Officers were exempt from the manual labor but were subject to what it seemed like never-ending paperwork</a:t>
            </a:r>
          </a:p>
          <a:p>
            <a:pPr indent="-342900" lvl="0" marL="457200" rtl="0">
              <a:spcBef>
                <a:spcPts val="0"/>
              </a:spcBef>
              <a:buSzPct val="100000"/>
              <a:buFont typeface="Times New Roman"/>
            </a:pPr>
            <a:r>
              <a:rPr lang="en" sz="1800">
                <a:highlight>
                  <a:srgbClr val="FFFFFF"/>
                </a:highlight>
                <a:latin typeface="Times New Roman"/>
                <a:ea typeface="Times New Roman"/>
                <a:cs typeface="Times New Roman"/>
                <a:sym typeface="Times New Roman"/>
              </a:rPr>
              <a:t>However, Time out of the line provided an opportunity to get clean and their clothing steamed cleaned which boosted morale even if it was minimal </a:t>
            </a:r>
          </a:p>
          <a:p>
            <a:pPr indent="-342900" lvl="0" marL="457200">
              <a:spcBef>
                <a:spcPts val="0"/>
              </a:spcBef>
              <a:buSzPct val="100000"/>
              <a:buFont typeface="Times New Roman"/>
            </a:pPr>
            <a:r>
              <a:rPr lang="en" sz="1800">
                <a:highlight>
                  <a:srgbClr val="FFFFFF"/>
                </a:highlight>
                <a:latin typeface="Times New Roman"/>
                <a:ea typeface="Times New Roman"/>
                <a:cs typeface="Times New Roman"/>
                <a:sym typeface="Times New Roman"/>
              </a:rPr>
              <a:t>Tobacco was also central to the lives of most European soldiers. Pipes or cigarettes offered a pleasure that could be enjoyed in almost any circumstance. </a:t>
            </a:r>
          </a:p>
        </p:txBody>
      </p:sp>
      <p:pic>
        <p:nvPicPr>
          <p:cNvPr id="108" name="Shape 108"/>
          <p:cNvPicPr preferRelativeResize="0"/>
          <p:nvPr/>
        </p:nvPicPr>
        <p:blipFill>
          <a:blip r:embed="rId3">
            <a:alphaModFix/>
          </a:blip>
          <a:stretch>
            <a:fillRect/>
          </a:stretch>
        </p:blipFill>
        <p:spPr>
          <a:xfrm>
            <a:off x="1871424" y="456374"/>
            <a:ext cx="2994050" cy="904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Citations</a:t>
            </a:r>
          </a:p>
        </p:txBody>
      </p:sp>
      <p:sp>
        <p:nvSpPr>
          <p:cNvPr id="114" name="Shape 114"/>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42900" lvl="0" marL="457200" rtl="0">
              <a:spcBef>
                <a:spcPts val="0"/>
              </a:spcBef>
              <a:buSzPct val="100000"/>
            </a:pPr>
            <a:r>
              <a:rPr lang="en" sz="1800" u="sng">
                <a:solidFill>
                  <a:schemeClr val="hlink"/>
                </a:solidFill>
                <a:hlinkClick r:id="rId3"/>
              </a:rPr>
              <a:t>http://www.bl.uk/world-war-one/articles/the-daily-life-of-soldiers</a:t>
            </a:r>
          </a:p>
          <a:p>
            <a:pPr indent="-342900" lvl="0" marL="457200" rtl="0">
              <a:spcBef>
                <a:spcPts val="0"/>
              </a:spcBef>
              <a:buSzPct val="100000"/>
              <a:buFont typeface="Times New Roman"/>
            </a:pPr>
            <a:r>
              <a:rPr i="1" lang="en" sz="1800">
                <a:latin typeface="Times New Roman"/>
                <a:ea typeface="Times New Roman"/>
                <a:cs typeface="Times New Roman"/>
                <a:sym typeface="Times New Roman"/>
              </a:rPr>
              <a:t>Passchendaele</a:t>
            </a:r>
            <a:r>
              <a:rPr lang="en" sz="1800">
                <a:latin typeface="Times New Roman"/>
                <a:ea typeface="Times New Roman"/>
                <a:cs typeface="Times New Roman"/>
                <a:sym typeface="Times New Roman"/>
              </a:rPr>
              <a:t>. Dir. Paul Gross. 2008. DVD.</a:t>
            </a:r>
          </a:p>
          <a:p>
            <a:pPr indent="-342900" lvl="0" marL="457200" rtl="0">
              <a:spcBef>
                <a:spcPts val="0"/>
              </a:spcBef>
              <a:buSzPct val="100000"/>
              <a:buFont typeface="Times New Roman"/>
            </a:pPr>
            <a:r>
              <a:rPr lang="en" sz="1800" u="sng">
                <a:solidFill>
                  <a:schemeClr val="hlink"/>
                </a:solidFill>
                <a:latin typeface="Times New Roman"/>
                <a:ea typeface="Times New Roman"/>
                <a:cs typeface="Times New Roman"/>
                <a:sym typeface="Times New Roman"/>
                <a:hlinkClick r:id="rId4"/>
              </a:rPr>
              <a:t>http://www.history.com/topics/world-war-i/battle-of-verdun</a:t>
            </a:r>
          </a:p>
          <a:p>
            <a:pPr indent="-342900" lvl="0" marL="457200" rtl="0">
              <a:spcBef>
                <a:spcPts val="0"/>
              </a:spcBef>
              <a:buSzPct val="100000"/>
              <a:buFont typeface="Times New Roman"/>
            </a:pPr>
            <a:r>
              <a:rPr lang="en" sz="1800" u="sng">
                <a:solidFill>
                  <a:schemeClr val="hlink"/>
                </a:solidFill>
                <a:latin typeface="Times New Roman"/>
                <a:ea typeface="Times New Roman"/>
                <a:cs typeface="Times New Roman"/>
                <a:sym typeface="Times New Roman"/>
                <a:hlinkClick r:id="rId5"/>
              </a:rPr>
              <a:t>http://www.bbc.co.uk/timelines/ztngxsg</a:t>
            </a:r>
          </a:p>
          <a:p>
            <a:pPr indent="-342900" lvl="0" marL="457200" rtl="0">
              <a:spcBef>
                <a:spcPts val="0"/>
              </a:spcBef>
              <a:buSzPct val="100000"/>
              <a:buFont typeface="Times New Roman"/>
            </a:pPr>
            <a:r>
              <a:rPr lang="en" sz="1800" u="sng">
                <a:solidFill>
                  <a:schemeClr val="hlink"/>
                </a:solidFill>
                <a:latin typeface="Times New Roman"/>
                <a:ea typeface="Times New Roman"/>
                <a:cs typeface="Times New Roman"/>
                <a:sym typeface="Times New Roman"/>
                <a:hlinkClick r:id="rId6"/>
              </a:rPr>
              <a:t>http://www.bbc.co.uk/history/worldwars/wwone/battle_passchendaele.shtml</a:t>
            </a:r>
          </a:p>
          <a:p>
            <a:pPr indent="-342900" lvl="0" marL="457200" rtl="0">
              <a:spcBef>
                <a:spcPts val="0"/>
              </a:spcBef>
              <a:buSzPct val="100000"/>
              <a:buFont typeface="Times New Roman"/>
            </a:pPr>
            <a:r>
              <a:rPr lang="en" sz="1800" u="sng">
                <a:solidFill>
                  <a:schemeClr val="hlink"/>
                </a:solidFill>
                <a:latin typeface="Times New Roman"/>
                <a:ea typeface="Times New Roman"/>
                <a:cs typeface="Times New Roman"/>
                <a:sym typeface="Times New Roman"/>
                <a:hlinkClick r:id="rId7"/>
              </a:rPr>
              <a:t>http://www.history.com/topics/world-war-i/first-battle-of-marne</a:t>
            </a:r>
          </a:p>
          <a:p>
            <a:pPr indent="-342900" lvl="0" marL="457200">
              <a:spcBef>
                <a:spcPts val="0"/>
              </a:spcBef>
              <a:buSzPct val="100000"/>
              <a:buFont typeface="Times New Roman"/>
            </a:pPr>
            <a:r>
              <a:rPr lang="en" sz="1800" u="sng">
                <a:solidFill>
                  <a:schemeClr val="hlink"/>
                </a:solidFill>
                <a:latin typeface="Times New Roman"/>
                <a:ea typeface="Times New Roman"/>
                <a:cs typeface="Times New Roman"/>
                <a:sym typeface="Times New Roman"/>
                <a:hlinkClick r:id="rId8"/>
              </a:rPr>
              <a:t>http://www.historylearningsite.co.uk/world-war-one/causes-of-world-war-one/the-schlieffen-plan/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The Schlieffen Plan</a:t>
            </a:r>
          </a:p>
        </p:txBody>
      </p:sp>
      <p:sp>
        <p:nvSpPr>
          <p:cNvPr id="41" name="Shape 41"/>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42900" lvl="0" marL="457200">
              <a:spcBef>
                <a:spcPts val="0"/>
              </a:spcBef>
              <a:buSzPct val="100000"/>
              <a:buFont typeface="Times New Roman"/>
            </a:pPr>
            <a:r>
              <a:rPr lang="en" sz="1800">
                <a:latin typeface="Times New Roman"/>
                <a:ea typeface="Times New Roman"/>
                <a:cs typeface="Times New Roman"/>
                <a:sym typeface="Times New Roman"/>
              </a:rPr>
              <a:t>The Schlieffen Plan was created by General Count Alfred von Schlieffen in December 1905. The Schlieffen Plan was the operational plan for a designated attack on France instead of  Russia, in response to international tension, had started to mobilize  its forces near the German border. The execution of the Schlieffen Plan led to Britain declaring war on Germany on August 4th, 1914.</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Schlieffen believed that the most decisive area for any war in europe would be in the western sector</a:t>
            </a:r>
          </a:p>
          <a:p>
            <a:pPr indent="-342900" lvl="0" marL="457200">
              <a:spcBef>
                <a:spcPts val="0"/>
              </a:spcBef>
              <a:buSzPct val="100000"/>
              <a:buFont typeface="Times New Roman"/>
            </a:pPr>
            <a:r>
              <a:rPr lang="en" sz="1800">
                <a:latin typeface="Times New Roman"/>
                <a:ea typeface="Times New Roman"/>
                <a:cs typeface="Times New Roman"/>
                <a:sym typeface="Times New Roman"/>
              </a:rPr>
              <a:t>Schlieffen concluded that a massive and successful surprise attack against France would be enough to put off Britain becoming involved in a continental war. Giving Germany enough time to move their military to the russian border to take on the russians after the french have been dealt with</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Why did the Schlieffen </a:t>
            </a:r>
            <a:r>
              <a:rPr lang="en"/>
              <a:t>plan fail</a:t>
            </a:r>
          </a:p>
        </p:txBody>
      </p:sp>
      <p:sp>
        <p:nvSpPr>
          <p:cNvPr id="47" name="Shape 47"/>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81000" lvl="0" marL="457200" rtl="0">
              <a:spcBef>
                <a:spcPts val="0"/>
              </a:spcBef>
              <a:buSzPct val="100000"/>
            </a:pPr>
            <a:r>
              <a:rPr lang="en" sz="2400"/>
              <a:t>The Schlieffen plan failed at the first battle of the Marne</a:t>
            </a:r>
          </a:p>
          <a:p>
            <a:pPr indent="-381000" lvl="0" marL="457200" rtl="0">
              <a:spcBef>
                <a:spcPts val="0"/>
              </a:spcBef>
              <a:buSzPct val="100000"/>
            </a:pPr>
            <a:r>
              <a:rPr lang="en" sz="2400"/>
              <a:t>It failed because of poor communication between frontline commanders and army headquarters</a:t>
            </a:r>
          </a:p>
          <a:p>
            <a:pPr indent="-381000" lvl="0" marL="457200" rtl="0">
              <a:spcBef>
                <a:spcPts val="0"/>
              </a:spcBef>
              <a:buSzPct val="100000"/>
            </a:pPr>
            <a:r>
              <a:rPr lang="en" sz="2400"/>
              <a:t>Also the germans did not have enough soldiers on the line because they had to send some to the eastern front because russia and its forces were overwhelming them</a:t>
            </a:r>
          </a:p>
          <a:p>
            <a:pPr indent="-381000" lvl="0" marL="457200" rtl="0">
              <a:spcBef>
                <a:spcPts val="0"/>
              </a:spcBef>
              <a:buSzPct val="100000"/>
            </a:pPr>
            <a:r>
              <a:rPr lang="en" sz="2400"/>
              <a:t>The plan originally needed those soldiers they sent to russia and when they didn't have them the plan failed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Why did Germany use this plan</a:t>
            </a:r>
          </a:p>
        </p:txBody>
      </p:sp>
      <p:sp>
        <p:nvSpPr>
          <p:cNvPr id="53" name="Shape 53"/>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228600" lvl="0" marL="457200" rtl="0">
              <a:spcBef>
                <a:spcPts val="0"/>
              </a:spcBef>
            </a:pPr>
            <a:r>
              <a:rPr lang="en"/>
              <a:t>It was a great strategy to use</a:t>
            </a:r>
          </a:p>
          <a:p>
            <a:pPr indent="-228600" lvl="0" marL="457200" rtl="0">
              <a:spcBef>
                <a:spcPts val="0"/>
              </a:spcBef>
            </a:pPr>
            <a:r>
              <a:rPr lang="en"/>
              <a:t>The germans knew they needed to take out france and this plan seemed like the the most effective way to do that</a:t>
            </a:r>
          </a:p>
          <a:p>
            <a:pPr lvl="0">
              <a:spcBef>
                <a:spcPts val="0"/>
              </a:spcBef>
              <a:buNone/>
            </a:pPr>
            <a:r>
              <a:t/>
            </a:r>
            <a:endParaRPr/>
          </a:p>
        </p:txBody>
      </p:sp>
      <p:pic>
        <p:nvPicPr>
          <p:cNvPr descr="Image result for schlieffen plan world war 1" id="54" name="Shape 54" title="View source image"/>
          <p:cNvPicPr preferRelativeResize="0"/>
          <p:nvPr/>
        </p:nvPicPr>
        <p:blipFill>
          <a:blip r:embed="rId3">
            <a:alphaModFix/>
          </a:blip>
          <a:stretch>
            <a:fillRect/>
          </a:stretch>
        </p:blipFill>
        <p:spPr>
          <a:xfrm>
            <a:off x="5876700" y="2740825"/>
            <a:ext cx="3143199" cy="2402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457200" y="398478"/>
            <a:ext cx="8229600" cy="857400"/>
          </a:xfrm>
          <a:prstGeom prst="rect">
            <a:avLst/>
          </a:prstGeom>
        </p:spPr>
        <p:txBody>
          <a:bodyPr anchorCtr="0" anchor="b" bIns="91425" lIns="91425" rIns="91425" tIns="91425">
            <a:noAutofit/>
          </a:bodyPr>
          <a:lstStyle/>
          <a:p>
            <a:pPr lvl="0">
              <a:spcBef>
                <a:spcPts val="0"/>
              </a:spcBef>
              <a:buNone/>
            </a:pPr>
            <a:r>
              <a:rPr lang="en"/>
              <a:t>How did the Schlieffen Plan impact the war?</a:t>
            </a:r>
          </a:p>
        </p:txBody>
      </p:sp>
      <p:sp>
        <p:nvSpPr>
          <p:cNvPr id="60" name="Shape 60"/>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lang="en" sz="1800">
                <a:latin typeface="Times New Roman"/>
                <a:ea typeface="Times New Roman"/>
                <a:cs typeface="Times New Roman"/>
                <a:sym typeface="Times New Roman"/>
              </a:rPr>
              <a:t>The Schlieffen Plan ultimately sowed the seeds of their own destruction in the war.</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Turned by its inability to anticipate was currently going on in the rival nations.</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Miscalculations of the belgian resistance </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The speed in which russian forces were able to push into east  prussian territory</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As well as britain immediate entry into land war.</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So in the end, Germany's Schlieffen Plan didn't help them achieve victory but instead gave the triple entente forces an open window of opportunity to close in and destroy the German forces.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Creation of the Western Front</a:t>
            </a:r>
          </a:p>
        </p:txBody>
      </p:sp>
      <p:sp>
        <p:nvSpPr>
          <p:cNvPr id="66" name="Shape 66"/>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lang="en" sz="1800">
                <a:latin typeface="Times New Roman"/>
                <a:ea typeface="Times New Roman"/>
                <a:cs typeface="Times New Roman"/>
                <a:sym typeface="Times New Roman"/>
              </a:rPr>
              <a:t>The dominion forces of the british empire,portugal and the united states made a stand against the imperial german armies advance on belgium in august 4th 1914 and France on august 6th 1914.</a:t>
            </a:r>
          </a:p>
          <a:p>
            <a:pPr indent="-342900" lvl="0" marL="457200" rtl="0">
              <a:spcBef>
                <a:spcPts val="0"/>
              </a:spcBef>
              <a:buSzPct val="100000"/>
              <a:buFont typeface="Times New Roman"/>
            </a:pPr>
            <a:r>
              <a:rPr lang="en" sz="1800">
                <a:solidFill>
                  <a:srgbClr val="333333"/>
                </a:solidFill>
                <a:highlight>
                  <a:srgbClr val="FFFFFF"/>
                </a:highlight>
                <a:latin typeface="Times New Roman"/>
                <a:ea typeface="Times New Roman"/>
                <a:cs typeface="Times New Roman"/>
                <a:sym typeface="Times New Roman"/>
              </a:rPr>
              <a:t>This battle front was known to the Germans as “die westfront”, as Imperial Germany's “western front” for those Imperial German Armies engaged in hostilities against France. </a:t>
            </a:r>
          </a:p>
          <a:p>
            <a:pPr lvl="0">
              <a:spcBef>
                <a:spcPts val="0"/>
              </a:spcBef>
              <a:buNone/>
            </a:pPr>
            <a:r>
              <a:t/>
            </a:r>
            <a:endParaRPr sz="18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Major battles on The Western Front</a:t>
            </a:r>
          </a:p>
        </p:txBody>
      </p:sp>
      <p:sp>
        <p:nvSpPr>
          <p:cNvPr id="72" name="Shape 72"/>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lang="en" sz="1800">
                <a:latin typeface="Times New Roman"/>
                <a:ea typeface="Times New Roman"/>
                <a:cs typeface="Times New Roman"/>
                <a:sym typeface="Times New Roman"/>
              </a:rPr>
              <a:t>Battle of Verdun-</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Battle of the Marne-</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Battle of Passchendaele-</a:t>
            </a:r>
          </a:p>
          <a:p>
            <a:pPr indent="-342900" lvl="0" marL="457200" rtl="0">
              <a:spcBef>
                <a:spcPts val="0"/>
              </a:spcBef>
              <a:buSzPct val="100000"/>
              <a:buFont typeface="Times New Roman"/>
            </a:pPr>
            <a:r>
              <a:rPr lang="en" sz="1800">
                <a:latin typeface="Times New Roman"/>
                <a:ea typeface="Times New Roman"/>
                <a:cs typeface="Times New Roman"/>
                <a:sym typeface="Times New Roman"/>
              </a:rPr>
              <a:t>Battle of Somme-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sz="2400">
                <a:latin typeface="Times New Roman"/>
                <a:ea typeface="Times New Roman"/>
                <a:cs typeface="Times New Roman"/>
                <a:sym typeface="Times New Roman"/>
              </a:rPr>
              <a:t> </a:t>
            </a:r>
            <a:r>
              <a:rPr lang="en"/>
              <a:t>Battle of the Marne</a:t>
            </a:r>
          </a:p>
        </p:txBody>
      </p:sp>
      <p:sp>
        <p:nvSpPr>
          <p:cNvPr id="78" name="Shape 78"/>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30200" lvl="0" marL="457200" rtl="0">
              <a:spcBef>
                <a:spcPts val="0"/>
              </a:spcBef>
              <a:buSzPct val="100000"/>
              <a:buFont typeface="Times New Roman"/>
            </a:pPr>
            <a:r>
              <a:rPr lang="en" sz="1600">
                <a:latin typeface="Times New Roman"/>
                <a:ea typeface="Times New Roman"/>
                <a:cs typeface="Times New Roman"/>
                <a:sym typeface="Times New Roman"/>
              </a:rPr>
              <a:t>This battle started on september 5th of 1914 and lasted until september 12th</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The germans had pushed through Belgium and into northeastern france only 30 miles outside of paris</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The British, french, and Belgian forces had been retreating continuously for 10-12 days before the battle under repeated german attack</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They then reached the south of the river Marne, and on september 6th 150,000 french soldiers were sent to attack the german right flank</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They started breaking the lines and on september 9th the germans started to retreat with the british and french in pursuit</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They were slow on the advance</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The official battle ended on the tenth of september but there were a few more skirmishes when it all stopped on the 12th</a:t>
            </a:r>
          </a:p>
          <a:p>
            <a:pPr indent="-330200" lvl="0" marL="457200" rtl="0">
              <a:spcBef>
                <a:spcPts val="0"/>
              </a:spcBef>
              <a:buSzPct val="100000"/>
              <a:buFont typeface="Times New Roman"/>
            </a:pPr>
            <a:r>
              <a:rPr lang="en" sz="1600">
                <a:latin typeface="Times New Roman"/>
                <a:ea typeface="Times New Roman"/>
                <a:cs typeface="Times New Roman"/>
                <a:sym typeface="Times New Roman"/>
              </a:rPr>
              <a:t>The French lost a total of 250,000 troops, while the germans suffered around the same because there is no official recording, while the british only lost 12,733 soldiers</a:t>
            </a:r>
          </a:p>
          <a:p>
            <a:pPr lvl="0" rtl="0">
              <a:spcBef>
                <a:spcPts val="0"/>
              </a:spcBef>
              <a:buNone/>
            </a:pPr>
            <a:r>
              <a:t/>
            </a:r>
            <a:endParaRPr sz="18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The Battle of the Somme</a:t>
            </a:r>
          </a:p>
        </p:txBody>
      </p:sp>
      <p:sp>
        <p:nvSpPr>
          <p:cNvPr id="84" name="Shape 84"/>
          <p:cNvSpPr txBox="1"/>
          <p:nvPr>
            <p:ph idx="1" type="body"/>
          </p:nvPr>
        </p:nvSpPr>
        <p:spPr>
          <a:xfrm>
            <a:off x="457200" y="1200150"/>
            <a:ext cx="8229600" cy="3725700"/>
          </a:xfrm>
          <a:prstGeom prst="rect">
            <a:avLst/>
          </a:prstGeom>
        </p:spPr>
        <p:txBody>
          <a:bodyPr anchorCtr="0" anchor="t" bIns="91425" lIns="91425" rIns="91425" tIns="91425">
            <a:noAutofit/>
          </a:bodyPr>
          <a:lstStyle/>
          <a:p>
            <a:pPr indent="-317500" lvl="0" marL="457200" rtl="0">
              <a:spcBef>
                <a:spcPts val="0"/>
              </a:spcBef>
              <a:buSzPct val="100000"/>
            </a:pPr>
            <a:r>
              <a:rPr lang="en" sz="1400"/>
              <a:t>The battle of Somme was the one of the bloodiest battles in Britain's history with 400,000 British soldier casualties</a:t>
            </a:r>
          </a:p>
          <a:p>
            <a:pPr indent="-317500" lvl="0" marL="457200" rtl="0">
              <a:spcBef>
                <a:spcPts val="0"/>
              </a:spcBef>
              <a:buSzPct val="100000"/>
            </a:pPr>
            <a:r>
              <a:rPr lang="en" sz="1400"/>
              <a:t>Sir Douglas Haig was the commander and responsible for most of the front  </a:t>
            </a:r>
          </a:p>
          <a:p>
            <a:pPr indent="-317500" lvl="0" marL="457200" rtl="0">
              <a:spcBef>
                <a:spcPts val="0"/>
              </a:spcBef>
              <a:buSzPct val="100000"/>
            </a:pPr>
            <a:r>
              <a:rPr lang="en" sz="1400"/>
              <a:t>The battle lasted 141 days with 1.3 million casualties on all sides</a:t>
            </a:r>
          </a:p>
          <a:p>
            <a:pPr indent="-317500" lvl="0" marL="457200" rtl="0">
              <a:spcBef>
                <a:spcPts val="0"/>
              </a:spcBef>
              <a:buSzPct val="100000"/>
            </a:pPr>
            <a:r>
              <a:rPr lang="en" sz="1400"/>
              <a:t>The battle front stretched 15-miles in northern france</a:t>
            </a:r>
          </a:p>
          <a:p>
            <a:pPr indent="-317500" lvl="0" marL="457200" rtl="0">
              <a:spcBef>
                <a:spcPts val="0"/>
              </a:spcBef>
              <a:buSzPct val="100000"/>
            </a:pPr>
            <a:r>
              <a:rPr lang="en" sz="1400"/>
              <a:t>Anne Frank’s father Otto, and Hitler participated in the battle</a:t>
            </a:r>
          </a:p>
          <a:p>
            <a:pPr indent="-317500" lvl="0" marL="457200" rtl="0">
              <a:spcBef>
                <a:spcPts val="0"/>
              </a:spcBef>
              <a:buSzPct val="100000"/>
            </a:pPr>
            <a:r>
              <a:rPr lang="en" sz="1400"/>
              <a:t>The British were planning to attack with artillery bombardment but, the germans dug so deep that they were hard to find and also hard to hit</a:t>
            </a:r>
          </a:p>
          <a:p>
            <a:pPr indent="-317500" lvl="0" marL="457200" rtl="0">
              <a:spcBef>
                <a:spcPts val="0"/>
              </a:spcBef>
              <a:buSzPct val="100000"/>
            </a:pPr>
            <a:r>
              <a:rPr lang="en" sz="1400"/>
              <a:t>  The purpose was to relieve pressure on the french at verdun</a:t>
            </a:r>
          </a:p>
          <a:p>
            <a:pPr lvl="0" rtl="0">
              <a:spcBef>
                <a:spcPts val="0"/>
              </a:spcBef>
              <a:buNone/>
            </a:pPr>
            <a:r>
              <a:t/>
            </a:r>
            <a:endParaRPr sz="1400"/>
          </a:p>
        </p:txBody>
      </p:sp>
      <p:pic>
        <p:nvPicPr>
          <p:cNvPr id="85" name="Shape 85"/>
          <p:cNvPicPr preferRelativeResize="0"/>
          <p:nvPr/>
        </p:nvPicPr>
        <p:blipFill>
          <a:blip r:embed="rId3">
            <a:alphaModFix/>
          </a:blip>
          <a:stretch>
            <a:fillRect/>
          </a:stretch>
        </p:blipFill>
        <p:spPr>
          <a:xfrm>
            <a:off x="457199" y="3279125"/>
            <a:ext cx="2391424" cy="1590199"/>
          </a:xfrm>
          <a:prstGeom prst="rect">
            <a:avLst/>
          </a:prstGeom>
          <a:noFill/>
          <a:ln>
            <a:noFill/>
          </a:ln>
        </p:spPr>
      </p:pic>
      <p:pic>
        <p:nvPicPr>
          <p:cNvPr id="86" name="Shape 86"/>
          <p:cNvPicPr preferRelativeResize="0"/>
          <p:nvPr/>
        </p:nvPicPr>
        <p:blipFill>
          <a:blip r:embed="rId4">
            <a:alphaModFix/>
          </a:blip>
          <a:stretch>
            <a:fillRect/>
          </a:stretch>
        </p:blipFill>
        <p:spPr>
          <a:xfrm>
            <a:off x="6953050" y="0"/>
            <a:ext cx="2190950" cy="1373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