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80" r:id="rId13"/>
    <p:sldId id="281" r:id="rId14"/>
    <p:sldId id="279" r:id="rId15"/>
    <p:sldId id="267" r:id="rId16"/>
    <p:sldId id="268" r:id="rId17"/>
    <p:sldId id="269" r:id="rId18"/>
    <p:sldId id="276" r:id="rId19"/>
    <p:sldId id="270" r:id="rId20"/>
    <p:sldId id="271" r:id="rId21"/>
    <p:sldId id="272" r:id="rId22"/>
    <p:sldId id="273" r:id="rId23"/>
    <p:sldId id="274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40" autoAdjust="0"/>
  </p:normalViewPr>
  <p:slideViewPr>
    <p:cSldViewPr>
      <p:cViewPr>
        <p:scale>
          <a:sx n="74" d="100"/>
          <a:sy n="74" d="100"/>
        </p:scale>
        <p:origin x="-12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7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2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7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2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3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1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3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3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6EAC-D196-428D-ADAC-92F1C39AAD3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302E-998B-482D-B06A-104FB66C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7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ralmetrofire.com/" TargetMode="External"/><Relationship Id="rId2" Type="http://schemas.openxmlformats.org/officeDocument/2006/relationships/hyperlink" Target="http://nation.foxnews.com/2013/11/07/home-burns-then-fire-department-charges-residents-nearly-2000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7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Insurance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Government programs that pay benefits to retired or disabled workers, their families, and the unemployed</a:t>
            </a:r>
          </a:p>
          <a:p>
            <a:r>
              <a:rPr lang="en-US" b="1" u="sng" dirty="0" smtClean="0"/>
              <a:t>Social Security</a:t>
            </a:r>
            <a:r>
              <a:rPr lang="en-US" dirty="0" smtClean="0"/>
              <a:t>:  Federal program that provides monthly payments to people who are retired or unable to work</a:t>
            </a:r>
          </a:p>
          <a:p>
            <a:r>
              <a:rPr lang="en-US" b="1" u="sng" dirty="0" smtClean="0"/>
              <a:t>Medicare</a:t>
            </a:r>
            <a:r>
              <a:rPr lang="en-US" dirty="0" smtClean="0"/>
              <a:t>:  Federal Program that provides low-cost health care for the elderly</a:t>
            </a:r>
          </a:p>
          <a:p>
            <a:r>
              <a:rPr lang="en-US" b="1" u="sng" dirty="0" smtClean="0"/>
              <a:t>Workers’ Compensation</a:t>
            </a:r>
            <a:r>
              <a:rPr lang="en-US" dirty="0" smtClean="0"/>
              <a:t>:  Program that extents payment for medical care to workers injured on the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5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Public-Assistance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Welfare</a:t>
            </a:r>
            <a:r>
              <a:rPr lang="en-US" dirty="0" smtClean="0"/>
              <a:t>:  Government program that makes payments to citizens based on need.</a:t>
            </a:r>
          </a:p>
          <a:p>
            <a:pPr lvl="1"/>
            <a:r>
              <a:rPr lang="en-US" dirty="0" smtClean="0"/>
              <a:t>Example:  </a:t>
            </a:r>
            <a:r>
              <a:rPr lang="en-US" b="1" u="sng" dirty="0" smtClean="0"/>
              <a:t>Single mother worker multiple jobs to support family</a:t>
            </a:r>
          </a:p>
          <a:p>
            <a:r>
              <a:rPr lang="en-US" b="1" u="sng" dirty="0" smtClean="0"/>
              <a:t>Supplemental Security Income</a:t>
            </a:r>
            <a:r>
              <a:rPr lang="en-US" dirty="0" smtClean="0"/>
              <a:t>:  Federal programs that include </a:t>
            </a:r>
            <a:r>
              <a:rPr lang="en-US" b="1" u="sng" dirty="0" smtClean="0"/>
              <a:t>food stamps </a:t>
            </a:r>
            <a:r>
              <a:rPr lang="en-US" dirty="0" smtClean="0"/>
              <a:t>and payments to the disable and aged.</a:t>
            </a:r>
          </a:p>
          <a:p>
            <a:pPr lvl="1"/>
            <a:r>
              <a:rPr lang="en-US" dirty="0" smtClean="0"/>
              <a:t>Another example would be “</a:t>
            </a:r>
            <a:r>
              <a:rPr lang="en-US" b="1" u="sng" dirty="0" smtClean="0"/>
              <a:t>Meals on Wheels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64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“the poor?”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United States</a:t>
            </a:r>
          </a:p>
          <a:p>
            <a:pPr lvl="1"/>
            <a:r>
              <a:rPr lang="en-US" dirty="0" smtClean="0"/>
              <a:t>Roughly 50 million Americans live in poverty (</a:t>
            </a:r>
            <a:r>
              <a:rPr lang="en-US" b="1" u="sng" dirty="0" smtClean="0"/>
              <a:t>16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Census Bureau found that roughly 25% of Americans would live in poverty if not for social security and welfare programs.</a:t>
            </a:r>
          </a:p>
          <a:p>
            <a:pPr lvl="1"/>
            <a:r>
              <a:rPr lang="en-US" dirty="0" smtClean="0"/>
              <a:t>Majority of American poor are </a:t>
            </a:r>
            <a:r>
              <a:rPr lang="en-US" b="1" u="sng" dirty="0" smtClean="0"/>
              <a:t>children under the age of 18, elderly, single-parent households, military veterans.</a:t>
            </a:r>
          </a:p>
          <a:p>
            <a:r>
              <a:rPr lang="en-US" dirty="0" smtClean="0"/>
              <a:t>The World</a:t>
            </a:r>
          </a:p>
          <a:p>
            <a:pPr lvl="1"/>
            <a:r>
              <a:rPr lang="en-US" dirty="0" smtClean="0"/>
              <a:t>Over 80 countries have lower incomes than a decade ago</a:t>
            </a:r>
          </a:p>
          <a:p>
            <a:pPr lvl="1"/>
            <a:r>
              <a:rPr lang="en-US" dirty="0" smtClean="0"/>
              <a:t>Over 1.2 billion people live on less than $1/day</a:t>
            </a:r>
          </a:p>
          <a:p>
            <a:pPr lvl="1"/>
            <a:r>
              <a:rPr lang="en-US" dirty="0" smtClean="0"/>
              <a:t>Global unemployment over 1 billion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and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U.S.</a:t>
            </a:r>
          </a:p>
          <a:p>
            <a:pPr lvl="1"/>
            <a:r>
              <a:rPr lang="en-US" dirty="0" smtClean="0"/>
              <a:t>On average </a:t>
            </a:r>
            <a:r>
              <a:rPr lang="en-US" dirty="0"/>
              <a:t>w</a:t>
            </a:r>
            <a:r>
              <a:rPr lang="en-US" dirty="0" smtClean="0"/>
              <a:t>omen paid 23% less than men </a:t>
            </a:r>
          </a:p>
          <a:p>
            <a:pPr lvl="1"/>
            <a:r>
              <a:rPr lang="en-US" dirty="0" smtClean="0"/>
              <a:t>“Glass ceiling” certain point where women are unable to move up in companies.</a:t>
            </a:r>
          </a:p>
          <a:p>
            <a:pPr lvl="1"/>
            <a:r>
              <a:rPr lang="en-US" dirty="0" smtClean="0"/>
              <a:t>Stereotypes and double standards</a:t>
            </a:r>
          </a:p>
          <a:p>
            <a:pPr lvl="2"/>
            <a:r>
              <a:rPr lang="en-US" dirty="0" smtClean="0"/>
              <a:t>Ex. Woman is too weak she is “dainty,” if she is too strong she’s a “nag” or “</a:t>
            </a:r>
            <a:r>
              <a:rPr lang="en-US" dirty="0" err="1" smtClean="0"/>
              <a:t>feminazi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pic>
        <p:nvPicPr>
          <p:cNvPr id="1026" name="Picture 2" descr="http://weknowmemes.com/wp-content/uploads/2013/05/sexism-is-wrong-m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40386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1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Social Welfare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59 billion spent per year</a:t>
            </a:r>
          </a:p>
          <a:p>
            <a:r>
              <a:rPr lang="en-US" dirty="0" smtClean="0"/>
              <a:t>Corporate Welfare</a:t>
            </a:r>
          </a:p>
          <a:p>
            <a:pPr lvl="1"/>
            <a:r>
              <a:rPr lang="en-US" dirty="0" smtClean="0"/>
              <a:t>Financial aid provided by the government to corporations or other businesses</a:t>
            </a:r>
          </a:p>
          <a:p>
            <a:pPr lvl="2"/>
            <a:r>
              <a:rPr lang="en-US" dirty="0" smtClean="0"/>
              <a:t>Examples:  Subsidies, tax breaks, bailouts</a:t>
            </a:r>
          </a:p>
          <a:p>
            <a:pPr lvl="1"/>
            <a:r>
              <a:rPr lang="en-US" dirty="0" smtClean="0"/>
              <a:t>$272 billion spent per year ($92 billion on subsidies, 180 billion on tax breaks)</a:t>
            </a:r>
          </a:p>
          <a:p>
            <a:pPr lvl="1"/>
            <a:r>
              <a:rPr lang="en-US" dirty="0" smtClean="0"/>
              <a:t>$12.2 TRILLION  on bailouts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18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Public-Assistance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Temporary Assistance for Needy Families</a:t>
            </a:r>
            <a:r>
              <a:rPr lang="en-US" dirty="0" smtClean="0"/>
              <a:t>:  State-run program that provides assistance and work opportunities to needy families</a:t>
            </a:r>
          </a:p>
          <a:p>
            <a:r>
              <a:rPr lang="en-US" b="1" u="sng" dirty="0" smtClean="0"/>
              <a:t>Medicaid:</a:t>
            </a:r>
            <a:r>
              <a:rPr lang="en-US" dirty="0" smtClean="0"/>
              <a:t>  State and federal public-assistance program that helps pay health care costs for low-income and disabled persons.</a:t>
            </a:r>
            <a:endParaRPr lang="en-US" b="1" u="sng" dirty="0"/>
          </a:p>
        </p:txBody>
      </p:sp>
      <p:pic>
        <p:nvPicPr>
          <p:cNvPr id="3074" name="Picture 2" descr="http://healthdisparities.virginia.edu/files/2011/06/medicai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7" y="2038350"/>
            <a:ext cx="487980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Federal Budget and National Debt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that all economic decisions have </a:t>
            </a:r>
            <a:r>
              <a:rPr lang="en-US" b="1" u="sng" dirty="0" smtClean="0"/>
              <a:t>opportunity costs</a:t>
            </a:r>
            <a:r>
              <a:rPr lang="en-US" dirty="0" smtClean="0"/>
              <a:t>!</a:t>
            </a:r>
          </a:p>
          <a:p>
            <a:r>
              <a:rPr lang="en-US" dirty="0" smtClean="0"/>
              <a:t>In order for government programs to be funded we must be willing to give up buying something else.</a:t>
            </a:r>
          </a:p>
          <a:p>
            <a:r>
              <a:rPr lang="en-US" dirty="0" smtClean="0"/>
              <a:t>If you want your local government to build a public pool, you need to be willing to pay higher taxes and forego spending your money on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Governments have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Budget</a:t>
            </a:r>
            <a:r>
              <a:rPr lang="en-US" dirty="0" smtClean="0"/>
              <a:t>:  Income and expenditures for a set period of time.</a:t>
            </a:r>
          </a:p>
          <a:p>
            <a:r>
              <a:rPr lang="en-US" dirty="0" smtClean="0"/>
              <a:t>In the U.S. </a:t>
            </a:r>
            <a:r>
              <a:rPr lang="en-US" b="1" u="sng" dirty="0" smtClean="0"/>
              <a:t>congress</a:t>
            </a:r>
            <a:r>
              <a:rPr lang="en-US" dirty="0" smtClean="0"/>
              <a:t> creates the budget and the president approves it.</a:t>
            </a:r>
          </a:p>
          <a:p>
            <a:r>
              <a:rPr lang="en-US" b="1" u="sng" dirty="0" smtClean="0"/>
              <a:t>Fiscal Year</a:t>
            </a:r>
            <a:r>
              <a:rPr lang="en-US" dirty="0" smtClean="0"/>
              <a:t>:  Year by which accounts are kept; for the federal government, </a:t>
            </a:r>
            <a:r>
              <a:rPr lang="en-US" dirty="0"/>
              <a:t>O</a:t>
            </a:r>
            <a:r>
              <a:rPr lang="en-US" dirty="0" smtClean="0"/>
              <a:t>ctober 1</a:t>
            </a:r>
            <a:r>
              <a:rPr lang="en-US" baseline="30000" dirty="0" smtClean="0"/>
              <a:t>st</a:t>
            </a:r>
            <a:r>
              <a:rPr lang="en-US" dirty="0" smtClean="0"/>
              <a:t> to </a:t>
            </a:r>
            <a:r>
              <a:rPr lang="en-US" dirty="0"/>
              <a:t>S</a:t>
            </a:r>
            <a:r>
              <a:rPr lang="en-US" dirty="0" smtClean="0"/>
              <a:t>eptember 30</a:t>
            </a:r>
            <a:r>
              <a:rPr lang="en-US" baseline="30000" dirty="0" smtClean="0"/>
              <a:t>th</a:t>
            </a:r>
            <a:r>
              <a:rPr lang="en-US" dirty="0" smtClean="0"/>
              <a:t> of the next year.</a:t>
            </a:r>
            <a:endParaRPr lang="en-US" dirty="0"/>
          </a:p>
        </p:txBody>
      </p:sp>
      <p:pic>
        <p:nvPicPr>
          <p:cNvPr id="1026" name="Picture 2" descr="http://usbudgetalert.com/USBudgetCharts/fedBudget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82" y="1447800"/>
            <a:ext cx="475417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Tanks, but no tanks…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Every year congress spends $3 billion dollars building and maintaining tanks we don’t need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military has asked congress to stop wasting the money but they have been ignored…</a:t>
            </a:r>
            <a:endParaRPr lang="en-US" dirty="0"/>
          </a:p>
        </p:txBody>
      </p:sp>
      <p:pic>
        <p:nvPicPr>
          <p:cNvPr id="2050" name="Picture 2" descr="http://asset1.cbsistatic.com/cnwk.1d/i/tim2/2013/07/09/Tanks_on_railcars_1_620x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34832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National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Budget Deficit</a:t>
            </a:r>
            <a:r>
              <a:rPr lang="en-US" dirty="0" smtClean="0"/>
              <a:t>:  The amount of money government spends more than it collects during the fiscal year.</a:t>
            </a:r>
          </a:p>
          <a:p>
            <a:r>
              <a:rPr lang="en-US" b="1" u="sng" dirty="0" smtClean="0"/>
              <a:t>Budget Surplus</a:t>
            </a:r>
            <a:r>
              <a:rPr lang="en-US" dirty="0" smtClean="0"/>
              <a:t>:  The amount of money the government collects is greater than it spends during the fiscal year.</a:t>
            </a:r>
          </a:p>
          <a:p>
            <a:r>
              <a:rPr lang="en-US" b="1" u="sng" dirty="0" smtClean="0"/>
              <a:t>National Debt</a:t>
            </a:r>
            <a:r>
              <a:rPr lang="en-US" dirty="0" smtClean="0"/>
              <a:t>:  Total amount of outstanding debt for the federal </a:t>
            </a:r>
            <a:r>
              <a:rPr lang="en-US" dirty="0" smtClean="0"/>
              <a:t>government</a:t>
            </a:r>
          </a:p>
          <a:p>
            <a:r>
              <a:rPr lang="en-US" b="1" u="sng" dirty="0" smtClean="0"/>
              <a:t>Austerity:</a:t>
            </a:r>
            <a:r>
              <a:rPr lang="en-US" dirty="0" smtClean="0"/>
              <a:t>  Policy of reducing deficits through cuts in government services or tax increases.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264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White House declines to build a Death Star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34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“We the People” website </a:t>
            </a:r>
            <a:r>
              <a:rPr lang="en-US" sz="1800" dirty="0"/>
              <a:t>lets anyone propose an idea to the White House—which is obliged to respond to suggestions that get 25,000 </a:t>
            </a:r>
            <a:r>
              <a:rPr lang="en-US" sz="1800" dirty="0" smtClean="0"/>
              <a:t>signatures </a:t>
            </a:r>
            <a:r>
              <a:rPr lang="en-US" sz="1800" dirty="0"/>
              <a:t>within 30 </a:t>
            </a:r>
            <a:r>
              <a:rPr lang="en-US" sz="1800" dirty="0" smtClean="0"/>
              <a:t>days</a:t>
            </a:r>
          </a:p>
          <a:p>
            <a:r>
              <a:rPr lang="en-US" sz="1800" dirty="0" smtClean="0"/>
              <a:t>The Whitehouse gave the following reasons for not building the death star</a:t>
            </a:r>
          </a:p>
          <a:p>
            <a:pPr lvl="1"/>
            <a:r>
              <a:rPr lang="en-US" sz="1600" i="1" dirty="0" smtClean="0"/>
              <a:t>The </a:t>
            </a:r>
            <a:r>
              <a:rPr lang="en-US" sz="1600" i="1" dirty="0"/>
              <a:t>construction of the Death Star has been estimated to cost more than $850,000,000,000,000,000. We're working hard to reduce the deficit, not expand </a:t>
            </a:r>
            <a:r>
              <a:rPr lang="en-US" sz="1600" i="1" dirty="0" smtClean="0"/>
              <a:t>it.</a:t>
            </a:r>
          </a:p>
          <a:p>
            <a:pPr lvl="1"/>
            <a:r>
              <a:rPr lang="en-US" sz="1600" i="1" dirty="0" smtClean="0"/>
              <a:t>The </a:t>
            </a:r>
            <a:r>
              <a:rPr lang="en-US" sz="1600" i="1" dirty="0"/>
              <a:t>Administration does not support blowing up </a:t>
            </a:r>
            <a:r>
              <a:rPr lang="en-US" sz="1600" i="1" dirty="0" smtClean="0"/>
              <a:t>planets.</a:t>
            </a:r>
          </a:p>
          <a:p>
            <a:pPr lvl="1"/>
            <a:r>
              <a:rPr lang="en-US" sz="1600" i="1" dirty="0" smtClean="0"/>
              <a:t>Why </a:t>
            </a:r>
            <a:r>
              <a:rPr lang="en-US" sz="1600" i="1" dirty="0"/>
              <a:t>would we spend countless taxpayer dollars on a Death Star with a fundamental flaw that can be exploited by a one-man starship?</a:t>
            </a:r>
            <a:endParaRPr lang="en-US" sz="1600" dirty="0"/>
          </a:p>
        </p:txBody>
      </p:sp>
      <p:pic>
        <p:nvPicPr>
          <p:cNvPr id="1026" name="Picture 2" descr="http://www.adweek.com/files/imagecache/node-blog/blogs/obama_death_s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4196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171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receives money by taxing </a:t>
            </a:r>
            <a:r>
              <a:rPr lang="en-US" b="1" u="sng" dirty="0" smtClean="0"/>
              <a:t>individuals</a:t>
            </a:r>
            <a:r>
              <a:rPr lang="en-US" dirty="0" smtClean="0"/>
              <a:t>, </a:t>
            </a:r>
            <a:r>
              <a:rPr lang="en-US" b="1" u="sng" dirty="0" smtClean="0"/>
              <a:t>businesses</a:t>
            </a:r>
            <a:r>
              <a:rPr lang="en-US" dirty="0" smtClean="0"/>
              <a:t>, and </a:t>
            </a:r>
            <a:r>
              <a:rPr lang="en-US" b="1" u="sng" dirty="0" smtClean="0"/>
              <a:t>corporations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we decide who to tax?</a:t>
            </a:r>
          </a:p>
          <a:p>
            <a:r>
              <a:rPr lang="en-US" dirty="0" smtClean="0"/>
              <a:t>What’s the most “fair?”</a:t>
            </a:r>
          </a:p>
        </p:txBody>
      </p:sp>
    </p:spTree>
    <p:extLst>
      <p:ext uri="{BB962C8B-B14F-4D97-AF65-F5344CB8AC3E}">
        <p14:creationId xmlns:p14="http://schemas.microsoft.com/office/powerpoint/2010/main" val="16893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Benefits-received principle</a:t>
            </a:r>
            <a:r>
              <a:rPr lang="en-US" dirty="0"/>
              <a:t>:  System of taxation in which those who use a particular government service support it with taxes in proportion to the benefit they receive.  Those who don’t use the service don’t pay for it.</a:t>
            </a:r>
          </a:p>
          <a:p>
            <a:pPr lvl="1"/>
            <a:r>
              <a:rPr lang="en-US" dirty="0"/>
              <a:t>Example:  </a:t>
            </a:r>
            <a:r>
              <a:rPr lang="en-US" u="sng" dirty="0"/>
              <a:t>Using a tax on gasoline to pay for roads.  The more you drive and use the roads, the more you pay</a:t>
            </a:r>
          </a:p>
          <a:p>
            <a:pPr lvl="1"/>
            <a:r>
              <a:rPr lang="en-US" dirty="0" smtClean="0"/>
              <a:t>Excise Tax:  Paid on manufacture, use, and consumption </a:t>
            </a:r>
            <a:r>
              <a:rPr lang="en-US" smtClean="0"/>
              <a:t>of certain goods.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</a:t>
            </a:r>
            <a:r>
              <a:rPr lang="en-US" dirty="0" smtClean="0"/>
              <a:t>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Ability-to-pay Principle</a:t>
            </a:r>
            <a:r>
              <a:rPr lang="en-US" dirty="0" smtClean="0"/>
              <a:t>:  Those with higher incomes pay more taxes than those with lower incomes.</a:t>
            </a:r>
          </a:p>
          <a:p>
            <a:pPr lvl="1"/>
            <a:r>
              <a:rPr lang="en-US" dirty="0" smtClean="0"/>
              <a:t>Example:  </a:t>
            </a:r>
            <a:r>
              <a:rPr lang="en-US" u="sng" dirty="0" smtClean="0"/>
              <a:t>Paying for public schools with property taxes.  Property taxes are calculated as a percentage of value of a person’s home.  So the wealthier people pay higher taxes.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220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Proportional Tax</a:t>
            </a:r>
            <a:r>
              <a:rPr lang="en-US" dirty="0" smtClean="0"/>
              <a:t>:  Tax that takes the same percentage of all incomes</a:t>
            </a:r>
          </a:p>
          <a:p>
            <a:r>
              <a:rPr lang="en-US" b="1" u="sng" dirty="0" smtClean="0"/>
              <a:t>Progressive Tax</a:t>
            </a:r>
            <a:r>
              <a:rPr lang="en-US" dirty="0" smtClean="0"/>
              <a:t>:  Tax that takes a larger percentage of higher incomes than of lower incomes</a:t>
            </a:r>
          </a:p>
          <a:p>
            <a:r>
              <a:rPr lang="en-US" b="1" u="sng" dirty="0" smtClean="0"/>
              <a:t>Regressive Tax</a:t>
            </a:r>
            <a:r>
              <a:rPr lang="en-US" dirty="0" smtClean="0"/>
              <a:t>:  Tax that takes a larger percentage of lower incomes than higher incomes.</a:t>
            </a:r>
          </a:p>
        </p:txBody>
      </p:sp>
    </p:spTree>
    <p:extLst>
      <p:ext uri="{BB962C8B-B14F-4D97-AF65-F5344CB8AC3E}">
        <p14:creationId xmlns:p14="http://schemas.microsoft.com/office/powerpoint/2010/main" val="6358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Keynesian Economics</a:t>
            </a:r>
          </a:p>
          <a:p>
            <a:r>
              <a:rPr lang="en-US" dirty="0" smtClean="0"/>
              <a:t>Supply-Side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Government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such thing as a purely </a:t>
            </a:r>
            <a:r>
              <a:rPr lang="en-US" b="1" u="sng" dirty="0" smtClean="0"/>
              <a:t>capitalist</a:t>
            </a:r>
            <a:r>
              <a:rPr lang="en-US" dirty="0" smtClean="0"/>
              <a:t> economy</a:t>
            </a:r>
          </a:p>
          <a:p>
            <a:r>
              <a:rPr lang="en-US" dirty="0" smtClean="0"/>
              <a:t>Government is involved in the economy at </a:t>
            </a:r>
            <a:r>
              <a:rPr lang="en-US" b="1" u="sng" dirty="0" smtClean="0"/>
              <a:t>local</a:t>
            </a:r>
            <a:r>
              <a:rPr lang="en-US" dirty="0" smtClean="0"/>
              <a:t>, </a:t>
            </a:r>
            <a:r>
              <a:rPr lang="en-US" b="1" u="sng" dirty="0" smtClean="0"/>
              <a:t>state</a:t>
            </a:r>
            <a:r>
              <a:rPr lang="en-US" dirty="0" smtClean="0"/>
              <a:t>, and </a:t>
            </a:r>
            <a:r>
              <a:rPr lang="en-US" b="1" u="sng" dirty="0" smtClean="0"/>
              <a:t>federa</a:t>
            </a:r>
            <a:r>
              <a:rPr lang="en-US" dirty="0" smtClean="0"/>
              <a:t>l levels.</a:t>
            </a:r>
          </a:p>
          <a:p>
            <a:pPr lvl="1"/>
            <a:r>
              <a:rPr lang="en-US" dirty="0" smtClean="0"/>
              <a:t>Can you think of examples?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9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ways the government involves itself in the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employs over </a:t>
            </a:r>
            <a:r>
              <a:rPr lang="en-US" b="1" u="sng" dirty="0" smtClean="0"/>
              <a:t>22 million civilian workers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Largest government expenditures are in </a:t>
            </a:r>
            <a:r>
              <a:rPr lang="en-US" b="1" u="sng" dirty="0" smtClean="0"/>
              <a:t>military</a:t>
            </a:r>
            <a:r>
              <a:rPr lang="en-US" dirty="0" smtClean="0"/>
              <a:t> and </a:t>
            </a:r>
            <a:r>
              <a:rPr lang="en-US" b="1" u="sng" dirty="0" smtClean="0"/>
              <a:t>social security</a:t>
            </a:r>
          </a:p>
          <a:p>
            <a:r>
              <a:rPr lang="en-US" dirty="0" smtClean="0"/>
              <a:t>Public-works projects:  </a:t>
            </a:r>
            <a:r>
              <a:rPr lang="en-US" b="1" u="sng" dirty="0" smtClean="0"/>
              <a:t>Publicly used facilities build by governments with public money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0494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Government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down an example for each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Regulation</a:t>
            </a:r>
          </a:p>
          <a:p>
            <a:pPr lvl="2"/>
            <a:r>
              <a:rPr lang="en-US" dirty="0" smtClean="0"/>
              <a:t>Product Safety</a:t>
            </a:r>
          </a:p>
          <a:p>
            <a:pPr lvl="2"/>
            <a:r>
              <a:rPr lang="en-US" dirty="0" smtClean="0"/>
              <a:t>Worker Safety</a:t>
            </a:r>
          </a:p>
          <a:p>
            <a:pPr lvl="1"/>
            <a:r>
              <a:rPr lang="en-US" dirty="0" smtClean="0"/>
              <a:t>Taxation</a:t>
            </a:r>
          </a:p>
          <a:p>
            <a:pPr lvl="1"/>
            <a:r>
              <a:rPr lang="en-US" dirty="0" smtClean="0"/>
              <a:t>Public Safety</a:t>
            </a:r>
          </a:p>
          <a:p>
            <a:r>
              <a:rPr lang="en-US" dirty="0" smtClean="0"/>
              <a:t>Why does the government involve itself in these areas instead of just leaving it to private businesses?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76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Privatized Fire Departments?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371600"/>
            <a:ext cx="4038600" cy="4525963"/>
          </a:xfrm>
        </p:spPr>
        <p:txBody>
          <a:bodyPr>
            <a:noAutofit/>
          </a:bodyPr>
          <a:lstStyle/>
          <a:p>
            <a:r>
              <a:rPr lang="en-US" sz="1600" dirty="0"/>
              <a:t>Justin and </a:t>
            </a:r>
            <a:r>
              <a:rPr lang="en-US" sz="1600" dirty="0" err="1"/>
              <a:t>Kasia</a:t>
            </a:r>
            <a:r>
              <a:rPr lang="en-US" sz="1600" dirty="0"/>
              <a:t> Purcell's home </a:t>
            </a:r>
            <a:r>
              <a:rPr lang="en-US" sz="1600" dirty="0">
                <a:hlinkClick r:id="rId2"/>
              </a:rPr>
              <a:t>went up in flames</a:t>
            </a:r>
            <a:r>
              <a:rPr lang="en-US" sz="1600" dirty="0"/>
              <a:t> on the night of Aug. 12. The </a:t>
            </a:r>
            <a:r>
              <a:rPr lang="en-US" sz="1600" dirty="0" err="1"/>
              <a:t>Purcells</a:t>
            </a:r>
            <a:r>
              <a:rPr lang="en-US" sz="1600" dirty="0"/>
              <a:t>, who were staying with relatives because they were preparing for the birth of a child, were not home at the time of the fire. A neighbor notified them of the blaze, and they made the 45-minute drive to their home in Surprise, a city in Maricopa County. They arrived just in time to see firefighters extinguish flames from what was left of their house. The home was a total loss, and the cause of the blaze is </a:t>
            </a:r>
            <a:r>
              <a:rPr lang="en-US" sz="1600" dirty="0" smtClean="0"/>
              <a:t>undetermined.  The </a:t>
            </a:r>
            <a:r>
              <a:rPr lang="en-US" sz="1600" dirty="0"/>
              <a:t>couple received a bill from </a:t>
            </a:r>
            <a:r>
              <a:rPr lang="en-US" sz="1600" dirty="0">
                <a:hlinkClick r:id="rId3"/>
              </a:rPr>
              <a:t>Rural Metro Fire Department</a:t>
            </a:r>
            <a:r>
              <a:rPr lang="en-US" sz="1600" dirty="0"/>
              <a:t> for $19,825. The bill included charges of $1,500 per fire truck and $150 dollars per hour for firefighters.</a:t>
            </a:r>
          </a:p>
          <a:p>
            <a:r>
              <a:rPr lang="en-US" sz="1600" dirty="0" smtClean="0"/>
              <a:t>There have been other instances in which private fire stations have let peoples’ homes burn down because they could not afford to pay the fee.</a:t>
            </a:r>
            <a:endParaRPr lang="en-US" sz="1600" dirty="0"/>
          </a:p>
        </p:txBody>
      </p:sp>
      <p:pic>
        <p:nvPicPr>
          <p:cNvPr id="2050" name="Picture 2" descr="http://preparingyourfamily.com/wp-content/uploads/2010/12/HouseFire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70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Providing Public Goods</a:t>
            </a:r>
          </a:p>
          <a:p>
            <a:pPr lvl="1"/>
            <a:r>
              <a:rPr lang="en-US" u="sng" dirty="0" smtClean="0"/>
              <a:t>Goods or services that can be used by many individuals at the same time without reducing the benefit each person receives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Examples?</a:t>
            </a:r>
          </a:p>
          <a:p>
            <a:pPr lvl="2"/>
            <a:r>
              <a:rPr lang="en-US" dirty="0" smtClean="0"/>
              <a:t>Street lights</a:t>
            </a:r>
          </a:p>
          <a:p>
            <a:pPr lvl="2"/>
            <a:r>
              <a:rPr lang="en-US" dirty="0" smtClean="0"/>
              <a:t>Legal system</a:t>
            </a:r>
          </a:p>
          <a:p>
            <a:pPr lvl="2"/>
            <a:r>
              <a:rPr lang="en-US" dirty="0" smtClean="0"/>
              <a:t>Fire departments</a:t>
            </a:r>
          </a:p>
          <a:p>
            <a:pPr lvl="2"/>
            <a:r>
              <a:rPr lang="en-US" dirty="0" smtClean="0"/>
              <a:t>School system</a:t>
            </a:r>
          </a:p>
          <a:p>
            <a:pPr lvl="2"/>
            <a:r>
              <a:rPr lang="en-US" dirty="0" smtClean="0"/>
              <a:t>Roads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8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Public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Merit Good</a:t>
            </a:r>
            <a:r>
              <a:rPr lang="en-US" dirty="0" smtClean="0"/>
              <a:t>:  Deemed socially desirable by government.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Public Pools</a:t>
            </a:r>
          </a:p>
          <a:p>
            <a:pPr lvl="2"/>
            <a:r>
              <a:rPr lang="en-US" dirty="0" smtClean="0"/>
              <a:t>Museums</a:t>
            </a:r>
          </a:p>
          <a:p>
            <a:pPr lvl="2"/>
            <a:r>
              <a:rPr lang="en-US" dirty="0" smtClean="0"/>
              <a:t>Zoos</a:t>
            </a:r>
          </a:p>
          <a:p>
            <a:pPr lvl="2"/>
            <a:r>
              <a:rPr lang="en-US" dirty="0" smtClean="0"/>
              <a:t>Recreational Center</a:t>
            </a:r>
          </a:p>
          <a:p>
            <a:r>
              <a:rPr lang="en-US" dirty="0" smtClean="0"/>
              <a:t>Government may fund or subsidize these goods</a:t>
            </a:r>
          </a:p>
          <a:p>
            <a:r>
              <a:rPr lang="en-US" b="1" u="sng" dirty="0" smtClean="0"/>
              <a:t>Subsidy</a:t>
            </a:r>
            <a:r>
              <a:rPr lang="en-US" dirty="0" smtClean="0"/>
              <a:t>:  </a:t>
            </a:r>
            <a:r>
              <a:rPr lang="en-US" dirty="0"/>
              <a:t>a sum of money granted by the government or a public body to assist an industry or business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Demerit Good</a:t>
            </a:r>
            <a:r>
              <a:rPr lang="en-US" dirty="0" smtClean="0"/>
              <a:t>:  Goods which are deemed as socially undesirable by government</a:t>
            </a:r>
          </a:p>
          <a:p>
            <a:pPr lvl="1"/>
            <a:r>
              <a:rPr lang="en-US" dirty="0" smtClean="0"/>
              <a:t>Tobacco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Prostitution</a:t>
            </a:r>
          </a:p>
          <a:p>
            <a:pPr lvl="1"/>
            <a:r>
              <a:rPr lang="en-US" dirty="0" smtClean="0"/>
              <a:t>Gambling</a:t>
            </a:r>
          </a:p>
          <a:p>
            <a:pPr lvl="1"/>
            <a:r>
              <a:rPr lang="en-US" dirty="0" smtClean="0"/>
              <a:t>Drugs</a:t>
            </a:r>
          </a:p>
          <a:p>
            <a:r>
              <a:rPr lang="en-US" dirty="0" smtClean="0"/>
              <a:t>These goods can be </a:t>
            </a:r>
            <a:r>
              <a:rPr lang="en-US" b="1" u="sng" dirty="0" smtClean="0"/>
              <a:t>outlawed</a:t>
            </a:r>
            <a:r>
              <a:rPr lang="en-US" dirty="0" smtClean="0"/>
              <a:t>, </a:t>
            </a:r>
            <a:r>
              <a:rPr lang="en-US" b="1" u="sng" dirty="0" smtClean="0"/>
              <a:t>regulated</a:t>
            </a:r>
            <a:r>
              <a:rPr lang="en-US" dirty="0" smtClean="0"/>
              <a:t>, or </a:t>
            </a:r>
            <a:r>
              <a:rPr lang="en-US" b="1" u="sng" dirty="0" smtClean="0"/>
              <a:t>taxed</a:t>
            </a:r>
            <a:r>
              <a:rPr lang="en-US" dirty="0" smtClean="0"/>
              <a:t> to prevent consumers from using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6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General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Americans do not have sufficient income for a tolerable level of living.</a:t>
            </a:r>
          </a:p>
          <a:p>
            <a:r>
              <a:rPr lang="en-US" dirty="0" smtClean="0"/>
              <a:t>Government programs may provide support to certain groups such as the elderly, disabled, and poor.</a:t>
            </a:r>
          </a:p>
          <a:p>
            <a:r>
              <a:rPr lang="en-US" b="1" u="sng" dirty="0" smtClean="0"/>
              <a:t>Income Redistribution:</a:t>
            </a:r>
            <a:r>
              <a:rPr lang="en-US" dirty="0" smtClean="0"/>
              <a:t>  Government activity that takes income from some people through taxation and uses it to help citizens in need.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3473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1212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Role of Government</vt:lpstr>
      <vt:lpstr>White House declines to build a Death Star</vt:lpstr>
      <vt:lpstr>The Role of Government</vt:lpstr>
      <vt:lpstr>What are some ways the government involves itself in the economy?</vt:lpstr>
      <vt:lpstr>Examples of Government Involvement</vt:lpstr>
      <vt:lpstr>Privatized Fire Departments?</vt:lpstr>
      <vt:lpstr>Functions of Government</vt:lpstr>
      <vt:lpstr>Types of Public Goods</vt:lpstr>
      <vt:lpstr>Promoting General Welfare</vt:lpstr>
      <vt:lpstr>Social Insurance Programs</vt:lpstr>
      <vt:lpstr>Public-Assistance Programs</vt:lpstr>
      <vt:lpstr>Who are “the poor?”</vt:lpstr>
      <vt:lpstr>Inequality and Gender</vt:lpstr>
      <vt:lpstr>Types of Welfare</vt:lpstr>
      <vt:lpstr>Public-Assistance Programs</vt:lpstr>
      <vt:lpstr>The Federal Budget and National Debt</vt:lpstr>
      <vt:lpstr>All Governments have Budgets</vt:lpstr>
      <vt:lpstr>Tanks, but no tanks…</vt:lpstr>
      <vt:lpstr>The National Debt</vt:lpstr>
      <vt:lpstr>Taxation</vt:lpstr>
      <vt:lpstr>Principles of Taxation</vt:lpstr>
      <vt:lpstr>Principles of Taxation</vt:lpstr>
      <vt:lpstr>Forms of Taxation</vt:lpstr>
      <vt:lpstr>Promoting Economic Growth</vt:lpstr>
    </vt:vector>
  </TitlesOfParts>
  <Company>cusd300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cusd300</dc:creator>
  <cp:lastModifiedBy>cusd300</cp:lastModifiedBy>
  <cp:revision>28</cp:revision>
  <dcterms:created xsi:type="dcterms:W3CDTF">2013-11-18T14:26:28Z</dcterms:created>
  <dcterms:modified xsi:type="dcterms:W3CDTF">2015-05-14T18:14:01Z</dcterms:modified>
</cp:coreProperties>
</file>