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britannica.com/topic/Lost-Generation" TargetMode="External"/><Relationship Id="rId4" Type="http://schemas.openxmlformats.org/officeDocument/2006/relationships/hyperlink" Target="https://www.britannica.com/topic/Lost-Generation" TargetMode="External"/><Relationship Id="rId11" Type="http://schemas.openxmlformats.org/officeDocument/2006/relationships/hyperlink" Target="http://www.wisegeek.org/what-is-the-lost-generation.htm" TargetMode="External"/><Relationship Id="rId10" Type="http://schemas.openxmlformats.org/officeDocument/2006/relationships/hyperlink" Target="http://1920sgirls.tripod.com/lostgeneration.html" TargetMode="External"/><Relationship Id="rId9" Type="http://schemas.openxmlformats.org/officeDocument/2006/relationships/hyperlink" Target="http://www.irishtimes.com/culture/books/young-fit-and-doomed-the-lost-generation-of-the-first-world-war-1.1777719" TargetMode="External"/><Relationship Id="rId5" Type="http://schemas.openxmlformats.org/officeDocument/2006/relationships/hyperlink" Target="https://www.britannica.com/topic/Lost-Generation" TargetMode="External"/><Relationship Id="rId6" Type="http://schemas.openxmlformats.org/officeDocument/2006/relationships/hyperlink" Target="https://www.britannica.com/topic/Lost-Generation" TargetMode="External"/><Relationship Id="rId7" Type="http://schemas.openxmlformats.org/officeDocument/2006/relationships/hyperlink" Target="http://www.bbc.co.uk/history/worldwars/wwone/shellshock_01.shtml" TargetMode="External"/><Relationship Id="rId8" Type="http://schemas.openxmlformats.org/officeDocument/2006/relationships/hyperlink" Target="http://www.hrc.utexas.edu/educator/modules/teachingthetwenties/theme_viewer.php?theme=big&amp;section=war&amp;subsect=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books.google.com/books?id=lBhaBAAAQBAJ&amp;printsec=frontcover&amp;dq=No+man%E2%80%99s+land.+Writings+from+a+world+at+war+Pete+Ayrton&amp;hl=en&amp;sa=X&amp;ved=0ahUKEwir2YSkpefOAhVHlh4KHYirB0AQ6AEIHDAA#v=onepage&amp;q=No%20man%E2%80%99s%20land.%20Writings%20from%20a%20world%20at%20war%20Pete%20Ayrton&amp;f=false" TargetMode="External"/><Relationship Id="rId4" Type="http://schemas.openxmlformats.org/officeDocument/2006/relationships/hyperlink" Target="https://www.mdc.edu/wolfson/Academic/ArtsLetters/art_philosophy/Humanities/history_of_modernism.htm" TargetMode="External"/><Relationship Id="rId5" Type="http://schemas.openxmlformats.org/officeDocument/2006/relationships/hyperlink" Target="http://www.poemhunter.com/siegfried-sassoon/biography/" TargetMode="External"/><Relationship Id="rId6" Type="http://schemas.openxmlformats.org/officeDocument/2006/relationships/hyperlink" Target="http://www.poemhunter.com/siegfried-sassoon/biograph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nj5ClZAQw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6.png"/><Relationship Id="rId5"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1.png"/><Relationship Id="rId5" Type="http://schemas.openxmlformats.org/officeDocument/2006/relationships/image" Target="../media/image08.png"/><Relationship Id="rId6"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youtu.be/nMlDPsRwZE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1600725"/>
            <a:ext cx="8520600" cy="1173000"/>
          </a:xfrm>
          <a:prstGeom prst="rect">
            <a:avLst/>
          </a:prstGeom>
        </p:spPr>
        <p:txBody>
          <a:bodyPr anchorCtr="0" anchor="b" bIns="91425" lIns="91425" rIns="91425" tIns="91425">
            <a:noAutofit/>
          </a:bodyPr>
          <a:lstStyle/>
          <a:p>
            <a:pPr lvl="0">
              <a:spcBef>
                <a:spcPts val="0"/>
              </a:spcBef>
              <a:buNone/>
            </a:pPr>
            <a:r>
              <a:rPr lang="en"/>
              <a:t>The Lost Generation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379300" y="0"/>
            <a:ext cx="8520600" cy="436200"/>
          </a:xfrm>
          <a:prstGeom prst="rect">
            <a:avLst/>
          </a:prstGeom>
        </p:spPr>
        <p:txBody>
          <a:bodyPr anchorCtr="0" anchor="t" bIns="91425" lIns="91425" rIns="91425" tIns="91425">
            <a:noAutofit/>
          </a:bodyPr>
          <a:lstStyle/>
          <a:p>
            <a:pPr lvl="0" rtl="0">
              <a:spcBef>
                <a:spcPts val="0"/>
              </a:spcBef>
              <a:buNone/>
            </a:pPr>
            <a:r>
              <a:rPr lang="en" sz="1400"/>
              <a:t>The parable of the old man</a:t>
            </a:r>
          </a:p>
        </p:txBody>
      </p:sp>
      <p:sp>
        <p:nvSpPr>
          <p:cNvPr id="115" name="Shape 115"/>
          <p:cNvSpPr txBox="1"/>
          <p:nvPr>
            <p:ph idx="1" type="body"/>
          </p:nvPr>
        </p:nvSpPr>
        <p:spPr>
          <a:xfrm>
            <a:off x="3379300" y="132225"/>
            <a:ext cx="9711000" cy="4341600"/>
          </a:xfrm>
          <a:prstGeom prst="rect">
            <a:avLst/>
          </a:prstGeom>
        </p:spPr>
        <p:txBody>
          <a:bodyPr anchorCtr="0" anchor="t" bIns="91425" lIns="91425" rIns="91425" tIns="91425">
            <a:noAutofit/>
          </a:bodyPr>
          <a:lstStyle/>
          <a:p>
            <a:pPr lvl="0" rtl="0">
              <a:lnSpc>
                <a:spcPct val="138461"/>
              </a:lnSpc>
              <a:spcBef>
                <a:spcPts val="1400"/>
              </a:spcBef>
              <a:spcAft>
                <a:spcPts val="1400"/>
              </a:spcAft>
              <a:buClr>
                <a:schemeClr val="dk1"/>
              </a:buClr>
              <a:buSzPct val="84615"/>
              <a:buFont typeface="Arial"/>
              <a:buNone/>
            </a:pPr>
            <a:r>
              <a:rPr lang="en" sz="1300">
                <a:solidFill>
                  <a:schemeClr val="dk1"/>
                </a:solidFill>
                <a:highlight>
                  <a:srgbClr val="FCF9F9"/>
                </a:highlight>
                <a:latin typeface="Times New Roman"/>
                <a:ea typeface="Times New Roman"/>
                <a:cs typeface="Times New Roman"/>
                <a:sym typeface="Times New Roman"/>
              </a:rPr>
              <a:t>So Abram rose, and clave the wood, and went,</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And took the fire with him, and a knife.</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And as they sojourned both of them together,</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Isaac the first-born spake and said, My Father,</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Behold the preparations, fire and iron,</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But where the lamb for this burnt-offering?</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Then Abram bound the youth with belts and straps,</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and builded parapets and trenches there,</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And stretchèd forth the knife to slay his son.</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When lo! an angel called him out of heaven,</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Saying, Lay not thy hand upon the lad,</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Neither do anything to him. Behold,</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 ram, caught in a thicket by its horns;</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Offer the Ram of Pride instead of him.</a:t>
            </a:r>
            <a:br>
              <a:rPr lang="en" sz="1300">
                <a:solidFill>
                  <a:schemeClr val="dk1"/>
                </a:solidFill>
                <a:highlight>
                  <a:srgbClr val="FCF9F9"/>
                </a:highlight>
                <a:latin typeface="Times New Roman"/>
                <a:ea typeface="Times New Roman"/>
                <a:cs typeface="Times New Roman"/>
                <a:sym typeface="Times New Roman"/>
              </a:rPr>
            </a:b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But the old man would not so, but slew his son,</a:t>
            </a:r>
            <a:br>
              <a:rPr lang="en" sz="1300">
                <a:solidFill>
                  <a:schemeClr val="dk1"/>
                </a:solidFill>
                <a:highlight>
                  <a:srgbClr val="FCF9F9"/>
                </a:highlight>
                <a:latin typeface="Times New Roman"/>
                <a:ea typeface="Times New Roman"/>
                <a:cs typeface="Times New Roman"/>
                <a:sym typeface="Times New Roman"/>
              </a:rPr>
            </a:br>
            <a:r>
              <a:rPr lang="en" sz="1300">
                <a:solidFill>
                  <a:schemeClr val="dk1"/>
                </a:solidFill>
                <a:highlight>
                  <a:srgbClr val="FCF9F9"/>
                </a:highlight>
                <a:latin typeface="Times New Roman"/>
                <a:ea typeface="Times New Roman"/>
                <a:cs typeface="Times New Roman"/>
                <a:sym typeface="Times New Roman"/>
              </a:rPr>
              <a:t>And half the seed of Europe, one by one.</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nvSpPr>
        <p:spPr>
          <a:xfrm>
            <a:off x="0" y="115800"/>
            <a:ext cx="5619600" cy="4654200"/>
          </a:xfrm>
          <a:prstGeom prst="rect">
            <a:avLst/>
          </a:prstGeom>
          <a:noFill/>
          <a:ln>
            <a:noFill/>
          </a:ln>
        </p:spPr>
        <p:txBody>
          <a:bodyPr anchorCtr="0" anchor="ctr" bIns="91425" lIns="91425" rIns="91425" tIns="91425">
            <a:noAutofit/>
          </a:bodyPr>
          <a:lstStyle/>
          <a:p>
            <a:pPr lvl="0" rtl="0">
              <a:spcBef>
                <a:spcPts val="0"/>
              </a:spcBef>
              <a:buNone/>
            </a:pPr>
            <a:r>
              <a:rPr lang="en"/>
              <a:t>Bent double, like old beggars under sacks,</a:t>
            </a:r>
            <a:br>
              <a:rPr lang="en"/>
            </a:br>
            <a:r>
              <a:rPr lang="en"/>
              <a:t>Knock-kneed, coughing like hags, we cursed through sludge,</a:t>
            </a:r>
            <a:br>
              <a:rPr lang="en"/>
            </a:br>
            <a:r>
              <a:rPr lang="en"/>
              <a:t>Till on the haunting flares we turned our backs</a:t>
            </a:r>
            <a:br>
              <a:rPr lang="en"/>
            </a:br>
            <a:r>
              <a:rPr lang="en"/>
              <a:t>And towards our distant rest began to trudge.</a:t>
            </a:r>
            <a:br>
              <a:rPr lang="en"/>
            </a:br>
            <a:r>
              <a:rPr lang="en"/>
              <a:t>Men marched asleep. Many had lost their boots</a:t>
            </a:r>
            <a:br>
              <a:rPr lang="en"/>
            </a:br>
            <a:r>
              <a:rPr lang="en"/>
              <a:t>But limped on, blood-shod. All went lame; all blind;</a:t>
            </a:r>
            <a:br>
              <a:rPr lang="en"/>
            </a:br>
            <a:r>
              <a:rPr lang="en"/>
              <a:t>Drunk with fatigue; deaf even to the hoots</a:t>
            </a:r>
            <a:br>
              <a:rPr lang="en"/>
            </a:br>
            <a:r>
              <a:rPr lang="en"/>
              <a:t>Of tired, outstripped Five-Nines that dropped behind.</a:t>
            </a:r>
            <a:br>
              <a:rPr lang="en"/>
            </a:br>
            <a:br>
              <a:rPr lang="en"/>
            </a:br>
            <a:r>
              <a:rPr lang="en"/>
              <a:t>Gas! GAS! Quick, boys! -- An ecstasy of fumbling,</a:t>
            </a:r>
            <a:br>
              <a:rPr lang="en"/>
            </a:br>
            <a:r>
              <a:rPr lang="en"/>
              <a:t>Fitting the clumsy helmets just in time;</a:t>
            </a:r>
            <a:br>
              <a:rPr lang="en"/>
            </a:br>
            <a:r>
              <a:rPr lang="en"/>
              <a:t>But someone still was yelling out and stumbling</a:t>
            </a:r>
            <a:br>
              <a:rPr lang="en"/>
            </a:br>
            <a:r>
              <a:rPr lang="en"/>
              <a:t>And flound'ring like a man in fire or lime . . .</a:t>
            </a:r>
            <a:br>
              <a:rPr lang="en"/>
            </a:br>
            <a:r>
              <a:rPr lang="en"/>
              <a:t>Dim, through the misty panes and thick green light,</a:t>
            </a:r>
            <a:br>
              <a:rPr lang="en"/>
            </a:br>
            <a:r>
              <a:rPr lang="en"/>
              <a:t>As under I green sea, I saw him drowning.</a:t>
            </a:r>
            <a:br>
              <a:rPr lang="en"/>
            </a:br>
            <a:br>
              <a:rPr lang="en"/>
            </a:br>
          </a:p>
        </p:txBody>
      </p:sp>
      <p:sp>
        <p:nvSpPr>
          <p:cNvPr id="121" name="Shape 121"/>
          <p:cNvSpPr txBox="1"/>
          <p:nvPr/>
        </p:nvSpPr>
        <p:spPr>
          <a:xfrm>
            <a:off x="5087750" y="115800"/>
            <a:ext cx="4291500" cy="44271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highlight>
                  <a:srgbClr val="FFFFFF"/>
                </a:highlight>
              </a:rPr>
              <a:t>In all my dreams, before my helpless sight,</a:t>
            </a:r>
          </a:p>
          <a:p>
            <a:pPr lvl="0" rtl="0">
              <a:spcBef>
                <a:spcPts val="0"/>
              </a:spcBef>
              <a:buNone/>
            </a:pPr>
            <a:r>
              <a:rPr lang="en">
                <a:solidFill>
                  <a:schemeClr val="dk1"/>
                </a:solidFill>
                <a:highlight>
                  <a:srgbClr val="FFFFFF"/>
                </a:highlight>
              </a:rPr>
              <a:t>He plunges at me, guttering, choking, drowning.</a:t>
            </a:r>
          </a:p>
          <a:p>
            <a:pPr lvl="0" rtl="0">
              <a:spcBef>
                <a:spcPts val="0"/>
              </a:spcBef>
              <a:buNone/>
            </a:pPr>
            <a:r>
              <a:t/>
            </a:r>
            <a:endParaRPr>
              <a:solidFill>
                <a:schemeClr val="dk1"/>
              </a:solidFill>
              <a:highlight>
                <a:srgbClr val="FFFFFF"/>
              </a:highlight>
            </a:endParaRPr>
          </a:p>
          <a:p>
            <a:pPr lvl="0" rtl="0">
              <a:spcBef>
                <a:spcPts val="0"/>
              </a:spcBef>
              <a:buNone/>
            </a:pPr>
            <a:r>
              <a:rPr lang="en">
                <a:solidFill>
                  <a:schemeClr val="dk1"/>
                </a:solidFill>
                <a:highlight>
                  <a:srgbClr val="FFFFFF"/>
                </a:highlight>
              </a:rPr>
              <a:t>If in some smothering dreams you too could pace</a:t>
            </a:r>
          </a:p>
          <a:p>
            <a:pPr lvl="0" rtl="0">
              <a:spcBef>
                <a:spcPts val="0"/>
              </a:spcBef>
              <a:buNone/>
            </a:pPr>
            <a:r>
              <a:rPr lang="en">
                <a:solidFill>
                  <a:schemeClr val="dk1"/>
                </a:solidFill>
                <a:highlight>
                  <a:srgbClr val="FFFFFF"/>
                </a:highlight>
              </a:rPr>
              <a:t>Behind the wagon that we flung him in,</a:t>
            </a:r>
          </a:p>
          <a:p>
            <a:pPr lvl="0" rtl="0">
              <a:spcBef>
                <a:spcPts val="0"/>
              </a:spcBef>
              <a:buNone/>
            </a:pPr>
            <a:r>
              <a:rPr lang="en">
                <a:solidFill>
                  <a:schemeClr val="dk1"/>
                </a:solidFill>
                <a:highlight>
                  <a:srgbClr val="FFFFFF"/>
                </a:highlight>
              </a:rPr>
              <a:t>And watch the white eyes writhing in his face,</a:t>
            </a:r>
          </a:p>
          <a:p>
            <a:pPr lvl="0" rtl="0">
              <a:spcBef>
                <a:spcPts val="0"/>
              </a:spcBef>
              <a:buNone/>
            </a:pPr>
            <a:r>
              <a:rPr lang="en">
                <a:solidFill>
                  <a:schemeClr val="dk1"/>
                </a:solidFill>
                <a:highlight>
                  <a:srgbClr val="FFFFFF"/>
                </a:highlight>
              </a:rPr>
              <a:t>His hanging face, like a devil's sick of sin;</a:t>
            </a:r>
          </a:p>
          <a:p>
            <a:pPr lvl="0" rtl="0">
              <a:spcBef>
                <a:spcPts val="0"/>
              </a:spcBef>
              <a:buNone/>
            </a:pPr>
            <a:r>
              <a:rPr lang="en">
                <a:solidFill>
                  <a:schemeClr val="dk1"/>
                </a:solidFill>
                <a:highlight>
                  <a:srgbClr val="FFFFFF"/>
                </a:highlight>
              </a:rPr>
              <a:t>If you could hear, at every jolt, the blood</a:t>
            </a:r>
          </a:p>
          <a:p>
            <a:pPr lvl="0" rtl="0">
              <a:spcBef>
                <a:spcPts val="0"/>
              </a:spcBef>
              <a:buNone/>
            </a:pPr>
            <a:r>
              <a:rPr lang="en">
                <a:solidFill>
                  <a:schemeClr val="dk1"/>
                </a:solidFill>
                <a:highlight>
                  <a:srgbClr val="FFFFFF"/>
                </a:highlight>
              </a:rPr>
              <a:t>Come gargling from the froth-corrupted lungs,</a:t>
            </a:r>
          </a:p>
          <a:p>
            <a:pPr lvl="0" rtl="0">
              <a:spcBef>
                <a:spcPts val="0"/>
              </a:spcBef>
              <a:buNone/>
            </a:pPr>
            <a:r>
              <a:rPr lang="en">
                <a:solidFill>
                  <a:schemeClr val="dk1"/>
                </a:solidFill>
                <a:highlight>
                  <a:srgbClr val="FFFFFF"/>
                </a:highlight>
              </a:rPr>
              <a:t>Obscene as cancer, bitter as the cud</a:t>
            </a:r>
          </a:p>
          <a:p>
            <a:pPr lvl="0" rtl="0">
              <a:spcBef>
                <a:spcPts val="0"/>
              </a:spcBef>
              <a:buNone/>
            </a:pPr>
            <a:r>
              <a:rPr lang="en">
                <a:solidFill>
                  <a:schemeClr val="dk1"/>
                </a:solidFill>
                <a:highlight>
                  <a:srgbClr val="FFFFFF"/>
                </a:highlight>
              </a:rPr>
              <a:t>Of vile, incurable sores on innocent tongues, --</a:t>
            </a:r>
          </a:p>
          <a:p>
            <a:pPr lvl="0" rtl="0">
              <a:spcBef>
                <a:spcPts val="0"/>
              </a:spcBef>
              <a:buNone/>
            </a:pPr>
            <a:r>
              <a:rPr lang="en">
                <a:solidFill>
                  <a:schemeClr val="dk1"/>
                </a:solidFill>
                <a:highlight>
                  <a:srgbClr val="FFFFFF"/>
                </a:highlight>
              </a:rPr>
              <a:t>My friend, you would not tell with such high zest</a:t>
            </a:r>
          </a:p>
          <a:p>
            <a:pPr lvl="0" rtl="0">
              <a:spcBef>
                <a:spcPts val="0"/>
              </a:spcBef>
              <a:buNone/>
            </a:pPr>
            <a:r>
              <a:rPr lang="en">
                <a:solidFill>
                  <a:schemeClr val="dk1"/>
                </a:solidFill>
                <a:highlight>
                  <a:srgbClr val="FFFFFF"/>
                </a:highlight>
              </a:rPr>
              <a:t>To children ardent for some desperate glory,</a:t>
            </a:r>
          </a:p>
          <a:p>
            <a:pPr lvl="0" rtl="0">
              <a:spcBef>
                <a:spcPts val="0"/>
              </a:spcBef>
              <a:buNone/>
            </a:pPr>
            <a:r>
              <a:rPr lang="en">
                <a:solidFill>
                  <a:schemeClr val="dk1"/>
                </a:solidFill>
                <a:highlight>
                  <a:srgbClr val="FFFFFF"/>
                </a:highlight>
              </a:rPr>
              <a:t>The old lie: </a:t>
            </a:r>
            <a:r>
              <a:rPr i="1" lang="en">
                <a:solidFill>
                  <a:schemeClr val="dk1"/>
                </a:solidFill>
                <a:highlight>
                  <a:srgbClr val="FFFFFF"/>
                </a:highlight>
              </a:rPr>
              <a:t>Dulce et decorum est</a:t>
            </a:r>
          </a:p>
          <a:p>
            <a:pPr lvl="0" rtl="0">
              <a:spcBef>
                <a:spcPts val="0"/>
              </a:spcBef>
              <a:buNone/>
            </a:pPr>
            <a:r>
              <a:rPr i="1" lang="en">
                <a:solidFill>
                  <a:schemeClr val="dk1"/>
                </a:solidFill>
                <a:highlight>
                  <a:srgbClr val="FFFFFF"/>
                </a:highlight>
              </a:rPr>
              <a:t>Pro patria mori.</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WORKS CITED “books”</a:t>
            </a:r>
          </a:p>
        </p:txBody>
      </p:sp>
      <p:sp>
        <p:nvSpPr>
          <p:cNvPr id="127" name="Shape 127"/>
          <p:cNvSpPr txBox="1"/>
          <p:nvPr>
            <p:ph idx="1" type="body"/>
          </p:nvPr>
        </p:nvSpPr>
        <p:spPr>
          <a:xfrm>
            <a:off x="-24600" y="1017725"/>
            <a:ext cx="9193200" cy="1083000"/>
          </a:xfrm>
          <a:prstGeom prst="rect">
            <a:avLst/>
          </a:prstGeom>
        </p:spPr>
        <p:txBody>
          <a:bodyPr anchorCtr="0" anchor="t" bIns="91425" lIns="91425" rIns="91425" tIns="91425">
            <a:noAutofit/>
          </a:bodyPr>
          <a:lstStyle/>
          <a:p>
            <a:pPr lvl="0">
              <a:spcBef>
                <a:spcPts val="0"/>
              </a:spcBef>
              <a:buNone/>
            </a:pPr>
            <a:r>
              <a:rPr lang="en"/>
              <a:t>All quiet on the Western Front - Erich Maria Remarque</a:t>
            </a:r>
          </a:p>
          <a:p>
            <a:pPr lvl="0" rtl="0">
              <a:spcBef>
                <a:spcPts val="0"/>
              </a:spcBef>
              <a:buNone/>
            </a:pPr>
            <a:r>
              <a:rPr lang="en"/>
              <a:t>No man’s land. Writings from a world at war - </a:t>
            </a:r>
            <a:r>
              <a:rPr lang="en">
                <a:solidFill>
                  <a:srgbClr val="515151"/>
                </a:solidFill>
                <a:highlight>
                  <a:srgbClr val="FFFFFF"/>
                </a:highlight>
              </a:rPr>
              <a:t>Pete Ayrton</a:t>
            </a:r>
          </a:p>
          <a:p>
            <a:pPr lvl="0" rtl="0">
              <a:spcBef>
                <a:spcPts val="0"/>
              </a:spcBef>
              <a:buNone/>
            </a:pPr>
            <a:r>
              <a:t/>
            </a:r>
            <a:endParaRPr/>
          </a:p>
        </p:txBody>
      </p:sp>
      <p:sp>
        <p:nvSpPr>
          <p:cNvPr id="128" name="Shape 128"/>
          <p:cNvSpPr txBox="1"/>
          <p:nvPr/>
        </p:nvSpPr>
        <p:spPr>
          <a:xfrm>
            <a:off x="0" y="2229050"/>
            <a:ext cx="9144000" cy="1526700"/>
          </a:xfrm>
          <a:prstGeom prst="rect">
            <a:avLst/>
          </a:prstGeom>
          <a:noFill/>
          <a:ln>
            <a:noFill/>
          </a:ln>
        </p:spPr>
        <p:txBody>
          <a:bodyPr anchorCtr="0" anchor="t" bIns="91425" lIns="91425" rIns="91425" tIns="91425">
            <a:noAutofit/>
          </a:bodyPr>
          <a:lstStyle/>
          <a:p>
            <a:pPr lvl="0">
              <a:spcBef>
                <a:spcPts val="0"/>
              </a:spcBef>
              <a:buNone/>
            </a:pPr>
            <a:r>
              <a:rPr lang="en"/>
              <a:t>“some returned reduced by injury, others were never reconciled to the horrors they witnessed and how the war made them unfit for the return to civilian life” (Ayrton).</a:t>
            </a:r>
          </a:p>
        </p:txBody>
      </p:sp>
      <p:sp>
        <p:nvSpPr>
          <p:cNvPr id="129" name="Shape 129"/>
          <p:cNvSpPr txBox="1"/>
          <p:nvPr/>
        </p:nvSpPr>
        <p:spPr>
          <a:xfrm>
            <a:off x="24600" y="3227375"/>
            <a:ext cx="9144000" cy="1449300"/>
          </a:xfrm>
          <a:prstGeom prst="rect">
            <a:avLst/>
          </a:prstGeom>
          <a:noFill/>
          <a:ln>
            <a:noFill/>
          </a:ln>
        </p:spPr>
        <p:txBody>
          <a:bodyPr anchorCtr="0" anchor="t" bIns="91425" lIns="91425" rIns="91425" tIns="91425">
            <a:noAutofit/>
          </a:bodyPr>
          <a:lstStyle/>
          <a:p>
            <a:pPr lvl="0">
              <a:spcBef>
                <a:spcPts val="0"/>
              </a:spcBef>
              <a:buNone/>
            </a:pPr>
            <a:r>
              <a:rPr lang="en"/>
              <a:t>“By noon I am groping on the the outer limits of reason. Hunger devours ne, I could almost weep for something to eat, I cannot struggle against it. Again and again I fetch water for the dying man and drink some myself” (Remarque 221).</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117625" y="224575"/>
            <a:ext cx="8520600" cy="572700"/>
          </a:xfrm>
          <a:prstGeom prst="rect">
            <a:avLst/>
          </a:prstGeom>
        </p:spPr>
        <p:txBody>
          <a:bodyPr anchorCtr="0" anchor="t" bIns="91425" lIns="91425" rIns="91425" tIns="91425">
            <a:noAutofit/>
          </a:bodyPr>
          <a:lstStyle/>
          <a:p>
            <a:pPr lvl="0">
              <a:spcBef>
                <a:spcPts val="0"/>
              </a:spcBef>
              <a:buNone/>
            </a:pPr>
            <a:r>
              <a:rPr lang="en"/>
              <a:t>WORKS CITED</a:t>
            </a:r>
          </a:p>
        </p:txBody>
      </p:sp>
      <p:sp>
        <p:nvSpPr>
          <p:cNvPr id="135" name="Shape 135"/>
          <p:cNvSpPr txBox="1"/>
          <p:nvPr>
            <p:ph idx="1" type="body"/>
          </p:nvPr>
        </p:nvSpPr>
        <p:spPr>
          <a:xfrm>
            <a:off x="0" y="453900"/>
            <a:ext cx="9144000" cy="4570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 u="sng">
                <a:solidFill>
                  <a:schemeClr val="hlink"/>
                </a:solidFill>
                <a:highlight>
                  <a:srgbClr val="FFFFFF"/>
                </a:highlight>
                <a:hlinkClick r:id="rId3"/>
              </a:rPr>
              <a:t>https://www.britannica.com/topic/</a:t>
            </a:r>
            <a:r>
              <a:rPr b="1" lang="en" u="sng">
                <a:solidFill>
                  <a:schemeClr val="hlink"/>
                </a:solidFill>
                <a:highlight>
                  <a:srgbClr val="FFFFFF"/>
                </a:highlight>
                <a:hlinkClick r:id="rId4"/>
              </a:rPr>
              <a:t>Lost</a:t>
            </a:r>
            <a:r>
              <a:rPr lang="en" u="sng">
                <a:solidFill>
                  <a:schemeClr val="hlink"/>
                </a:solidFill>
                <a:highlight>
                  <a:srgbClr val="FFFFFF"/>
                </a:highlight>
                <a:hlinkClick r:id="rId5"/>
              </a:rPr>
              <a:t>-</a:t>
            </a:r>
            <a:r>
              <a:rPr b="1" lang="en" u="sng">
                <a:solidFill>
                  <a:schemeClr val="hlink"/>
                </a:solidFill>
                <a:highlight>
                  <a:srgbClr val="FFFFFF"/>
                </a:highlight>
                <a:hlinkClick r:id="rId6"/>
              </a:rPr>
              <a:t>Generation</a:t>
            </a:r>
          </a:p>
          <a:p>
            <a:pPr lvl="0">
              <a:spcBef>
                <a:spcPts val="0"/>
              </a:spcBef>
              <a:buClr>
                <a:srgbClr val="000000"/>
              </a:buClr>
              <a:buSzPct val="61111"/>
              <a:buFont typeface="Arial"/>
              <a:buNone/>
            </a:pPr>
            <a:r>
              <a:rPr lang="en" u="sng">
                <a:solidFill>
                  <a:schemeClr val="hlink"/>
                </a:solidFill>
                <a:hlinkClick r:id="rId7"/>
              </a:rPr>
              <a:t>http://www.bbc.co.uk/history/worldwars/wwone/shellshock_01.shtml</a:t>
            </a:r>
          </a:p>
          <a:p>
            <a:pPr lvl="0">
              <a:spcBef>
                <a:spcPts val="0"/>
              </a:spcBef>
              <a:buClr>
                <a:srgbClr val="000000"/>
              </a:buClr>
              <a:buSzPct val="61111"/>
              <a:buFont typeface="Arial"/>
              <a:buNone/>
            </a:pPr>
            <a:r>
              <a:rPr lang="en" u="sng">
                <a:solidFill>
                  <a:schemeClr val="hlink"/>
                </a:solidFill>
                <a:hlinkClick r:id="rId8"/>
              </a:rPr>
              <a:t>http://www.hrc.utexas.edu/educator/modules/teachingthetwenties/theme_viewer.php?theme=big&amp;section=war&amp;subsect=3</a:t>
            </a:r>
          </a:p>
          <a:p>
            <a:pPr lvl="0" rtl="0">
              <a:spcBef>
                <a:spcPts val="0"/>
              </a:spcBef>
              <a:buClr>
                <a:srgbClr val="000000"/>
              </a:buClr>
              <a:buSzPct val="61111"/>
              <a:buFont typeface="Arial"/>
              <a:buNone/>
            </a:pPr>
            <a:r>
              <a:rPr lang="en" u="sng">
                <a:solidFill>
                  <a:schemeClr val="hlink"/>
                </a:solidFill>
                <a:hlinkClick r:id="rId9"/>
              </a:rPr>
              <a:t>http://www.irishtimes.com/culture/books/young-fit-and-doomed-the-lost-generation-of-the-first-world-war-1.1777719</a:t>
            </a:r>
          </a:p>
          <a:p>
            <a:pPr lvl="0">
              <a:spcBef>
                <a:spcPts val="0"/>
              </a:spcBef>
              <a:buClr>
                <a:srgbClr val="000000"/>
              </a:buClr>
              <a:buSzPct val="61111"/>
              <a:buFont typeface="Arial"/>
              <a:buNone/>
            </a:pPr>
            <a:r>
              <a:rPr lang="en" u="sng">
                <a:solidFill>
                  <a:schemeClr val="hlink"/>
                </a:solidFill>
                <a:hlinkClick r:id="rId10"/>
              </a:rPr>
              <a:t>http://1920sgirls.tripod.com/lostgeneration.html</a:t>
            </a:r>
          </a:p>
          <a:p>
            <a:pPr lvl="0" rtl="0">
              <a:spcBef>
                <a:spcPts val="0"/>
              </a:spcBef>
              <a:buClr>
                <a:srgbClr val="000000"/>
              </a:buClr>
              <a:buSzPct val="61111"/>
              <a:buFont typeface="Arial"/>
              <a:buNone/>
            </a:pPr>
            <a:r>
              <a:rPr lang="en" u="sng">
                <a:solidFill>
                  <a:schemeClr val="hlink"/>
                </a:solidFill>
                <a:hlinkClick r:id="rId11"/>
              </a:rPr>
              <a:t>http://www.wisegeek.org/what-is-the-lost-generation.htm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13075" y="209775"/>
            <a:ext cx="8520600" cy="572700"/>
          </a:xfrm>
          <a:prstGeom prst="rect">
            <a:avLst/>
          </a:prstGeom>
        </p:spPr>
        <p:txBody>
          <a:bodyPr anchorCtr="0" anchor="t" bIns="91425" lIns="91425" rIns="91425" tIns="91425">
            <a:noAutofit/>
          </a:bodyPr>
          <a:lstStyle/>
          <a:p>
            <a:pPr lvl="0">
              <a:spcBef>
                <a:spcPts val="0"/>
              </a:spcBef>
              <a:buNone/>
            </a:pPr>
            <a:r>
              <a:rPr lang="en"/>
              <a:t>WORKS CITED </a:t>
            </a:r>
          </a:p>
        </p:txBody>
      </p:sp>
      <p:sp>
        <p:nvSpPr>
          <p:cNvPr id="141" name="Shape 141"/>
          <p:cNvSpPr txBox="1"/>
          <p:nvPr>
            <p:ph idx="1" type="body"/>
          </p:nvPr>
        </p:nvSpPr>
        <p:spPr>
          <a:xfrm>
            <a:off x="0" y="973100"/>
            <a:ext cx="8832300" cy="35745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books.google.com/books?id=lBhaBAAAQBAJ&amp;printsec=frontcover&amp;dq=No+man%E2%80%99s+land.+Writings+from+a+world+at+war+Pete+Ayrton&amp;hl=en&amp;sa=X&amp;ved=0ahUKEwir2YSkpefOAhVHlh4KHYirB0AQ6AEIHDAA#v=onepage&amp;q=No%20man%E2%80%99s%20land.%20Writings%20from%20a%20world%20at%20war%20Pete%20Ayrton&amp;f=false</a:t>
            </a:r>
          </a:p>
          <a:p>
            <a:pPr lvl="0">
              <a:spcBef>
                <a:spcPts val="0"/>
              </a:spcBef>
              <a:buNone/>
            </a:pPr>
            <a:r>
              <a:rPr lang="en" u="sng">
                <a:solidFill>
                  <a:schemeClr val="hlink"/>
                </a:solidFill>
                <a:hlinkClick r:id="rId4"/>
              </a:rPr>
              <a:t>https://www.mdc.edu/wolfson/Academic/ArtsLetters/art_philosophy/Humanities/history_of_modernism.htm</a:t>
            </a:r>
          </a:p>
          <a:p>
            <a:pPr lvl="0" rtl="0">
              <a:spcBef>
                <a:spcPts val="0"/>
              </a:spcBef>
              <a:buNone/>
            </a:pPr>
            <a:r>
              <a:rPr lang="en" u="sng">
                <a:solidFill>
                  <a:schemeClr val="hlink"/>
                </a:solidFill>
                <a:hlinkClick r:id="rId5"/>
              </a:rPr>
              <a:t>http://www.poemhunter.com/siegfried-sassoon/biography/</a:t>
            </a:r>
          </a:p>
        </p:txBody>
      </p:sp>
      <p:sp>
        <p:nvSpPr>
          <p:cNvPr id="142" name="Shape 142">
            <a:hlinkClick r:id="rId6"/>
          </p:cNvPr>
          <p:cNvSpPr txBox="1"/>
          <p:nvPr/>
        </p:nvSpPr>
        <p:spPr>
          <a:xfrm>
            <a:off x="0" y="4181100"/>
            <a:ext cx="8520600" cy="962400"/>
          </a:xfrm>
          <a:prstGeom prst="rect">
            <a:avLst/>
          </a:prstGeom>
          <a:noFill/>
          <a:ln>
            <a:noFill/>
          </a:ln>
        </p:spPr>
        <p:txBody>
          <a:bodyPr anchorCtr="0" anchor="ctr" bIns="91425" lIns="91425" rIns="91425" tIns="91425">
            <a:noAutofit/>
          </a:bodyPr>
          <a:lstStyle/>
          <a:p>
            <a:pPr lvl="0" rtl="0">
              <a:spcBef>
                <a:spcPts val="0"/>
              </a:spcBef>
              <a:buNone/>
            </a:pPr>
            <a:r>
              <a:rPr lang="en" sz="1800">
                <a:solidFill>
                  <a:schemeClr val="dk1"/>
                </a:solidFill>
                <a:highlight>
                  <a:srgbClr val="F1F4F5"/>
                </a:highlight>
              </a:rPr>
              <a:t>Remarque, Erich Maria, and A. W. Wheen. "9." </a:t>
            </a:r>
            <a:r>
              <a:rPr i="1" lang="en" sz="1800">
                <a:solidFill>
                  <a:schemeClr val="dk1"/>
                </a:solidFill>
                <a:highlight>
                  <a:srgbClr val="F1F4F5"/>
                </a:highlight>
              </a:rPr>
              <a:t>All Quiet on the Western Front</a:t>
            </a:r>
            <a:r>
              <a:rPr lang="en" sz="1800">
                <a:solidFill>
                  <a:schemeClr val="dk1"/>
                </a:solidFill>
                <a:highlight>
                  <a:srgbClr val="F1F4F5"/>
                </a:highlight>
              </a:rPr>
              <a:t>. N.p.: n.p., n.d. 221. Print.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idx="1" type="body"/>
          </p:nvPr>
        </p:nvSpPr>
        <p:spPr>
          <a:xfrm>
            <a:off x="311700" y="267350"/>
            <a:ext cx="8520600" cy="4683600"/>
          </a:xfrm>
          <a:prstGeom prst="rect">
            <a:avLst/>
          </a:prstGeom>
        </p:spPr>
        <p:txBody>
          <a:bodyPr anchorCtr="0" anchor="t" bIns="91425" lIns="91425" rIns="91425" tIns="91425">
            <a:noAutofit/>
          </a:bodyPr>
          <a:lstStyle/>
          <a:p>
            <a:pPr indent="0" lvl="0" marL="0" rtl="0" algn="ctr">
              <a:lnSpc>
                <a:spcPct val="115000"/>
              </a:lnSpc>
              <a:spcBef>
                <a:spcPts val="0"/>
              </a:spcBef>
              <a:buNone/>
            </a:pPr>
            <a:r>
              <a:rPr lang="en">
                <a:solidFill>
                  <a:srgbClr val="000000"/>
                </a:solidFill>
              </a:rPr>
              <a:t>The Lost Generation is…</a:t>
            </a:r>
          </a:p>
          <a:p>
            <a:pPr indent="0" lvl="0" marL="0" rtl="0">
              <a:lnSpc>
                <a:spcPct val="115000"/>
              </a:lnSpc>
              <a:spcBef>
                <a:spcPts val="0"/>
              </a:spcBef>
              <a:buNone/>
            </a:pPr>
            <a:r>
              <a:rPr lang="en">
                <a:solidFill>
                  <a:schemeClr val="dk1"/>
                </a:solidFill>
                <a:highlight>
                  <a:srgbClr val="FFFFFF"/>
                </a:highlight>
              </a:rPr>
              <a:t>The Lost Generation is a term used to refer to a collective group of artists and writers who settled in Europe in the wake of the First World War</a:t>
            </a:r>
          </a:p>
          <a:p>
            <a:pPr indent="0" lvl="0" marL="0" rtl="0">
              <a:lnSpc>
                <a:spcPct val="115000"/>
              </a:lnSpc>
              <a:spcBef>
                <a:spcPts val="0"/>
              </a:spcBef>
              <a:buNone/>
            </a:pPr>
            <a:r>
              <a:rPr lang="en">
                <a:solidFill>
                  <a:srgbClr val="000000"/>
                </a:solidFill>
              </a:rPr>
              <a:t>The generation reaching maturity during and after World War I. Disillusioned by the large number of deaths in the War and Rejected many of the previous generation’s ideas of appropriate behavior, morality, and gender roles. The values that its members were being taught didn’t fit the reality of life after the brutal and horrifying World War I.</a:t>
            </a:r>
          </a:p>
          <a:p>
            <a:pPr indent="0" lvl="0" marL="0" rtl="0">
              <a:lnSpc>
                <a:spcPct val="115000"/>
              </a:lnSpc>
              <a:spcBef>
                <a:spcPts val="0"/>
              </a:spcBef>
              <a:buNone/>
            </a:pPr>
            <a:r>
              <a:rPr lang="en">
                <a:solidFill>
                  <a:srgbClr val="000000"/>
                </a:solidFill>
              </a:rPr>
              <a:t>Two “Lost Generation” presidents were Harry S. Truman and Dwight D. Eisenhower.</a:t>
            </a:r>
          </a:p>
          <a:p>
            <a:pPr lvl="0" rtl="0">
              <a:lnSpc>
                <a:spcPct val="120000"/>
              </a:lnSpc>
              <a:spcBef>
                <a:spcPts val="0"/>
              </a:spcBef>
              <a:spcAft>
                <a:spcPts val="1100"/>
              </a:spcAft>
              <a:buNone/>
            </a:pPr>
            <a:r>
              <a:t/>
            </a:r>
            <a:endParaRPr>
              <a:solidFill>
                <a:schemeClr val="dk1"/>
              </a:solidFill>
              <a:highlight>
                <a:srgbClr val="F4F4EA"/>
              </a:highlight>
            </a:endParaRPr>
          </a:p>
          <a:p>
            <a:pPr indent="0" lvl="0" marL="0" rtl="0" algn="ctr">
              <a:spcBef>
                <a:spcPts val="0"/>
              </a:spcBef>
              <a:buNone/>
            </a:pPr>
            <a:r>
              <a:t/>
            </a:r>
            <a:endParaRPr sz="2400">
              <a:solidFill>
                <a:schemeClr val="dk1"/>
              </a:solidFill>
              <a:highlight>
                <a:srgbClr val="F4F4EA"/>
              </a:highlight>
            </a:endParaRPr>
          </a:p>
          <a:p>
            <a:pPr indent="0" lvl="0" marL="0" algn="ctr">
              <a:spcBef>
                <a:spcPts val="0"/>
              </a:spcBef>
              <a:buNone/>
            </a:pPr>
            <a:r>
              <a:t/>
            </a:r>
            <a:endParaRPr>
              <a:solidFill>
                <a:srgbClr val="22222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idx="1" type="body"/>
          </p:nvPr>
        </p:nvSpPr>
        <p:spPr>
          <a:xfrm>
            <a:off x="311700" y="1261825"/>
            <a:ext cx="8520600" cy="3307200"/>
          </a:xfrm>
          <a:prstGeom prst="rect">
            <a:avLst/>
          </a:prstGeom>
        </p:spPr>
        <p:txBody>
          <a:bodyPr anchorCtr="0" anchor="t" bIns="91425" lIns="91425" rIns="91425" tIns="91425">
            <a:noAutofit/>
          </a:bodyPr>
          <a:lstStyle/>
          <a:p>
            <a:pPr lvl="0" algn="ctr">
              <a:spcBef>
                <a:spcPts val="0"/>
              </a:spcBef>
              <a:buClr>
                <a:schemeClr val="dk1"/>
              </a:buClr>
              <a:buSzPct val="45833"/>
              <a:buFont typeface="Arial"/>
              <a:buNone/>
            </a:pPr>
            <a:r>
              <a:t/>
            </a:r>
            <a:endParaRPr sz="2400">
              <a:solidFill>
                <a:schemeClr val="dk1"/>
              </a:solidFill>
              <a:highlight>
                <a:srgbClr val="F4F4EA"/>
              </a:highlight>
            </a:endParaRPr>
          </a:p>
          <a:p>
            <a:pPr lvl="0" algn="ctr">
              <a:spcBef>
                <a:spcPts val="0"/>
              </a:spcBef>
              <a:buClr>
                <a:schemeClr val="dk1"/>
              </a:buClr>
              <a:buSzPct val="61111"/>
              <a:buFont typeface="Arial"/>
              <a:buNone/>
            </a:pPr>
            <a:r>
              <a:rPr lang="en" u="sng">
                <a:solidFill>
                  <a:schemeClr val="accent5"/>
                </a:solidFill>
                <a:highlight>
                  <a:srgbClr val="F4F4EA"/>
                </a:highlight>
                <a:latin typeface="Verdana"/>
                <a:ea typeface="Verdana"/>
                <a:cs typeface="Verdana"/>
                <a:sym typeface="Verdana"/>
                <a:hlinkClick r:id="rId3"/>
              </a:rPr>
              <a:t>https://www.youtube.com/watch?v=nj5ClZAQwHs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311700" y="470525"/>
            <a:ext cx="8520600" cy="3510300"/>
          </a:xfrm>
          <a:prstGeom prst="rect">
            <a:avLst/>
          </a:prstGeom>
        </p:spPr>
        <p:txBody>
          <a:bodyPr anchorCtr="0" anchor="t" bIns="91425" lIns="91425" rIns="91425" tIns="91425">
            <a:noAutofit/>
          </a:bodyPr>
          <a:lstStyle/>
          <a:p>
            <a:pPr lvl="0">
              <a:spcBef>
                <a:spcPts val="0"/>
              </a:spcBef>
              <a:buNone/>
            </a:pPr>
            <a:r>
              <a:rPr lang="en">
                <a:solidFill>
                  <a:schemeClr val="dk1"/>
                </a:solidFill>
                <a:highlight>
                  <a:srgbClr val="FFFFFF"/>
                </a:highlight>
              </a:rPr>
              <a:t>Some well-known members of the group include Gertrude Stein, Ernest Hemingway, Ezra Pound, and F. Scott Fitzgerald. The Lost Generation included the modernist movement in art and writing, along with the Surrealist movement. Many members of this generation were deeply political, often holding radical political views that led to their marginalization in mainstream society. </a:t>
            </a:r>
          </a:p>
        </p:txBody>
      </p:sp>
      <p:pic>
        <p:nvPicPr>
          <p:cNvPr id="70" name="Shape 70"/>
          <p:cNvPicPr preferRelativeResize="0"/>
          <p:nvPr/>
        </p:nvPicPr>
        <p:blipFill>
          <a:blip r:embed="rId3">
            <a:alphaModFix/>
          </a:blip>
          <a:stretch>
            <a:fillRect/>
          </a:stretch>
        </p:blipFill>
        <p:spPr>
          <a:xfrm>
            <a:off x="0" y="3000325"/>
            <a:ext cx="1776825" cy="2160050"/>
          </a:xfrm>
          <a:prstGeom prst="rect">
            <a:avLst/>
          </a:prstGeom>
          <a:noFill/>
          <a:ln>
            <a:noFill/>
          </a:ln>
        </p:spPr>
      </p:pic>
      <p:pic>
        <p:nvPicPr>
          <p:cNvPr id="71" name="Shape 71"/>
          <p:cNvPicPr preferRelativeResize="0"/>
          <p:nvPr/>
        </p:nvPicPr>
        <p:blipFill>
          <a:blip r:embed="rId4">
            <a:alphaModFix/>
          </a:blip>
          <a:stretch>
            <a:fillRect/>
          </a:stretch>
        </p:blipFill>
        <p:spPr>
          <a:xfrm>
            <a:off x="7367175" y="2864138"/>
            <a:ext cx="1776824" cy="2279361"/>
          </a:xfrm>
          <a:prstGeom prst="rect">
            <a:avLst/>
          </a:prstGeom>
          <a:noFill/>
          <a:ln>
            <a:noFill/>
          </a:ln>
        </p:spPr>
      </p:pic>
      <p:pic>
        <p:nvPicPr>
          <p:cNvPr id="72" name="Shape 72"/>
          <p:cNvPicPr preferRelativeResize="0"/>
          <p:nvPr/>
        </p:nvPicPr>
        <p:blipFill>
          <a:blip r:embed="rId5">
            <a:alphaModFix/>
          </a:blip>
          <a:stretch>
            <a:fillRect/>
          </a:stretch>
        </p:blipFill>
        <p:spPr>
          <a:xfrm>
            <a:off x="3144549" y="2305475"/>
            <a:ext cx="2854900" cy="285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nvSpPr>
        <p:spPr>
          <a:xfrm>
            <a:off x="502575" y="278025"/>
            <a:ext cx="7773900" cy="3315000"/>
          </a:xfrm>
          <a:prstGeom prst="rect">
            <a:avLst/>
          </a:prstGeom>
          <a:noFill/>
          <a:ln>
            <a:noFill/>
          </a:ln>
        </p:spPr>
        <p:txBody>
          <a:bodyPr anchorCtr="0" anchor="t" bIns="91425" lIns="91425" rIns="91425" tIns="91425">
            <a:noAutofit/>
          </a:bodyPr>
          <a:lstStyle/>
          <a:p>
            <a:pPr indent="457200" lvl="0" marL="2286000" rtl="0">
              <a:spcBef>
                <a:spcPts val="0"/>
              </a:spcBef>
              <a:buNone/>
            </a:pPr>
            <a:r>
              <a:rPr lang="en" sz="1800"/>
              <a:t>Modernist Movement</a:t>
            </a:r>
          </a:p>
          <a:p>
            <a:pPr lvl="0">
              <a:spcBef>
                <a:spcPts val="0"/>
              </a:spcBef>
              <a:buNone/>
            </a:pPr>
            <a:r>
              <a:t/>
            </a:r>
            <a:endParaRPr sz="1800">
              <a:solidFill>
                <a:srgbClr val="222222"/>
              </a:solidFill>
              <a:highlight>
                <a:srgbClr val="FFFFFF"/>
              </a:highlight>
            </a:endParaRPr>
          </a:p>
          <a:p>
            <a:pPr lvl="0">
              <a:spcBef>
                <a:spcPts val="0"/>
              </a:spcBef>
              <a:buNone/>
            </a:pPr>
            <a:r>
              <a:rPr lang="en" sz="1800">
                <a:solidFill>
                  <a:srgbClr val="222222"/>
                </a:solidFill>
                <a:highlight>
                  <a:srgbClr val="FFFFFF"/>
                </a:highlight>
              </a:rPr>
              <a:t>Philosophical movement that, along with cultural trends and changes, arose from wide-scale and far-reaching transformations in Western society in the late 19th and early 20th centuries.</a:t>
            </a:r>
          </a:p>
          <a:p>
            <a:pPr lvl="0">
              <a:spcBef>
                <a:spcPts val="0"/>
              </a:spcBef>
              <a:buNone/>
            </a:pPr>
            <a:r>
              <a:t/>
            </a:r>
            <a:endParaRPr sz="1800">
              <a:solidFill>
                <a:srgbClr val="222222"/>
              </a:solidFill>
              <a:highlight>
                <a:srgbClr val="FFFFFF"/>
              </a:highlight>
            </a:endParaRPr>
          </a:p>
          <a:p>
            <a:pPr lvl="0">
              <a:spcBef>
                <a:spcPts val="0"/>
              </a:spcBef>
              <a:buNone/>
            </a:pPr>
            <a:r>
              <a:rPr lang="en" sz="1800">
                <a:solidFill>
                  <a:srgbClr val="222222"/>
                </a:solidFill>
                <a:highlight>
                  <a:srgbClr val="FFFFFF"/>
                </a:highlight>
              </a:rPr>
              <a:t>At its basis, the rejection of European culture for having become too corrupt, complacent and lethargic, ailing because it was bound by the artificialities of a society that was too preoccupied with image and too scared of change.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50300" y="1396725"/>
            <a:ext cx="3009000" cy="572700"/>
          </a:xfrm>
          <a:prstGeom prst="rect">
            <a:avLst/>
          </a:prstGeom>
        </p:spPr>
        <p:txBody>
          <a:bodyPr anchorCtr="0" anchor="t" bIns="91425" lIns="91425" rIns="91425" tIns="91425">
            <a:noAutofit/>
          </a:bodyPr>
          <a:lstStyle/>
          <a:p>
            <a:pPr lvl="0">
              <a:spcBef>
                <a:spcPts val="0"/>
              </a:spcBef>
              <a:buNone/>
            </a:pPr>
            <a:r>
              <a:rPr lang="en" sz="1800"/>
              <a:t>Examples of modernist art</a:t>
            </a:r>
          </a:p>
        </p:txBody>
      </p:sp>
      <p:pic>
        <p:nvPicPr>
          <p:cNvPr id="83" name="Shape 83"/>
          <p:cNvPicPr preferRelativeResize="0"/>
          <p:nvPr/>
        </p:nvPicPr>
        <p:blipFill>
          <a:blip r:embed="rId3">
            <a:alphaModFix/>
          </a:blip>
          <a:stretch>
            <a:fillRect/>
          </a:stretch>
        </p:blipFill>
        <p:spPr>
          <a:xfrm>
            <a:off x="0" y="2540325"/>
            <a:ext cx="3475350" cy="2603174"/>
          </a:xfrm>
          <a:prstGeom prst="rect">
            <a:avLst/>
          </a:prstGeom>
          <a:noFill/>
          <a:ln>
            <a:noFill/>
          </a:ln>
        </p:spPr>
      </p:pic>
      <p:pic>
        <p:nvPicPr>
          <p:cNvPr id="84" name="Shape 84"/>
          <p:cNvPicPr preferRelativeResize="0"/>
          <p:nvPr/>
        </p:nvPicPr>
        <p:blipFill>
          <a:blip r:embed="rId4">
            <a:alphaModFix/>
          </a:blip>
          <a:stretch>
            <a:fillRect/>
          </a:stretch>
        </p:blipFill>
        <p:spPr>
          <a:xfrm>
            <a:off x="5284852" y="2540324"/>
            <a:ext cx="3859146" cy="2603175"/>
          </a:xfrm>
          <a:prstGeom prst="rect">
            <a:avLst/>
          </a:prstGeom>
          <a:noFill/>
          <a:ln>
            <a:noFill/>
          </a:ln>
        </p:spPr>
      </p:pic>
      <p:pic>
        <p:nvPicPr>
          <p:cNvPr id="85" name="Shape 85"/>
          <p:cNvPicPr preferRelativeResize="0"/>
          <p:nvPr/>
        </p:nvPicPr>
        <p:blipFill>
          <a:blip r:embed="rId5">
            <a:alphaModFix/>
          </a:blip>
          <a:stretch>
            <a:fillRect/>
          </a:stretch>
        </p:blipFill>
        <p:spPr>
          <a:xfrm>
            <a:off x="0" y="231416"/>
            <a:ext cx="3056696" cy="2308908"/>
          </a:xfrm>
          <a:prstGeom prst="rect">
            <a:avLst/>
          </a:prstGeom>
          <a:noFill/>
          <a:ln>
            <a:noFill/>
          </a:ln>
        </p:spPr>
      </p:pic>
      <p:pic>
        <p:nvPicPr>
          <p:cNvPr id="86" name="Shape 86"/>
          <p:cNvPicPr preferRelativeResize="0"/>
          <p:nvPr/>
        </p:nvPicPr>
        <p:blipFill>
          <a:blip r:embed="rId6">
            <a:alphaModFix/>
          </a:blip>
          <a:stretch>
            <a:fillRect/>
          </a:stretch>
        </p:blipFill>
        <p:spPr>
          <a:xfrm>
            <a:off x="6025203" y="220474"/>
            <a:ext cx="3118795" cy="231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794800" y="468700"/>
            <a:ext cx="3554400" cy="572700"/>
          </a:xfrm>
          <a:prstGeom prst="rect">
            <a:avLst/>
          </a:prstGeom>
        </p:spPr>
        <p:txBody>
          <a:bodyPr anchorCtr="0" anchor="t" bIns="91425" lIns="91425" rIns="91425" tIns="91425">
            <a:noAutofit/>
          </a:bodyPr>
          <a:lstStyle/>
          <a:p>
            <a:pPr lvl="0" rtl="0">
              <a:spcBef>
                <a:spcPts val="0"/>
              </a:spcBef>
              <a:buNone/>
            </a:pPr>
            <a:r>
              <a:rPr lang="en"/>
              <a:t>Shell Shock &amp; PTSD </a:t>
            </a:r>
          </a:p>
        </p:txBody>
      </p:sp>
      <p:sp>
        <p:nvSpPr>
          <p:cNvPr id="92" name="Shape 92"/>
          <p:cNvSpPr txBox="1"/>
          <p:nvPr>
            <p:ph idx="1" type="body"/>
          </p:nvPr>
        </p:nvSpPr>
        <p:spPr>
          <a:xfrm>
            <a:off x="365175" y="983800"/>
            <a:ext cx="8520600" cy="2835600"/>
          </a:xfrm>
          <a:prstGeom prst="rect">
            <a:avLst/>
          </a:prstGeom>
        </p:spPr>
        <p:txBody>
          <a:bodyPr anchorCtr="0" anchor="t" bIns="91425" lIns="91425" rIns="91425" tIns="91425">
            <a:noAutofit/>
          </a:bodyPr>
          <a:lstStyle/>
          <a:p>
            <a:pPr lvl="0" rtl="0">
              <a:spcBef>
                <a:spcPts val="0"/>
              </a:spcBef>
              <a:buNone/>
            </a:pPr>
            <a:r>
              <a:rPr lang="en"/>
              <a:t>Shell shock was a condition commonly found in retuning infantry soldiers. At first doctors thought it was from being exposed to repeated bombardment when in the trenches. But really it was from the horrors the soldiers were exposed to. British soldiers that had bayoneted their enemies in the face had later had nervous tics in the face muscles. Soldiers that had stabbed men in the stomach had repeated aches and pains in the belly area. By the end of the war there were over 80,000 shell shock victims in Britain alone.</a:t>
            </a:r>
          </a:p>
        </p:txBody>
      </p:sp>
      <p:pic>
        <p:nvPicPr>
          <p:cNvPr id="93" name="Shape 93"/>
          <p:cNvPicPr preferRelativeResize="0"/>
          <p:nvPr/>
        </p:nvPicPr>
        <p:blipFill>
          <a:blip r:embed="rId3">
            <a:alphaModFix/>
          </a:blip>
          <a:stretch>
            <a:fillRect/>
          </a:stretch>
        </p:blipFill>
        <p:spPr>
          <a:xfrm>
            <a:off x="5943375" y="3243850"/>
            <a:ext cx="2411249" cy="189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166975"/>
            <a:ext cx="8520600" cy="572700"/>
          </a:xfrm>
          <a:prstGeom prst="rect">
            <a:avLst/>
          </a:prstGeom>
        </p:spPr>
        <p:txBody>
          <a:bodyPr anchorCtr="0" anchor="t" bIns="91425" lIns="91425" rIns="91425" tIns="91425">
            <a:noAutofit/>
          </a:bodyPr>
          <a:lstStyle/>
          <a:p>
            <a:pPr lvl="0" algn="ctr">
              <a:spcBef>
                <a:spcPts val="0"/>
              </a:spcBef>
              <a:buNone/>
            </a:pPr>
            <a:r>
              <a:rPr lang="en" sz="2400"/>
              <a:t>Siegfried-Sassoon</a:t>
            </a:r>
          </a:p>
        </p:txBody>
      </p:sp>
      <p:sp>
        <p:nvSpPr>
          <p:cNvPr id="99" name="Shape 99"/>
          <p:cNvSpPr txBox="1"/>
          <p:nvPr>
            <p:ph idx="1" type="body"/>
          </p:nvPr>
        </p:nvSpPr>
        <p:spPr>
          <a:xfrm>
            <a:off x="311700" y="866150"/>
            <a:ext cx="8520600" cy="2031900"/>
          </a:xfrm>
          <a:prstGeom prst="rect">
            <a:avLst/>
          </a:prstGeom>
        </p:spPr>
        <p:txBody>
          <a:bodyPr anchorCtr="0" anchor="t" bIns="91425" lIns="91425" rIns="91425" tIns="91425">
            <a:noAutofit/>
          </a:bodyPr>
          <a:lstStyle/>
          <a:p>
            <a:pPr lvl="0" rtl="0">
              <a:spcBef>
                <a:spcPts val="0"/>
              </a:spcBef>
              <a:buNone/>
            </a:pPr>
            <a:r>
              <a:rPr lang="en">
                <a:solidFill>
                  <a:srgbClr val="000000"/>
                </a:solidFill>
              </a:rPr>
              <a:t>Sassoon was maybe the most innocent of the war poets</a:t>
            </a:r>
            <a:r>
              <a:rPr lang="en">
                <a:solidFill>
                  <a:srgbClr val="000000"/>
                </a:solidFill>
              </a:rPr>
              <a:t>.</a:t>
            </a:r>
            <a:r>
              <a:rPr lang="en"/>
              <a:t> </a:t>
            </a:r>
            <a:r>
              <a:rPr lang="en">
                <a:solidFill>
                  <a:srgbClr val="333333"/>
                </a:solidFill>
                <a:highlight>
                  <a:srgbClr val="FFFFFF"/>
                </a:highlight>
              </a:rPr>
              <a:t>Being an innocent, Sassoon's reaction to the realities of the war were all the more bitter and violent</a:t>
            </a:r>
            <a:r>
              <a:rPr lang="en">
                <a:solidFill>
                  <a:srgbClr val="333333"/>
                </a:solidFill>
                <a:highlight>
                  <a:srgbClr val="FFFFFF"/>
                </a:highlight>
              </a:rPr>
              <a:t>.</a:t>
            </a:r>
          </a:p>
          <a:p>
            <a:pPr lvl="0">
              <a:spcBef>
                <a:spcPts val="0"/>
              </a:spcBef>
              <a:buNone/>
            </a:pPr>
            <a:r>
              <a:rPr lang="en">
                <a:solidFill>
                  <a:srgbClr val="333333"/>
                </a:solidFill>
                <a:highlight>
                  <a:srgbClr val="FFFFFF"/>
                </a:highlight>
              </a:rPr>
              <a:t>after the death of fellow officer David Thomas and his brother Hamo at Gallipoli, Sassoon earned the nickname "Mad Jack" for his near-suicidal exploits against the German lines.</a:t>
            </a:r>
          </a:p>
          <a:p>
            <a:pPr lvl="0">
              <a:spcBef>
                <a:spcPts val="0"/>
              </a:spcBef>
              <a:buNone/>
            </a:pPr>
            <a:r>
              <a:t/>
            </a:r>
            <a:endParaRPr>
              <a:solidFill>
                <a:srgbClr val="333333"/>
              </a:solidFill>
              <a:highlight>
                <a:srgbClr val="FFFFFF"/>
              </a:highlight>
            </a:endParaRPr>
          </a:p>
        </p:txBody>
      </p:sp>
      <p:pic>
        <p:nvPicPr>
          <p:cNvPr id="100" name="Shape 100"/>
          <p:cNvPicPr preferRelativeResize="0"/>
          <p:nvPr/>
        </p:nvPicPr>
        <p:blipFill>
          <a:blip r:embed="rId3">
            <a:alphaModFix/>
          </a:blip>
          <a:stretch>
            <a:fillRect/>
          </a:stretch>
        </p:blipFill>
        <p:spPr>
          <a:xfrm>
            <a:off x="7228700" y="2407350"/>
            <a:ext cx="1915300" cy="2736150"/>
          </a:xfrm>
          <a:prstGeom prst="rect">
            <a:avLst/>
          </a:prstGeom>
          <a:noFill/>
          <a:ln>
            <a:noFill/>
          </a:ln>
        </p:spPr>
      </p:pic>
      <p:sp>
        <p:nvSpPr>
          <p:cNvPr id="101" name="Shape 101"/>
          <p:cNvSpPr txBox="1"/>
          <p:nvPr/>
        </p:nvSpPr>
        <p:spPr>
          <a:xfrm>
            <a:off x="320800" y="2994125"/>
            <a:ext cx="6907800" cy="1989000"/>
          </a:xfrm>
          <a:prstGeom prst="rect">
            <a:avLst/>
          </a:prstGeom>
          <a:noFill/>
          <a:ln>
            <a:noFill/>
          </a:ln>
        </p:spPr>
        <p:txBody>
          <a:bodyPr anchorCtr="0" anchor="t" bIns="91425" lIns="91425" rIns="91425" tIns="91425">
            <a:noAutofit/>
          </a:bodyPr>
          <a:lstStyle/>
          <a:p>
            <a:pPr lvl="0">
              <a:spcBef>
                <a:spcPts val="0"/>
              </a:spcBef>
              <a:buNone/>
            </a:pPr>
            <a:r>
              <a:rPr lang="en" sz="1800">
                <a:solidFill>
                  <a:srgbClr val="333333"/>
                </a:solidFill>
                <a:highlight>
                  <a:srgbClr val="FFFFFF"/>
                </a:highlight>
              </a:rPr>
              <a:t>His friend and fellow poet Robert Graves convinced the review board that Sassoon was suffering from shell-shock and he was sent to the military hospital at Craiglockhart where he met and influenced Wilfred Owen.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0" y="0"/>
            <a:ext cx="8520600" cy="748500"/>
          </a:xfrm>
          <a:prstGeom prst="rect">
            <a:avLst/>
          </a:prstGeom>
        </p:spPr>
        <p:txBody>
          <a:bodyPr anchorCtr="0" anchor="t" bIns="91425" lIns="91425" rIns="91425" tIns="91425">
            <a:noAutofit/>
          </a:bodyPr>
          <a:lstStyle/>
          <a:p>
            <a:pPr lvl="0" rtl="0">
              <a:spcBef>
                <a:spcPts val="0"/>
              </a:spcBef>
              <a:buNone/>
            </a:pPr>
            <a:r>
              <a:rPr lang="en" sz="2400"/>
              <a:t>Poetry by; Wilfred Owen</a:t>
            </a:r>
          </a:p>
        </p:txBody>
      </p:sp>
      <p:sp>
        <p:nvSpPr>
          <p:cNvPr id="107" name="Shape 107"/>
          <p:cNvSpPr txBox="1"/>
          <p:nvPr/>
        </p:nvSpPr>
        <p:spPr>
          <a:xfrm>
            <a:off x="3295025" y="1480900"/>
            <a:ext cx="2784000" cy="2763600"/>
          </a:xfrm>
          <a:prstGeom prst="rect">
            <a:avLst/>
          </a:prstGeom>
          <a:noFill/>
          <a:ln>
            <a:noFill/>
          </a:ln>
        </p:spPr>
        <p:txBody>
          <a:bodyPr anchorCtr="0" anchor="ctr" bIns="91425" lIns="91425" rIns="91425" tIns="91425">
            <a:noAutofit/>
          </a:bodyPr>
          <a:lstStyle/>
          <a:p>
            <a:pPr lvl="0" rtl="0">
              <a:spcBef>
                <a:spcPts val="0"/>
              </a:spcBef>
              <a:buNone/>
            </a:pPr>
            <a:r>
              <a:rPr lang="en" sz="1000">
                <a:solidFill>
                  <a:schemeClr val="dk1"/>
                </a:solidFill>
                <a:latin typeface="Verdana"/>
                <a:ea typeface="Verdana"/>
                <a:cs typeface="Verdana"/>
                <a:sym typeface="Verdana"/>
              </a:rPr>
              <a:t>What passing-bells for these who die as cattle?</a:t>
            </a:r>
          </a:p>
          <a:p>
            <a:pPr lvl="0" rtl="0">
              <a:spcBef>
                <a:spcPts val="0"/>
              </a:spcBef>
              <a:buNone/>
            </a:pPr>
            <a:r>
              <a:rPr lang="en" sz="1000">
                <a:solidFill>
                  <a:schemeClr val="dk1"/>
                </a:solidFill>
                <a:latin typeface="Verdana"/>
                <a:ea typeface="Verdana"/>
                <a:cs typeface="Verdana"/>
                <a:sym typeface="Verdana"/>
              </a:rPr>
              <a:t>    Only the monstrous anger of the guns.</a:t>
            </a:r>
          </a:p>
          <a:p>
            <a:pPr lvl="0" rtl="0">
              <a:spcBef>
                <a:spcPts val="0"/>
              </a:spcBef>
              <a:buNone/>
            </a:pPr>
            <a:r>
              <a:rPr lang="en" sz="1000">
                <a:solidFill>
                  <a:schemeClr val="dk1"/>
                </a:solidFill>
                <a:latin typeface="Verdana"/>
                <a:ea typeface="Verdana"/>
                <a:cs typeface="Verdana"/>
                <a:sym typeface="Verdana"/>
              </a:rPr>
              <a:t>    Only the stuttering rifles' rapid rattle</a:t>
            </a:r>
          </a:p>
          <a:p>
            <a:pPr lvl="0" rtl="0">
              <a:spcBef>
                <a:spcPts val="0"/>
              </a:spcBef>
              <a:buNone/>
            </a:pPr>
            <a:r>
              <a:rPr lang="en" sz="1000">
                <a:solidFill>
                  <a:schemeClr val="dk1"/>
                </a:solidFill>
                <a:latin typeface="Verdana"/>
                <a:ea typeface="Verdana"/>
                <a:cs typeface="Verdana"/>
                <a:sym typeface="Verdana"/>
              </a:rPr>
              <a:t>Can patter out their hasty orisons.</a:t>
            </a:r>
          </a:p>
          <a:p>
            <a:pPr lvl="0" rtl="0">
              <a:spcBef>
                <a:spcPts val="0"/>
              </a:spcBef>
              <a:buNone/>
            </a:pPr>
            <a:r>
              <a:rPr lang="en" sz="1000">
                <a:solidFill>
                  <a:schemeClr val="dk1"/>
                </a:solidFill>
                <a:latin typeface="Verdana"/>
                <a:ea typeface="Verdana"/>
                <a:cs typeface="Verdana"/>
                <a:sym typeface="Verdana"/>
              </a:rPr>
              <a:t>No mockeries for them from prayers or bells,</a:t>
            </a:r>
          </a:p>
          <a:p>
            <a:pPr lvl="0" rtl="0">
              <a:spcBef>
                <a:spcPts val="0"/>
              </a:spcBef>
              <a:buNone/>
            </a:pPr>
            <a:r>
              <a:rPr lang="en" sz="1000">
                <a:solidFill>
                  <a:schemeClr val="dk1"/>
                </a:solidFill>
                <a:latin typeface="Verdana"/>
                <a:ea typeface="Verdana"/>
                <a:cs typeface="Verdana"/>
                <a:sym typeface="Verdana"/>
              </a:rPr>
              <a:t>    Nor any voice of mourning save the choirs,—</a:t>
            </a:r>
          </a:p>
          <a:p>
            <a:pPr lvl="0" rtl="0">
              <a:spcBef>
                <a:spcPts val="0"/>
              </a:spcBef>
              <a:buNone/>
            </a:pPr>
            <a:r>
              <a:rPr lang="en" sz="1000">
                <a:solidFill>
                  <a:schemeClr val="dk1"/>
                </a:solidFill>
                <a:latin typeface="Verdana"/>
                <a:ea typeface="Verdana"/>
                <a:cs typeface="Verdana"/>
                <a:sym typeface="Verdana"/>
              </a:rPr>
              <a:t>The shrill, demented choirs of wailing shells;</a:t>
            </a:r>
          </a:p>
          <a:p>
            <a:pPr lvl="0" rtl="0">
              <a:spcBef>
                <a:spcPts val="0"/>
              </a:spcBef>
              <a:buNone/>
            </a:pPr>
            <a:r>
              <a:rPr lang="en" sz="1000">
                <a:solidFill>
                  <a:schemeClr val="dk1"/>
                </a:solidFill>
                <a:latin typeface="Verdana"/>
                <a:ea typeface="Verdana"/>
                <a:cs typeface="Verdana"/>
                <a:sym typeface="Verdana"/>
              </a:rPr>
              <a:t>    And bugles calling for them from sad shires.</a:t>
            </a:r>
          </a:p>
          <a:p>
            <a:pPr lvl="0" rtl="0">
              <a:spcBef>
                <a:spcPts val="0"/>
              </a:spcBef>
              <a:buNone/>
            </a:pPr>
            <a:r>
              <a:rPr lang="en" sz="1000">
                <a:solidFill>
                  <a:schemeClr val="dk1"/>
                </a:solidFill>
                <a:latin typeface="Verdana"/>
                <a:ea typeface="Verdana"/>
                <a:cs typeface="Verdana"/>
                <a:sym typeface="Verdana"/>
              </a:rPr>
              <a:t>What candles may be held to speed them all?</a:t>
            </a:r>
          </a:p>
          <a:p>
            <a:pPr lvl="0" rtl="0">
              <a:spcBef>
                <a:spcPts val="0"/>
              </a:spcBef>
              <a:buNone/>
            </a:pPr>
            <a:r>
              <a:rPr lang="en" sz="1000">
                <a:solidFill>
                  <a:schemeClr val="dk1"/>
                </a:solidFill>
                <a:latin typeface="Verdana"/>
                <a:ea typeface="Verdana"/>
                <a:cs typeface="Verdana"/>
                <a:sym typeface="Verdana"/>
              </a:rPr>
              <a:t>    Not in the hands of boys, but in their eyes</a:t>
            </a:r>
          </a:p>
          <a:p>
            <a:pPr lvl="0" rtl="0">
              <a:spcBef>
                <a:spcPts val="0"/>
              </a:spcBef>
              <a:buNone/>
            </a:pPr>
            <a:r>
              <a:rPr lang="en" sz="1000">
                <a:solidFill>
                  <a:schemeClr val="dk1"/>
                </a:solidFill>
                <a:latin typeface="Verdana"/>
                <a:ea typeface="Verdana"/>
                <a:cs typeface="Verdana"/>
                <a:sym typeface="Verdana"/>
              </a:rPr>
              <a:t>Shall shine the holy glimmers of good-byes.</a:t>
            </a:r>
          </a:p>
          <a:p>
            <a:pPr lvl="0" rtl="0">
              <a:spcBef>
                <a:spcPts val="0"/>
              </a:spcBef>
              <a:buNone/>
            </a:pPr>
            <a:r>
              <a:rPr lang="en" sz="1000">
                <a:solidFill>
                  <a:schemeClr val="dk1"/>
                </a:solidFill>
                <a:latin typeface="Verdana"/>
                <a:ea typeface="Verdana"/>
                <a:cs typeface="Verdana"/>
                <a:sym typeface="Verdana"/>
              </a:rPr>
              <a:t>    The pallor of girls' brows shall be their pall;</a:t>
            </a:r>
          </a:p>
          <a:p>
            <a:pPr lvl="0" rtl="0">
              <a:spcBef>
                <a:spcPts val="0"/>
              </a:spcBef>
              <a:buNone/>
            </a:pPr>
            <a:r>
              <a:rPr lang="en" sz="1000">
                <a:solidFill>
                  <a:schemeClr val="dk1"/>
                </a:solidFill>
                <a:latin typeface="Verdana"/>
                <a:ea typeface="Verdana"/>
                <a:cs typeface="Verdana"/>
                <a:sym typeface="Verdana"/>
              </a:rPr>
              <a:t>Their flowers the tenderness of silent maids,</a:t>
            </a:r>
          </a:p>
          <a:p>
            <a:pPr lvl="0" rtl="0">
              <a:spcBef>
                <a:spcPts val="0"/>
              </a:spcBef>
              <a:buNone/>
            </a:pPr>
            <a:r>
              <a:rPr lang="en" sz="1000">
                <a:solidFill>
                  <a:schemeClr val="dk1"/>
                </a:solidFill>
                <a:latin typeface="Verdana"/>
                <a:ea typeface="Verdana"/>
                <a:cs typeface="Verdana"/>
                <a:sym typeface="Verdana"/>
              </a:rPr>
              <a:t>And each slow dusk a drawing-down of blinds.</a:t>
            </a:r>
          </a:p>
        </p:txBody>
      </p:sp>
      <p:sp>
        <p:nvSpPr>
          <p:cNvPr id="108" name="Shape 108"/>
          <p:cNvSpPr txBox="1"/>
          <p:nvPr/>
        </p:nvSpPr>
        <p:spPr>
          <a:xfrm>
            <a:off x="3397775" y="158675"/>
            <a:ext cx="2578500" cy="700800"/>
          </a:xfrm>
          <a:prstGeom prst="rect">
            <a:avLst/>
          </a:prstGeom>
          <a:noFill/>
          <a:ln>
            <a:noFill/>
          </a:ln>
        </p:spPr>
        <p:txBody>
          <a:bodyPr anchorCtr="0" anchor="t" bIns="91425" lIns="91425" rIns="91425" tIns="91425">
            <a:noAutofit/>
          </a:bodyPr>
          <a:lstStyle/>
          <a:p>
            <a:pPr lvl="0" rtl="0">
              <a:spcBef>
                <a:spcPts val="0"/>
              </a:spcBef>
              <a:buNone/>
            </a:pPr>
            <a:r>
              <a:rPr lang="en"/>
              <a:t>Anthem of the Doomed</a:t>
            </a:r>
          </a:p>
        </p:txBody>
      </p:sp>
      <p:sp>
        <p:nvSpPr>
          <p:cNvPr id="109" name="Shape 109"/>
          <p:cNvSpPr txBox="1"/>
          <p:nvPr/>
        </p:nvSpPr>
        <p:spPr>
          <a:xfrm>
            <a:off x="181775" y="801975"/>
            <a:ext cx="3000000" cy="3000000"/>
          </a:xfrm>
          <a:prstGeom prst="rect">
            <a:avLst/>
          </a:prstGeom>
          <a:noFill/>
          <a:ln>
            <a:noFill/>
          </a:ln>
        </p:spPr>
        <p:txBody>
          <a:bodyPr anchorCtr="0" anchor="ctr" bIns="91425" lIns="91425" rIns="91425" tIns="91425">
            <a:noAutofit/>
          </a:bodyPr>
          <a:lstStyle/>
          <a:p>
            <a:pPr lvl="0" rtl="0">
              <a:spcBef>
                <a:spcPts val="0"/>
              </a:spcBef>
              <a:buNone/>
            </a:pPr>
            <a:r>
              <a:rPr lang="en" u="sng">
                <a:solidFill>
                  <a:schemeClr val="hlink"/>
                </a:solidFill>
                <a:hlinkClick r:id="rId3"/>
              </a:rPr>
              <a:t>https://youtu.be/nMlDPsRwZE4</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