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Amatic SC"/>
      <p:regular r:id="rId28"/>
      <p:bold r:id="rId29"/>
    </p:embeddedFont>
    <p:embeddedFont>
      <p:font typeface="Source Code Pro"/>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AmaticSC-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maticSC-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CodePro-bold.fntdata"/><Relationship Id="rId30" Type="http://schemas.openxmlformats.org/officeDocument/2006/relationships/font" Target="fonts/SourceCodePro-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0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m.youtube.com/watch?feature=youtu.be&amp;v=8ImrCaFJVQ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youtu.be/WcVHuR9DOv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png"/><Relationship Id="rId4"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youtube.com/watch?v=m4UXwXhn9M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softschools.com/timelines/ottoman_empire_timeline/159/" TargetMode="External"/><Relationship Id="rId4" Type="http://schemas.openxmlformats.org/officeDocument/2006/relationships/hyperlink" Target="http://www.nzhistory.net.nz/war/ottoman-empire/enters-the-war" TargetMode="External"/><Relationship Id="rId10" Type="http://schemas.openxmlformats.org/officeDocument/2006/relationships/hyperlink" Target="http://www.firstworldwar.com/bio/enver.htm" TargetMode="External"/><Relationship Id="rId9" Type="http://schemas.openxmlformats.org/officeDocument/2006/relationships/hyperlink" Target="http://www.jewishvirtuallibrary.org/jsource/History/ottoww1.html" TargetMode="External"/><Relationship Id="rId5" Type="http://schemas.openxmlformats.org/officeDocument/2006/relationships/hyperlink" Target="http://www.theottomans.org/english/family/index.asp" TargetMode="External"/><Relationship Id="rId6" Type="http://schemas.openxmlformats.org/officeDocument/2006/relationships/hyperlink" Target="http://www.historyguy.com/fall_of_the_ottoman_empire.htm#.V8SFDU3JDIU" TargetMode="External"/><Relationship Id="rId7" Type="http://schemas.openxmlformats.org/officeDocument/2006/relationships/hyperlink" Target="http://www.nzhistory.net.nz/war/ottoman-empire/enters-the-war" TargetMode="External"/><Relationship Id="rId8" Type="http://schemas.openxmlformats.org/officeDocument/2006/relationships/hyperlink" Target="https://en.wikipedia.org/wiki/List_of_sultans_of_the_Ottoman_Empi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en.wikipedia.org/wiki/Battle_of_Sarikamish" TargetMode="External"/><Relationship Id="rId4" Type="http://schemas.openxmlformats.org/officeDocument/2006/relationships/hyperlink" Target="https://en.wikipedia.org/wiki/World_War_I" TargetMode="External"/><Relationship Id="rId5" Type="http://schemas.openxmlformats.org/officeDocument/2006/relationships/image" Target="../media/image05.png"/><Relationship Id="rId6"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firstworldwar.com/bio/mehmedvi.htm" TargetMode="External"/><Relationship Id="rId4" Type="http://schemas.openxmlformats.org/officeDocument/2006/relationships/image" Target="../media/image06.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7.png"/><Relationship Id="rId4"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firstworldwar.com/bio/kemal.htm" TargetMode="External"/><Relationship Id="rId4" Type="http://schemas.openxmlformats.org/officeDocument/2006/relationships/image" Target="../media/image08.png"/><Relationship Id="rId5"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britannica.com/place/Ottoman-Empire" TargetMode="External"/><Relationship Id="rId4" Type="http://schemas.openxmlformats.org/officeDocument/2006/relationships/hyperlink" Target="https://www.britannica.com/place/Turkey" TargetMode="External"/><Relationship Id="rId9" Type="http://schemas.openxmlformats.org/officeDocument/2006/relationships/image" Target="../media/image13.png"/><Relationship Id="rId5" Type="http://schemas.openxmlformats.org/officeDocument/2006/relationships/hyperlink" Target="https://www.britannica.com/biography/Abdulaziz-Ottoman-sultan" TargetMode="External"/><Relationship Id="rId6" Type="http://schemas.openxmlformats.org/officeDocument/2006/relationships/hyperlink" Target="https://www.britannica.com/biography/Mehmed-VI" TargetMode="External"/><Relationship Id="rId7" Type="http://schemas.openxmlformats.org/officeDocument/2006/relationships/hyperlink" Target="https://www.britannica.com/topic/caliph" TargetMode="External"/><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J1HORlg5wM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0000"/>
        </a:solidFill>
      </p:bgPr>
    </p:bg>
    <p:spTree>
      <p:nvGrpSpPr>
        <p:cNvPr id="55" name="Shape 55"/>
        <p:cNvGrpSpPr/>
        <p:nvPr/>
      </p:nvGrpSpPr>
      <p:grpSpPr>
        <a:xfrm>
          <a:off x="0" y="0"/>
          <a:ext cx="0" cy="0"/>
          <a:chOff x="0" y="0"/>
          <a:chExt cx="0" cy="0"/>
        </a:xfrm>
      </p:grpSpPr>
      <p:sp>
        <p:nvSpPr>
          <p:cNvPr id="56" name="Shape 56"/>
          <p:cNvSpPr txBox="1"/>
          <p:nvPr>
            <p:ph type="ctrTitle"/>
          </p:nvPr>
        </p:nvSpPr>
        <p:spPr>
          <a:xfrm>
            <a:off x="311700" y="1033941"/>
            <a:ext cx="8520600" cy="1230900"/>
          </a:xfrm>
          <a:prstGeom prst="rect">
            <a:avLst/>
          </a:prstGeom>
        </p:spPr>
        <p:txBody>
          <a:bodyPr anchorCtr="0" anchor="ctr" bIns="91425" lIns="91425" rIns="91425" tIns="91425">
            <a:noAutofit/>
          </a:bodyPr>
          <a:lstStyle/>
          <a:p>
            <a:pPr lvl="0">
              <a:spcBef>
                <a:spcPts val="0"/>
              </a:spcBef>
              <a:buNone/>
            </a:pPr>
            <a:r>
              <a:rPr lang="en" sz="7200">
                <a:latin typeface="Amatic SC"/>
                <a:ea typeface="Amatic SC"/>
                <a:cs typeface="Amatic SC"/>
                <a:sym typeface="Amatic SC"/>
              </a:rPr>
              <a:t>The Fall of the Ottoman Empire</a:t>
            </a:r>
          </a:p>
        </p:txBody>
      </p:sp>
      <p:sp>
        <p:nvSpPr>
          <p:cNvPr id="57" name="Shape 57"/>
          <p:cNvSpPr txBox="1"/>
          <p:nvPr>
            <p:ph idx="1" type="subTitle"/>
          </p:nvPr>
        </p:nvSpPr>
        <p:spPr>
          <a:xfrm>
            <a:off x="1232602" y="3915227"/>
            <a:ext cx="6853800" cy="792600"/>
          </a:xfrm>
          <a:prstGeom prst="rect">
            <a:avLst/>
          </a:prstGeom>
        </p:spPr>
        <p:txBody>
          <a:bodyPr anchorCtr="0" anchor="ctr" bIns="91425" lIns="91425" rIns="91425" tIns="91425">
            <a:noAutofit/>
          </a:bodyPr>
          <a:lstStyle/>
          <a:p>
            <a:pPr lvl="0" algn="l">
              <a:spcBef>
                <a:spcPts val="0"/>
              </a:spcBef>
              <a:buNone/>
            </a:pPr>
            <a:r>
              <a:rPr lang="en" sz="3600">
                <a:solidFill>
                  <a:srgbClr val="F3F3F3"/>
                </a:solidFill>
                <a:latin typeface="Amatic SC"/>
                <a:ea typeface="Amatic SC"/>
                <a:cs typeface="Amatic SC"/>
                <a:sym typeface="Amatic SC"/>
              </a:rPr>
              <a:t>By Hanna Milas, Keriann Baron and Jissel Irizarry</a:t>
            </a:r>
            <a:r>
              <a:rPr lang="en">
                <a:solidFill>
                  <a:srgbClr val="F3F3F3"/>
                </a:solidFill>
              </a:rPr>
              <a:t> </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00"/>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The Ottoman Empire before and after WWI</a:t>
            </a:r>
          </a:p>
        </p:txBody>
      </p:sp>
      <p:sp>
        <p:nvSpPr>
          <p:cNvPr id="125" name="Shape 125"/>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pic>
        <p:nvPicPr>
          <p:cNvPr descr="Image result for Ottoman Empire before World War I" id="126" name="Shape 126" title="View source image"/>
          <p:cNvPicPr preferRelativeResize="0"/>
          <p:nvPr/>
        </p:nvPicPr>
        <p:blipFill>
          <a:blip r:embed="rId3">
            <a:alphaModFix/>
          </a:blip>
          <a:stretch>
            <a:fillRect/>
          </a:stretch>
        </p:blipFill>
        <p:spPr>
          <a:xfrm>
            <a:off x="0" y="1196925"/>
            <a:ext cx="4523574" cy="3416400"/>
          </a:xfrm>
          <a:prstGeom prst="rect">
            <a:avLst/>
          </a:prstGeom>
          <a:noFill/>
          <a:ln>
            <a:noFill/>
          </a:ln>
        </p:spPr>
      </p:pic>
      <p:pic>
        <p:nvPicPr>
          <p:cNvPr descr="Image result for Ottoman Empire after World War I" id="127" name="Shape 127" title="View source image"/>
          <p:cNvPicPr preferRelativeResize="0"/>
          <p:nvPr/>
        </p:nvPicPr>
        <p:blipFill>
          <a:blip r:embed="rId4">
            <a:alphaModFix/>
          </a:blip>
          <a:stretch>
            <a:fillRect/>
          </a:stretch>
        </p:blipFill>
        <p:spPr>
          <a:xfrm>
            <a:off x="4523575" y="1152475"/>
            <a:ext cx="4620425" cy="32435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DA428"/>
        </a:solidFill>
      </p:bgPr>
    </p:bg>
    <p:spTree>
      <p:nvGrpSpPr>
        <p:cNvPr id="131" name="Shape 131"/>
        <p:cNvGrpSpPr/>
        <p:nvPr/>
      </p:nvGrpSpPr>
      <p:grpSpPr>
        <a:xfrm>
          <a:off x="0" y="0"/>
          <a:ext cx="0" cy="0"/>
          <a:chOff x="0" y="0"/>
          <a:chExt cx="0" cy="0"/>
        </a:xfrm>
      </p:grpSpPr>
      <p:sp>
        <p:nvSpPr>
          <p:cNvPr id="132" name="Shape 132"/>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The Balkan Wars/World War I</a:t>
            </a:r>
          </a:p>
        </p:txBody>
      </p:sp>
      <p:sp>
        <p:nvSpPr>
          <p:cNvPr id="133" name="Shape 133"/>
          <p:cNvSpPr txBox="1"/>
          <p:nvPr>
            <p:ph idx="1" type="body"/>
          </p:nvPr>
        </p:nvSpPr>
        <p:spPr>
          <a:xfrm>
            <a:off x="311700" y="1206799"/>
            <a:ext cx="8520600" cy="3340200"/>
          </a:xfrm>
          <a:prstGeom prst="rect">
            <a:avLst/>
          </a:prstGeom>
        </p:spPr>
        <p:txBody>
          <a:bodyPr anchorCtr="0" anchor="t" bIns="91425" lIns="91425" rIns="91425" tIns="91425">
            <a:noAutofit/>
          </a:bodyPr>
          <a:lstStyle/>
          <a:p>
            <a:pPr indent="-323850" lvl="0" marL="457200" rtl="0">
              <a:spcBef>
                <a:spcPts val="0"/>
              </a:spcBef>
              <a:buClr>
                <a:srgbClr val="000000"/>
              </a:buClr>
              <a:buSzPct val="100000"/>
              <a:buFont typeface="Arial"/>
            </a:pPr>
            <a:r>
              <a:rPr lang="en" sz="1500">
                <a:solidFill>
                  <a:srgbClr val="000000"/>
                </a:solidFill>
                <a:latin typeface="Arial"/>
                <a:ea typeface="Arial"/>
                <a:cs typeface="Arial"/>
                <a:sym typeface="Arial"/>
              </a:rPr>
              <a:t>the Ottoman Empire sides with the Central Powers for their greatest enemy was Russia, who was aligned with the Allied Powers</a:t>
            </a:r>
          </a:p>
          <a:p>
            <a:pPr indent="-323850" lvl="0" marL="457200" rtl="0">
              <a:spcBef>
                <a:spcPts val="0"/>
              </a:spcBef>
              <a:buClr>
                <a:srgbClr val="000000"/>
              </a:buClr>
              <a:buSzPct val="100000"/>
              <a:buFont typeface="Arial"/>
            </a:pPr>
            <a:r>
              <a:rPr lang="en" sz="1500">
                <a:solidFill>
                  <a:srgbClr val="000000"/>
                </a:solidFill>
                <a:latin typeface="Arial"/>
                <a:ea typeface="Arial"/>
                <a:cs typeface="Arial"/>
                <a:sym typeface="Arial"/>
              </a:rPr>
              <a:t>the goal of joining WW1 was to take back the European lands that the Ottoman Empire lost in the Balkan wars</a:t>
            </a:r>
          </a:p>
          <a:p>
            <a:pPr indent="-323850" lvl="0" marL="457200" rtl="0">
              <a:spcBef>
                <a:spcPts val="0"/>
              </a:spcBef>
              <a:buClr>
                <a:srgbClr val="000000"/>
              </a:buClr>
              <a:buSzPct val="100000"/>
              <a:buFont typeface="Arial"/>
            </a:pPr>
            <a:r>
              <a:rPr lang="en" sz="1500">
                <a:solidFill>
                  <a:srgbClr val="000000"/>
                </a:solidFill>
                <a:latin typeface="Arial"/>
                <a:ea typeface="Arial"/>
                <a:cs typeface="Arial"/>
                <a:sym typeface="Arial"/>
              </a:rPr>
              <a:t>The defeat in the First Balkan War had been particularly costly for the Ottoman Army, which suffered 250,000 casualties and lost large amounts of weapons and equipment.</a:t>
            </a:r>
          </a:p>
          <a:p>
            <a:pPr indent="-323850" lvl="0" marL="457200" rtl="0">
              <a:spcBef>
                <a:spcPts val="0"/>
              </a:spcBef>
              <a:buClr>
                <a:srgbClr val="000000"/>
              </a:buClr>
              <a:buSzPct val="100000"/>
              <a:buFont typeface="Arial"/>
            </a:pPr>
            <a:r>
              <a:rPr lang="en" sz="1500">
                <a:solidFill>
                  <a:srgbClr val="000000"/>
                </a:solidFill>
                <a:latin typeface="Arial"/>
                <a:ea typeface="Arial"/>
                <a:cs typeface="Arial"/>
                <a:sym typeface="Arial"/>
              </a:rPr>
              <a:t>On 31 July 1914, Tsar Nicholas II ordered full mobilisation of Russian Army in response to Germany’s preparations for war in the east. Enver Pasha, the Ottoman Minister for War, reacted by ordering the full mobilisation of the Ottoman Army. </a:t>
            </a:r>
          </a:p>
          <a:p>
            <a:pPr indent="-323850" lvl="0" marL="457200">
              <a:spcBef>
                <a:spcPts val="0"/>
              </a:spcBef>
              <a:buClr>
                <a:srgbClr val="000000"/>
              </a:buClr>
              <a:buSzPct val="100000"/>
              <a:buFont typeface="Arial"/>
            </a:pPr>
            <a:r>
              <a:rPr lang="en" sz="1500">
                <a:solidFill>
                  <a:srgbClr val="000000"/>
                </a:solidFill>
                <a:latin typeface="Arial"/>
                <a:ea typeface="Arial"/>
                <a:cs typeface="Arial"/>
                <a:sym typeface="Arial"/>
              </a:rPr>
              <a:t>On 2 August he signed a secret treaty with the German Ambassador. Although this was essentially a defensive military alliance, calling on each party to come to the other’s aid against an attack by Russia, it revealed Enver Pasha’s view as to who was the Ottoman Empire’s most important friend – and who was its most bitter enemy.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8FF99"/>
        </a:solidFill>
      </p:bgPr>
    </p:bg>
    <p:spTree>
      <p:nvGrpSpPr>
        <p:cNvPr id="137" name="Shape 137"/>
        <p:cNvGrpSpPr/>
        <p:nvPr/>
      </p:nvGrpSpPr>
      <p:grpSpPr>
        <a:xfrm>
          <a:off x="0" y="0"/>
          <a:ext cx="0" cy="0"/>
          <a:chOff x="0" y="0"/>
          <a:chExt cx="0" cy="0"/>
        </a:xfrm>
      </p:grpSpPr>
      <p:sp>
        <p:nvSpPr>
          <p:cNvPr id="138" name="Shape 138"/>
          <p:cNvSpPr txBox="1"/>
          <p:nvPr>
            <p:ph type="title"/>
          </p:nvPr>
        </p:nvSpPr>
        <p:spPr>
          <a:xfrm>
            <a:off x="311700" y="0"/>
            <a:ext cx="8520600" cy="801000"/>
          </a:xfrm>
          <a:prstGeom prst="rect">
            <a:avLst/>
          </a:prstGeom>
        </p:spPr>
        <p:txBody>
          <a:bodyPr anchorCtr="0" anchor="t" bIns="91425" lIns="91425" rIns="91425" tIns="91425">
            <a:noAutofit/>
          </a:bodyPr>
          <a:lstStyle/>
          <a:p>
            <a:pPr lvl="0">
              <a:spcBef>
                <a:spcPts val="0"/>
              </a:spcBef>
              <a:buNone/>
            </a:pPr>
            <a:r>
              <a:rPr lang="en"/>
              <a:t>WW1</a:t>
            </a:r>
          </a:p>
        </p:txBody>
      </p:sp>
      <p:sp>
        <p:nvSpPr>
          <p:cNvPr id="139" name="Shape 139"/>
          <p:cNvSpPr txBox="1"/>
          <p:nvPr>
            <p:ph idx="1" type="body"/>
          </p:nvPr>
        </p:nvSpPr>
        <p:spPr>
          <a:xfrm>
            <a:off x="0" y="638029"/>
            <a:ext cx="9144000" cy="33402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Arial"/>
            </a:pPr>
            <a:r>
              <a:rPr lang="en" sz="1400">
                <a:solidFill>
                  <a:srgbClr val="000000"/>
                </a:solidFill>
                <a:latin typeface="Arial"/>
                <a:ea typeface="Arial"/>
                <a:cs typeface="Arial"/>
                <a:sym typeface="Arial"/>
              </a:rPr>
              <a:t>Enver Pasha was opposed by the Prime Minister, Sait Halim, who was convinced that the empire’s best option was to remain neutral.</a:t>
            </a:r>
          </a:p>
          <a:p>
            <a:pPr indent="-317500" lvl="0" marL="457200" rtl="0">
              <a:spcBef>
                <a:spcPts val="0"/>
              </a:spcBef>
              <a:buClr>
                <a:srgbClr val="000000"/>
              </a:buClr>
              <a:buSzPct val="100000"/>
              <a:buFont typeface="Arial"/>
            </a:pPr>
            <a:r>
              <a:rPr lang="en" sz="1400">
                <a:solidFill>
                  <a:srgbClr val="000000"/>
                </a:solidFill>
                <a:latin typeface="Arial"/>
                <a:ea typeface="Arial"/>
                <a:cs typeface="Arial"/>
                <a:sym typeface="Arial"/>
              </a:rPr>
              <a:t>Enver gained the crucial support of Cemal Pasha, the Minister of Marine (responsible for the Ottoman Navy), and Talât Pasha, the Minister of the Interior (responsible for the paramilitary </a:t>
            </a:r>
            <a:r>
              <a:rPr i="1" lang="en" sz="1400">
                <a:solidFill>
                  <a:srgbClr val="000000"/>
                </a:solidFill>
                <a:latin typeface="Arial"/>
                <a:ea typeface="Arial"/>
                <a:cs typeface="Arial"/>
                <a:sym typeface="Arial"/>
              </a:rPr>
              <a:t>Jandarma</a:t>
            </a:r>
            <a:r>
              <a:rPr lang="en" sz="1400">
                <a:solidFill>
                  <a:srgbClr val="000000"/>
                </a:solidFill>
                <a:latin typeface="Arial"/>
                <a:ea typeface="Arial"/>
                <a:cs typeface="Arial"/>
                <a:sym typeface="Arial"/>
              </a:rPr>
              <a:t> – a 40,000-strong force modelled on the French gendarmerie).</a:t>
            </a:r>
          </a:p>
          <a:p>
            <a:pPr indent="-317500" lvl="0" marL="457200" rtl="0">
              <a:spcBef>
                <a:spcPts val="0"/>
              </a:spcBef>
              <a:buClr>
                <a:srgbClr val="000000"/>
              </a:buClr>
              <a:buSzPct val="100000"/>
              <a:buFont typeface="Arial"/>
            </a:pPr>
            <a:r>
              <a:rPr lang="en" sz="1400">
                <a:solidFill>
                  <a:srgbClr val="000000"/>
                </a:solidFill>
                <a:latin typeface="Arial"/>
                <a:ea typeface="Arial"/>
                <a:cs typeface="Arial"/>
                <a:sym typeface="Arial"/>
              </a:rPr>
              <a:t>Ottoman officers admired the German Army’s professionalism and traditions, and, like many foreign observers at the time, were convinced that it was the best in the world.</a:t>
            </a:r>
          </a:p>
          <a:p>
            <a:pPr indent="-317500" lvl="0" marL="457200" rtl="0">
              <a:spcBef>
                <a:spcPts val="0"/>
              </a:spcBef>
              <a:buClr>
                <a:srgbClr val="000000"/>
              </a:buClr>
              <a:buSzPct val="100000"/>
              <a:buFont typeface="Arial"/>
            </a:pPr>
            <a:r>
              <a:rPr lang="en" sz="1400">
                <a:solidFill>
                  <a:srgbClr val="000000"/>
                </a:solidFill>
                <a:latin typeface="Arial"/>
                <a:ea typeface="Arial"/>
                <a:cs typeface="Arial"/>
                <a:sym typeface="Arial"/>
              </a:rPr>
              <a:t>the Royal Navy was clearly the world’s pre-eminent naval power, and a British military mission was helping modernise and develop the Ottoman Navy.</a:t>
            </a:r>
          </a:p>
          <a:p>
            <a:pPr indent="-317500" lvl="0" marL="457200" rtl="0">
              <a:spcBef>
                <a:spcPts val="0"/>
              </a:spcBef>
              <a:buClr>
                <a:srgbClr val="000000"/>
              </a:buClr>
              <a:buSzPct val="100000"/>
              <a:buFont typeface="Arial"/>
            </a:pPr>
            <a:r>
              <a:rPr lang="en" sz="1400">
                <a:solidFill>
                  <a:srgbClr val="000000"/>
                </a:solidFill>
                <a:latin typeface="Arial"/>
                <a:ea typeface="Arial"/>
                <a:cs typeface="Arial"/>
                <a:sym typeface="Arial"/>
              </a:rPr>
              <a:t>the British government decided to requisition two Ottoman battleships nearing completion in British shipyards for wartime service with the Royal Navy. The decision aroused anger across the Ottoman Empire, as the ships had already been paid for by public subscription.</a:t>
            </a:r>
          </a:p>
          <a:p>
            <a:pPr indent="-317500" lvl="0" marL="457200">
              <a:spcBef>
                <a:spcPts val="0"/>
              </a:spcBef>
              <a:buClr>
                <a:srgbClr val="000000"/>
              </a:buClr>
              <a:buSzPct val="100000"/>
              <a:buFont typeface="Arial"/>
            </a:pPr>
            <a:r>
              <a:rPr lang="en" sz="1400">
                <a:solidFill>
                  <a:srgbClr val="000000"/>
                </a:solidFill>
                <a:latin typeface="Arial"/>
                <a:ea typeface="Arial"/>
                <a:cs typeface="Arial"/>
                <a:sym typeface="Arial"/>
              </a:rPr>
              <a:t>the German battlecruiser SMS </a:t>
            </a:r>
            <a:r>
              <a:rPr i="1" lang="en" sz="1400">
                <a:solidFill>
                  <a:srgbClr val="000000"/>
                </a:solidFill>
                <a:latin typeface="Arial"/>
                <a:ea typeface="Arial"/>
                <a:cs typeface="Arial"/>
                <a:sym typeface="Arial"/>
              </a:rPr>
              <a:t>Goeben</a:t>
            </a:r>
            <a:r>
              <a:rPr lang="en" sz="1400">
                <a:solidFill>
                  <a:srgbClr val="000000"/>
                </a:solidFill>
                <a:latin typeface="Arial"/>
                <a:ea typeface="Arial"/>
                <a:cs typeface="Arial"/>
                <a:sym typeface="Arial"/>
              </a:rPr>
              <a:t> and the light cruiser SMS </a:t>
            </a:r>
            <a:r>
              <a:rPr i="1" lang="en" sz="1400">
                <a:solidFill>
                  <a:srgbClr val="000000"/>
                </a:solidFill>
                <a:latin typeface="Arial"/>
                <a:ea typeface="Arial"/>
                <a:cs typeface="Arial"/>
                <a:sym typeface="Arial"/>
              </a:rPr>
              <a:t>Breslau</a:t>
            </a:r>
            <a:r>
              <a:rPr lang="en" sz="1400">
                <a:solidFill>
                  <a:srgbClr val="000000"/>
                </a:solidFill>
                <a:latin typeface="Arial"/>
                <a:ea typeface="Arial"/>
                <a:cs typeface="Arial"/>
                <a:sym typeface="Arial"/>
              </a:rPr>
              <a:t> appeared off the Dardanelles, after evading the French and British fleets in a daring dash through the Mediterranean. They requested passage through the straits to Constantinople. After delicate negotiations – and over Sait’s objections – they were allowed to proceed. A week later the two warships – complete with their German crews – were officially ‘transferred’ to the Ottoman Navy and renamed the </a:t>
            </a:r>
            <a:r>
              <a:rPr i="1" lang="en" sz="1400">
                <a:solidFill>
                  <a:srgbClr val="000000"/>
                </a:solidFill>
                <a:latin typeface="Arial"/>
                <a:ea typeface="Arial"/>
                <a:cs typeface="Arial"/>
                <a:sym typeface="Arial"/>
              </a:rPr>
              <a:t>Yavuz Sultan Selim</a:t>
            </a:r>
            <a:r>
              <a:rPr lang="en" sz="1400">
                <a:solidFill>
                  <a:srgbClr val="000000"/>
                </a:solidFill>
                <a:latin typeface="Arial"/>
                <a:ea typeface="Arial"/>
                <a:cs typeface="Arial"/>
                <a:sym typeface="Arial"/>
              </a:rPr>
              <a:t> and </a:t>
            </a:r>
            <a:r>
              <a:rPr i="1" lang="en" sz="1400">
                <a:solidFill>
                  <a:srgbClr val="000000"/>
                </a:solidFill>
                <a:latin typeface="Arial"/>
                <a:ea typeface="Arial"/>
                <a:cs typeface="Arial"/>
                <a:sym typeface="Arial"/>
              </a:rPr>
              <a:t>Midilli</a:t>
            </a:r>
            <a:r>
              <a:rPr lang="en" sz="1400">
                <a:solidFill>
                  <a:srgbClr val="000000"/>
                </a:solidFill>
                <a:latin typeface="Arial"/>
                <a:ea typeface="Arial"/>
                <a:cs typeface="Arial"/>
                <a:sym typeface="Arial"/>
              </a:rPr>
              <a: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WW1 continued...</a:t>
            </a:r>
          </a:p>
        </p:txBody>
      </p:sp>
      <p:sp>
        <p:nvSpPr>
          <p:cNvPr id="145" name="Shape 145"/>
          <p:cNvSpPr txBox="1"/>
          <p:nvPr>
            <p:ph idx="1" type="body"/>
          </p:nvPr>
        </p:nvSpPr>
        <p:spPr>
          <a:xfrm>
            <a:off x="311700" y="1017725"/>
            <a:ext cx="8420400" cy="1505100"/>
          </a:xfrm>
          <a:prstGeom prst="rect">
            <a:avLst/>
          </a:prstGeom>
        </p:spPr>
        <p:txBody>
          <a:bodyPr anchorCtr="0" anchor="t" bIns="91425" lIns="91425" rIns="91425" tIns="91425">
            <a:noAutofit/>
          </a:bodyPr>
          <a:lstStyle/>
          <a:p>
            <a:pPr indent="-323850" lvl="0" marL="457200" rtl="0">
              <a:spcBef>
                <a:spcPts val="0"/>
              </a:spcBef>
              <a:buClr>
                <a:srgbClr val="000000"/>
              </a:buClr>
              <a:buSzPct val="100000"/>
              <a:buFont typeface="Arial"/>
            </a:pPr>
            <a:r>
              <a:rPr lang="en" sz="1500">
                <a:solidFill>
                  <a:srgbClr val="000000"/>
                </a:solidFill>
                <a:latin typeface="Arial"/>
                <a:ea typeface="Arial"/>
                <a:cs typeface="Arial"/>
                <a:sym typeface="Arial"/>
              </a:rPr>
              <a:t>This rapid escalation in tension quickly led to the withdrawal of the British mission to the Ottoman Navy.</a:t>
            </a:r>
          </a:p>
          <a:p>
            <a:pPr indent="-323850" lvl="0" marL="457200" rtl="0">
              <a:spcBef>
                <a:spcPts val="0"/>
              </a:spcBef>
              <a:buClr>
                <a:srgbClr val="000000"/>
              </a:buClr>
              <a:buSzPct val="100000"/>
              <a:buFont typeface="Arial"/>
            </a:pPr>
            <a:r>
              <a:rPr lang="en" sz="1500">
                <a:solidFill>
                  <a:srgbClr val="000000"/>
                </a:solidFill>
                <a:latin typeface="Arial"/>
                <a:ea typeface="Arial"/>
                <a:cs typeface="Arial"/>
                <a:sym typeface="Arial"/>
              </a:rPr>
              <a:t>General Liman von Sanders, head of the German military mission to the Ottoman Empire, was appointed commander of the Ottoman First Army (whose remit included the Gallipoli Peninsula). Rear-Admiral Wilhelm Souchon, the German naval commander of the </a:t>
            </a:r>
            <a:r>
              <a:rPr i="1" lang="en" sz="1500">
                <a:solidFill>
                  <a:srgbClr val="000000"/>
                </a:solidFill>
                <a:latin typeface="Arial"/>
                <a:ea typeface="Arial"/>
                <a:cs typeface="Arial"/>
                <a:sym typeface="Arial"/>
              </a:rPr>
              <a:t>Goeben</a:t>
            </a:r>
            <a:r>
              <a:rPr lang="en" sz="1500">
                <a:solidFill>
                  <a:srgbClr val="000000"/>
                </a:solidFill>
                <a:latin typeface="Arial"/>
                <a:ea typeface="Arial"/>
                <a:cs typeface="Arial"/>
                <a:sym typeface="Arial"/>
              </a:rPr>
              <a:t> and </a:t>
            </a:r>
            <a:r>
              <a:rPr i="1" lang="en" sz="1500">
                <a:solidFill>
                  <a:srgbClr val="000000"/>
                </a:solidFill>
                <a:latin typeface="Arial"/>
                <a:ea typeface="Arial"/>
                <a:cs typeface="Arial"/>
                <a:sym typeface="Arial"/>
              </a:rPr>
              <a:t>Breslau</a:t>
            </a:r>
            <a:r>
              <a:rPr lang="en" sz="1500">
                <a:solidFill>
                  <a:srgbClr val="000000"/>
                </a:solidFill>
                <a:latin typeface="Arial"/>
                <a:ea typeface="Arial"/>
                <a:cs typeface="Arial"/>
                <a:sym typeface="Arial"/>
              </a:rPr>
              <a:t>, was appointed by Cemal Pasha to command the Ottoman Navy. Although the Ottoman Empire was still ostensibly neutral at this point, Cemal then appointed German Vice-Admiral Guido von Usedom as ‘Inspector-General of Coastal Defences and Mines’. Von Usedom’s job was to help the Ottoman Army strengthen the coastal defences along both the Bosphorus and the Dardanelles.</a:t>
            </a:r>
          </a:p>
          <a:p>
            <a:pPr indent="-323850" lvl="0" marL="457200">
              <a:spcBef>
                <a:spcPts val="0"/>
              </a:spcBef>
              <a:buClr>
                <a:srgbClr val="000000"/>
              </a:buClr>
              <a:buSzPct val="100000"/>
              <a:buFont typeface="Arial"/>
            </a:pPr>
            <a:r>
              <a:rPr lang="en" sz="1500">
                <a:solidFill>
                  <a:srgbClr val="000000"/>
                </a:solidFill>
                <a:latin typeface="Arial"/>
                <a:ea typeface="Arial"/>
                <a:cs typeface="Arial"/>
                <a:sym typeface="Arial"/>
              </a:rPr>
              <a:t>On 25 October 1914, without consulting any of his ministerial colleagues, he ordered Admiral Souchon to take the Ottoman fleet, including the German-crewed ships, into the Black Sea to attack the Russians. The fleet carried out surprise raids on Theodosia, Novorossisk, Odessa and Sevastopol, sinking a Russian minelayer, a gunboat and 14 civilian ships.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p:nvPr/>
        </p:nvSpPr>
        <p:spPr>
          <a:xfrm>
            <a:off x="-30" y="29"/>
            <a:ext cx="9144000" cy="51435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1" name="Shape 151"/>
          <p:cNvSpPr txBox="1"/>
          <p:nvPr>
            <p:ph type="title"/>
          </p:nvPr>
        </p:nvSpPr>
        <p:spPr>
          <a:xfrm>
            <a:off x="311675" y="25"/>
            <a:ext cx="8520600" cy="801000"/>
          </a:xfrm>
          <a:prstGeom prst="rect">
            <a:avLst/>
          </a:prstGeom>
        </p:spPr>
        <p:txBody>
          <a:bodyPr anchorCtr="0" anchor="t" bIns="91425" lIns="91425" rIns="91425" tIns="91425">
            <a:noAutofit/>
          </a:bodyPr>
          <a:lstStyle/>
          <a:p>
            <a:pPr lvl="0">
              <a:spcBef>
                <a:spcPts val="0"/>
              </a:spcBef>
              <a:buNone/>
            </a:pPr>
            <a:r>
              <a:rPr lang="en"/>
              <a:t>Ww1</a:t>
            </a:r>
          </a:p>
        </p:txBody>
      </p:sp>
      <p:sp>
        <p:nvSpPr>
          <p:cNvPr id="152" name="Shape 152"/>
          <p:cNvSpPr txBox="1"/>
          <p:nvPr>
            <p:ph idx="1" type="body"/>
          </p:nvPr>
        </p:nvSpPr>
        <p:spPr>
          <a:xfrm>
            <a:off x="-25" y="2270875"/>
            <a:ext cx="9144000" cy="3340200"/>
          </a:xfrm>
          <a:prstGeom prst="rect">
            <a:avLst/>
          </a:prstGeom>
        </p:spPr>
        <p:txBody>
          <a:bodyPr anchorCtr="0" anchor="t" bIns="91425" lIns="91425" rIns="91425" tIns="91425">
            <a:noAutofit/>
          </a:bodyPr>
          <a:lstStyle/>
          <a:p>
            <a:pPr indent="-330200" lvl="0" marL="457200" rtl="0">
              <a:spcBef>
                <a:spcPts val="0"/>
              </a:spcBef>
              <a:buClr>
                <a:srgbClr val="000000"/>
              </a:buClr>
              <a:buSzPct val="100000"/>
              <a:buFont typeface="Arial"/>
            </a:pPr>
            <a:r>
              <a:rPr lang="en" sz="1600">
                <a:solidFill>
                  <a:srgbClr val="000000"/>
                </a:solidFill>
                <a:latin typeface="Arial"/>
                <a:ea typeface="Arial"/>
                <a:cs typeface="Arial"/>
                <a:sym typeface="Arial"/>
              </a:rPr>
              <a:t>2 November, Russia declared war on the Ottoman Empire. France and the British Empire, Russia’s wartime allies, followed suit on the 5th. Enver Pasha had succeeded in bringing the Ottoman Empire into the First World War on the side of the Central Powers, Germany and Austria-Hungary.</a:t>
            </a:r>
          </a:p>
          <a:p>
            <a:pPr indent="-330200" lvl="0" marL="457200">
              <a:spcBef>
                <a:spcPts val="0"/>
              </a:spcBef>
              <a:buClr>
                <a:srgbClr val="000000"/>
              </a:buClr>
              <a:buSzPct val="100000"/>
              <a:buFont typeface="Arial"/>
            </a:pPr>
            <a:r>
              <a:rPr lang="en" sz="1600">
                <a:solidFill>
                  <a:srgbClr val="000000"/>
                </a:solidFill>
                <a:latin typeface="Arial"/>
                <a:ea typeface="Arial"/>
                <a:cs typeface="Arial"/>
                <a:sym typeface="Arial"/>
              </a:rPr>
              <a:t>The disruption caused by the Balkan Wars and a primitive railway network meant that the Ottoman Empire was the slowest of all the great powers to mobilise in 1914. It took three months for the army to complete mobilisation and gather in the last of its one million reservists. This delay was an important factor in the Turkish decision not did to enter the war immediately – the army simply wasn’t ready. And even when it reached full strength in manpower terms, it still lacked key weapons and equipment – especially modern artillery.</a:t>
            </a:r>
          </a:p>
        </p:txBody>
      </p:sp>
      <p:pic>
        <p:nvPicPr>
          <p:cNvPr id="153" name="Shape 153"/>
          <p:cNvPicPr preferRelativeResize="0"/>
          <p:nvPr/>
        </p:nvPicPr>
        <p:blipFill>
          <a:blip r:embed="rId3">
            <a:alphaModFix/>
          </a:blip>
          <a:stretch>
            <a:fillRect/>
          </a:stretch>
        </p:blipFill>
        <p:spPr>
          <a:xfrm>
            <a:off x="5653999" y="0"/>
            <a:ext cx="3299499" cy="2347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p:nvPr/>
        </p:nvSpPr>
        <p:spPr>
          <a:xfrm>
            <a:off x="-32" y="-47769"/>
            <a:ext cx="9144000" cy="51912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9" name="Shape 159"/>
          <p:cNvSpPr txBox="1"/>
          <p:nvPr>
            <p:ph type="title"/>
          </p:nvPr>
        </p:nvSpPr>
        <p:spPr>
          <a:xfrm>
            <a:off x="213825" y="216725"/>
            <a:ext cx="8520600" cy="801000"/>
          </a:xfrm>
          <a:prstGeom prst="rect">
            <a:avLst/>
          </a:prstGeom>
        </p:spPr>
        <p:txBody>
          <a:bodyPr anchorCtr="0" anchor="t" bIns="91425" lIns="91425" rIns="91425" tIns="91425">
            <a:noAutofit/>
          </a:bodyPr>
          <a:lstStyle/>
          <a:p>
            <a:pPr lvl="0">
              <a:spcBef>
                <a:spcPts val="0"/>
              </a:spcBef>
              <a:buNone/>
            </a:pPr>
            <a:r>
              <a:rPr lang="en"/>
              <a:t>Video</a:t>
            </a:r>
          </a:p>
        </p:txBody>
      </p:sp>
      <p:sp>
        <p:nvSpPr>
          <p:cNvPr id="160" name="Shape 160"/>
          <p:cNvSpPr txBox="1"/>
          <p:nvPr>
            <p:ph idx="1" type="body"/>
          </p:nvPr>
        </p:nvSpPr>
        <p:spPr>
          <a:xfrm>
            <a:off x="311700" y="1239612"/>
            <a:ext cx="8520600" cy="3340200"/>
          </a:xfrm>
          <a:prstGeom prst="rect">
            <a:avLst/>
          </a:prstGeom>
        </p:spPr>
        <p:txBody>
          <a:bodyPr anchorCtr="0" anchor="t" bIns="91425" lIns="91425" rIns="91425" tIns="91425">
            <a:noAutofit/>
          </a:bodyPr>
          <a:lstStyle/>
          <a:p>
            <a:pPr lvl="0" rtl="0">
              <a:spcBef>
                <a:spcPts val="0"/>
              </a:spcBef>
              <a:buNone/>
            </a:pPr>
            <a:r>
              <a:rPr lang="en"/>
              <a:t>Beginning to 2:45 and 9:20 to end</a:t>
            </a:r>
          </a:p>
          <a:p>
            <a:pPr lvl="0" rtl="0">
              <a:spcBef>
                <a:spcPts val="0"/>
              </a:spcBef>
              <a:buNone/>
            </a:pPr>
            <a:r>
              <a:rPr lang="en" u="sng">
                <a:solidFill>
                  <a:schemeClr val="hlink"/>
                </a:solidFill>
                <a:hlinkClick r:id="rId3"/>
              </a:rPr>
              <a:t>https://m.youtube.com/watch?feature=youtu.be&amp;v=8ImrCaFJVQg</a:t>
            </a:r>
          </a:p>
          <a:p>
            <a:pPr lvl="0">
              <a:spcBef>
                <a:spcPts val="0"/>
              </a:spcBef>
              <a:buNone/>
            </a:pPr>
            <a:r>
              <a:t/>
            </a:r>
            <a:endParaRPr/>
          </a:p>
        </p:txBody>
      </p:sp>
      <p:sp>
        <p:nvSpPr>
          <p:cNvPr id="161" name="Shape 161"/>
          <p:cNvSpPr txBox="1"/>
          <p:nvPr/>
        </p:nvSpPr>
        <p:spPr>
          <a:xfrm>
            <a:off x="836600" y="3077150"/>
            <a:ext cx="1371600" cy="457200"/>
          </a:xfrm>
          <a:prstGeom prst="rect">
            <a:avLst/>
          </a:prstGeom>
          <a:no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B0DE8">
            <a:alpha val="51150"/>
          </a:srgbClr>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356150" y="456125"/>
            <a:ext cx="8520600" cy="572700"/>
          </a:xfrm>
          <a:prstGeom prst="rect">
            <a:avLst/>
          </a:prstGeom>
        </p:spPr>
        <p:txBody>
          <a:bodyPr anchorCtr="0" anchor="t" bIns="91425" lIns="91425" rIns="91425" tIns="91425">
            <a:noAutofit/>
          </a:bodyPr>
          <a:lstStyle/>
          <a:p>
            <a:pPr lvl="0">
              <a:spcBef>
                <a:spcPts val="0"/>
              </a:spcBef>
              <a:buNone/>
            </a:pPr>
            <a:r>
              <a:rPr lang="en"/>
              <a:t>In WW1</a:t>
            </a:r>
          </a:p>
        </p:txBody>
      </p:sp>
      <p:sp>
        <p:nvSpPr>
          <p:cNvPr id="167" name="Shape 167"/>
          <p:cNvSpPr txBox="1"/>
          <p:nvPr>
            <p:ph idx="1" type="body"/>
          </p:nvPr>
        </p:nvSpPr>
        <p:spPr>
          <a:xfrm>
            <a:off x="311687" y="1250550"/>
            <a:ext cx="8520600" cy="3340200"/>
          </a:xfrm>
          <a:prstGeom prst="rect">
            <a:avLst/>
          </a:prstGeom>
        </p:spPr>
        <p:txBody>
          <a:bodyPr anchorCtr="0" anchor="t" bIns="91425" lIns="91425" rIns="91425" tIns="91425">
            <a:noAutofit/>
          </a:bodyPr>
          <a:lstStyle/>
          <a:p>
            <a:pPr indent="-317500" lvl="0" marL="457200" rtl="0">
              <a:spcBef>
                <a:spcPts val="0"/>
              </a:spcBef>
              <a:buClr>
                <a:schemeClr val="lt2"/>
              </a:buClr>
              <a:buSzPct val="100000"/>
              <a:buFont typeface="Arial"/>
            </a:pPr>
            <a:r>
              <a:rPr lang="en" sz="1400">
                <a:solidFill>
                  <a:schemeClr val="lt2"/>
                </a:solidFill>
                <a:latin typeface="Arial"/>
                <a:ea typeface="Arial"/>
                <a:cs typeface="Arial"/>
                <a:sym typeface="Arial"/>
              </a:rPr>
              <a:t>Initially the Ottoman war effort focused on fighting the Russians in the Caucasus and protecting its remaining European territory and the coast of western Anatolia from Allied attack. </a:t>
            </a:r>
          </a:p>
          <a:p>
            <a:pPr indent="-317500" lvl="0" marL="457200" rtl="0">
              <a:spcBef>
                <a:spcPts val="0"/>
              </a:spcBef>
              <a:buClr>
                <a:schemeClr val="lt2"/>
              </a:buClr>
              <a:buSzPct val="100000"/>
              <a:buFont typeface="Arial"/>
            </a:pPr>
            <a:r>
              <a:rPr lang="en" sz="1400">
                <a:solidFill>
                  <a:schemeClr val="lt2"/>
                </a:solidFill>
                <a:latin typeface="Arial"/>
                <a:ea typeface="Arial"/>
                <a:cs typeface="Arial"/>
                <a:sym typeface="Arial"/>
              </a:rPr>
              <a:t>Within days of the declarations of war British forces had landed in the Shatt al Arab waterway at the head of the Persian Gulf. They destroyed the Turkish coastal fort guarding the area, opening the way to Basra. This and other early successes encouraged the British to mount a full-scale invasion of Mesopotamia with a force of mostly Indian troops. Opposing them was the under-strength Ottoman Sixth Army, which would spend the next four years fighting to hold on to the region. </a:t>
            </a:r>
          </a:p>
          <a:p>
            <a:pPr indent="-304800" lvl="0" marL="457200">
              <a:spcBef>
                <a:spcPts val="0"/>
              </a:spcBef>
              <a:buSzPct val="85714"/>
              <a:buFont typeface="Arial"/>
            </a:pPr>
            <a:r>
              <a:rPr lang="en" sz="1400">
                <a:solidFill>
                  <a:schemeClr val="lt2"/>
                </a:solidFill>
                <a:latin typeface="Arial"/>
                <a:ea typeface="Arial"/>
                <a:cs typeface="Arial"/>
                <a:sym typeface="Arial"/>
              </a:rPr>
              <a:t>Palestine region the equally under-strength Ottoman Fourth Army was given permission to attack the Suez Canal. Defeated in this attempt in early 1915, it then restricted itself to defending the Sinai Peninsula. In 1916 the British went on the offensive, driving the Turks out of the Sinai by year’s end. With Palestine now threatened, reinforcements were rushed to the new front line around Gaza and two new field armies, the Seventh and Eighth, were later formed to defend it. These armies fought the British for control of Palestine and the Trans-Jordan until September 1918, when both were destroyed in the Battle of Megiddo</a:t>
            </a:r>
            <a:r>
              <a:rPr lang="en" sz="1200">
                <a:latin typeface="Arial"/>
                <a:ea typeface="Arial"/>
                <a:cs typeface="Arial"/>
                <a:sym typeface="Arial"/>
              </a:rPr>
              <a: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p:nvPr/>
        </p:nvSpPr>
        <p:spPr>
          <a:xfrm>
            <a:off x="-30" y="29"/>
            <a:ext cx="9144000" cy="5143500"/>
          </a:xfrm>
          <a:prstGeom prst="rect">
            <a:avLst/>
          </a:prstGeom>
          <a:solidFill>
            <a:srgbClr val="0B539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3" name="Shape 173"/>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WW1</a:t>
            </a:r>
          </a:p>
        </p:txBody>
      </p:sp>
      <p:sp>
        <p:nvSpPr>
          <p:cNvPr id="174" name="Shape 174"/>
          <p:cNvSpPr txBox="1"/>
          <p:nvPr>
            <p:ph idx="1" type="body"/>
          </p:nvPr>
        </p:nvSpPr>
        <p:spPr>
          <a:xfrm>
            <a:off x="311700" y="1228675"/>
            <a:ext cx="8520600" cy="3340200"/>
          </a:xfrm>
          <a:prstGeom prst="rect">
            <a:avLst/>
          </a:prstGeom>
        </p:spPr>
        <p:txBody>
          <a:bodyPr anchorCtr="0" anchor="t" bIns="91425" lIns="91425" rIns="91425" tIns="91425">
            <a:noAutofit/>
          </a:bodyPr>
          <a:lstStyle/>
          <a:p>
            <a:pPr indent="-323850" lvl="0" marL="457200" rtl="0">
              <a:spcBef>
                <a:spcPts val="0"/>
              </a:spcBef>
              <a:buClr>
                <a:schemeClr val="lt1"/>
              </a:buClr>
              <a:buSzPct val="100000"/>
              <a:buFont typeface="Arial"/>
            </a:pPr>
            <a:r>
              <a:rPr lang="en" sz="1500">
                <a:solidFill>
                  <a:schemeClr val="lt1"/>
                </a:solidFill>
                <a:latin typeface="Arial"/>
                <a:ea typeface="Arial"/>
                <a:cs typeface="Arial"/>
                <a:sym typeface="Arial"/>
              </a:rPr>
              <a:t>The Allied invasion of the Gallipoli Peninsula in 1915 saw the Ottoman Army stretched to breaking point to contain the invading British, French and Anzac forces. The best remaining units of the Ottoman Army – those kept back to guard against any threat from the Balkans – were all committed to the desperate battles that raged across the peninsula from April to September. When these units were exhausted, Ottoman troops were taken from other battlefronts, even the Caucasus, where the Ottoman Third Army was engaged in a gargantuan struggle against the Russians. </a:t>
            </a:r>
          </a:p>
          <a:p>
            <a:pPr indent="-323850" lvl="0" marL="457200">
              <a:spcBef>
                <a:spcPts val="0"/>
              </a:spcBef>
              <a:buClr>
                <a:schemeClr val="lt1"/>
              </a:buClr>
              <a:buSzPct val="100000"/>
              <a:buFont typeface="Arial"/>
            </a:pPr>
            <a:r>
              <a:rPr lang="en" sz="1500">
                <a:solidFill>
                  <a:schemeClr val="lt1"/>
                </a:solidFill>
                <a:latin typeface="Arial"/>
                <a:ea typeface="Arial"/>
                <a:cs typeface="Arial"/>
                <a:sym typeface="Arial"/>
              </a:rPr>
              <a:t>Turks enjoyed some victories, massive Russian offensives in mid-1916 cost the Turks 100,000 casualties and drove them out of a large part of eastern Anatolia. Luckily for the Turks, the outbreak of the Russian Revolution the following year led their enemy to abandon these gains.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FF"/>
        </a:solidFill>
      </p:bgPr>
    </p:bg>
    <p:spTree>
      <p:nvGrpSpPr>
        <p:cNvPr id="178" name="Shape 178"/>
        <p:cNvGrpSpPr/>
        <p:nvPr/>
      </p:nvGrpSpPr>
      <p:grpSpPr>
        <a:xfrm>
          <a:off x="0" y="0"/>
          <a:ext cx="0" cy="0"/>
          <a:chOff x="0" y="0"/>
          <a:chExt cx="0" cy="0"/>
        </a:xfrm>
      </p:grpSpPr>
      <p:sp>
        <p:nvSpPr>
          <p:cNvPr id="179" name="Shape 17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In WW1</a:t>
            </a:r>
          </a:p>
        </p:txBody>
      </p:sp>
      <p:sp>
        <p:nvSpPr>
          <p:cNvPr id="180" name="Shape 180"/>
          <p:cNvSpPr txBox="1"/>
          <p:nvPr>
            <p:ph idx="1" type="body"/>
          </p:nvPr>
        </p:nvSpPr>
        <p:spPr>
          <a:xfrm>
            <a:off x="311700" y="1020856"/>
            <a:ext cx="8520600" cy="3340200"/>
          </a:xfrm>
          <a:prstGeom prst="rect">
            <a:avLst/>
          </a:prstGeom>
        </p:spPr>
        <p:txBody>
          <a:bodyPr anchorCtr="0" anchor="t" bIns="91425" lIns="91425" rIns="91425" tIns="91425">
            <a:noAutofit/>
          </a:bodyPr>
          <a:lstStyle/>
          <a:p>
            <a:pPr indent="-323850" lvl="0" marL="457200" rtl="0">
              <a:spcBef>
                <a:spcPts val="0"/>
              </a:spcBef>
              <a:buClr>
                <a:schemeClr val="lt1"/>
              </a:buClr>
              <a:buSzPct val="100000"/>
              <a:buFont typeface="Arial"/>
            </a:pPr>
            <a:r>
              <a:rPr lang="en" sz="1500">
                <a:solidFill>
                  <a:schemeClr val="lt1"/>
                </a:solidFill>
                <a:latin typeface="Arial"/>
                <a:ea typeface="Arial"/>
                <a:cs typeface="Arial"/>
                <a:sym typeface="Arial"/>
              </a:rPr>
              <a:t>Russia’s withdrawal from the war in late 1917 encouraged the Ottoman leadership to revive their pan-Turkic ambitions, and in February 1918 much of the Ottoman Army’s remaining strength was squandered on an invasion of the Caucasus and northern Persia. The initial aim was to crush attempts by the Georgians, Armenians and Azerbaijanis to establish their own independent states out of the ashes of the Russian Empire. After largely succeeding in this aim, the Ottoman troops were ordered by Enver Pasha in July to drive on to the Caspian Sea and beyond.</a:t>
            </a:r>
          </a:p>
          <a:p>
            <a:pPr indent="-323850" lvl="0" marL="457200">
              <a:spcBef>
                <a:spcPts val="0"/>
              </a:spcBef>
              <a:buClr>
                <a:schemeClr val="lt1"/>
              </a:buClr>
              <a:buSzPct val="100000"/>
              <a:buFont typeface="Arial"/>
            </a:pPr>
            <a:r>
              <a:rPr lang="en" sz="1500">
                <a:solidFill>
                  <a:schemeClr val="lt1"/>
                </a:solidFill>
                <a:latin typeface="Arial"/>
                <a:ea typeface="Arial"/>
                <a:cs typeface="Arial"/>
                <a:sym typeface="Arial"/>
              </a:rPr>
              <a:t>But as 1918 drew to a close the British expeditionary forces in Mesopotamia and Palestine made decisive breakthroughs, destroying the Ottoman armies on both fronts. The British now threatened to invade eastern and central Anatolia and the Ottoman forces in the Caucasus were too far away to stop them. Bulgaria’s capitulation in late September also meant that the Allied armies on the Salonika Front were poised to overrun all of European Turkey and capture Constantinople. Acknowledging the hopelessness of this situation, the Ottoman leadership agreed to an armistice with the Allies, which took effect on 30 October 1918.</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p:nvPr/>
        </p:nvSpPr>
        <p:spPr>
          <a:xfrm>
            <a:off x="-25" y="0"/>
            <a:ext cx="9144000" cy="5143500"/>
          </a:xfrm>
          <a:prstGeom prst="rect">
            <a:avLst/>
          </a:prstGeom>
          <a:solidFill>
            <a:srgbClr val="674EA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6" name="Shape 186"/>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Video</a:t>
            </a:r>
          </a:p>
        </p:txBody>
      </p:sp>
      <p:sp>
        <p:nvSpPr>
          <p:cNvPr id="187" name="Shape 187"/>
          <p:cNvSpPr txBox="1"/>
          <p:nvPr>
            <p:ph idx="1" type="body"/>
          </p:nvPr>
        </p:nvSpPr>
        <p:spPr>
          <a:xfrm>
            <a:off x="311700" y="1228675"/>
            <a:ext cx="8520600" cy="3340200"/>
          </a:xfrm>
          <a:prstGeom prst="rect">
            <a:avLst/>
          </a:prstGeom>
        </p:spPr>
        <p:txBody>
          <a:bodyPr anchorCtr="0" anchor="t" bIns="91425" lIns="91425" rIns="91425" tIns="91425">
            <a:noAutofit/>
          </a:bodyPr>
          <a:lstStyle/>
          <a:p>
            <a:pPr lvl="0" rtl="0">
              <a:spcBef>
                <a:spcPts val="0"/>
              </a:spcBef>
              <a:buNone/>
            </a:pPr>
            <a:r>
              <a:rPr lang="en" u="sng">
                <a:solidFill>
                  <a:schemeClr val="hlink"/>
                </a:solidFill>
                <a:hlinkClick r:id="rId3"/>
              </a:rPr>
              <a:t>https://youtu.be/WcVHuR9DOv4</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00"/>
        </a:solidFill>
      </p:bgPr>
    </p:bg>
    <p:spTree>
      <p:nvGrpSpPr>
        <p:cNvPr id="61" name="Shape 61"/>
        <p:cNvGrpSpPr/>
        <p:nvPr/>
      </p:nvGrpSpPr>
      <p:grpSpPr>
        <a:xfrm>
          <a:off x="0" y="0"/>
          <a:ext cx="0" cy="0"/>
          <a:chOff x="0" y="0"/>
          <a:chExt cx="0" cy="0"/>
        </a:xfrm>
      </p:grpSpPr>
      <p:sp>
        <p:nvSpPr>
          <p:cNvPr id="62" name="Shape 62"/>
          <p:cNvSpPr txBox="1"/>
          <p:nvPr>
            <p:ph type="title"/>
          </p:nvPr>
        </p:nvSpPr>
        <p:spPr>
          <a:xfrm>
            <a:off x="1092100" y="135800"/>
            <a:ext cx="6860100" cy="630300"/>
          </a:xfrm>
          <a:prstGeom prst="rect">
            <a:avLst/>
          </a:prstGeom>
        </p:spPr>
        <p:txBody>
          <a:bodyPr anchorCtr="0" anchor="t" bIns="91425" lIns="91425" rIns="91425" tIns="91425">
            <a:noAutofit/>
          </a:bodyPr>
          <a:lstStyle/>
          <a:p>
            <a:pPr lvl="0">
              <a:spcBef>
                <a:spcPts val="0"/>
              </a:spcBef>
              <a:buNone/>
            </a:pPr>
            <a:r>
              <a:rPr lang="en" sz="3600">
                <a:latin typeface="Amatic SC"/>
                <a:ea typeface="Amatic SC"/>
                <a:cs typeface="Amatic SC"/>
                <a:sym typeface="Amatic SC"/>
              </a:rPr>
              <a:t>Important people </a:t>
            </a:r>
            <a:r>
              <a:rPr lang="en" sz="3600"/>
              <a:t>leading-during</a:t>
            </a:r>
            <a:r>
              <a:rPr lang="en" sz="3600">
                <a:latin typeface="Amatic SC"/>
                <a:ea typeface="Amatic SC"/>
                <a:cs typeface="Amatic SC"/>
                <a:sym typeface="Amatic SC"/>
              </a:rPr>
              <a:t> ww1</a:t>
            </a:r>
          </a:p>
        </p:txBody>
      </p:sp>
      <p:sp>
        <p:nvSpPr>
          <p:cNvPr id="63" name="Shape 63"/>
          <p:cNvSpPr txBox="1"/>
          <p:nvPr>
            <p:ph idx="1" type="body"/>
          </p:nvPr>
        </p:nvSpPr>
        <p:spPr>
          <a:xfrm>
            <a:off x="184750" y="766100"/>
            <a:ext cx="5002500" cy="482700"/>
          </a:xfrm>
          <a:prstGeom prst="rect">
            <a:avLst/>
          </a:prstGeom>
        </p:spPr>
        <p:txBody>
          <a:bodyPr anchorCtr="0" anchor="t" bIns="91425" lIns="91425" rIns="91425" tIns="91425">
            <a:noAutofit/>
          </a:bodyPr>
          <a:lstStyle/>
          <a:p>
            <a:pPr lvl="0" rtl="0">
              <a:spcBef>
                <a:spcPts val="0"/>
              </a:spcBef>
              <a:buNone/>
            </a:pPr>
            <a:r>
              <a:rPr b="1" lang="en" sz="2000">
                <a:solidFill>
                  <a:srgbClr val="000000"/>
                </a:solidFill>
                <a:latin typeface="Arial"/>
                <a:ea typeface="Arial"/>
                <a:cs typeface="Arial"/>
                <a:sym typeface="Arial"/>
              </a:rPr>
              <a:t>Enver Pasha (</a:t>
            </a:r>
            <a:r>
              <a:rPr b="1" lang="en" sz="2000">
                <a:solidFill>
                  <a:srgbClr val="000000"/>
                </a:solidFill>
                <a:latin typeface="Verdana"/>
                <a:ea typeface="Verdana"/>
                <a:cs typeface="Verdana"/>
                <a:sym typeface="Verdana"/>
              </a:rPr>
              <a:t>1881-1922)</a:t>
            </a:r>
          </a:p>
          <a:p>
            <a:pPr lvl="0" rtl="0">
              <a:spcBef>
                <a:spcPts val="0"/>
              </a:spcBef>
              <a:buNone/>
            </a:pPr>
            <a:r>
              <a:t/>
            </a:r>
            <a:endParaRPr sz="1400">
              <a:solidFill>
                <a:srgbClr val="000000"/>
              </a:solidFill>
              <a:latin typeface="Arial"/>
              <a:ea typeface="Arial"/>
              <a:cs typeface="Arial"/>
              <a:sym typeface="Arial"/>
            </a:endParaRPr>
          </a:p>
          <a:p>
            <a:pPr lvl="0">
              <a:spcBef>
                <a:spcPts val="0"/>
              </a:spcBef>
              <a:buNone/>
            </a:pPr>
            <a:r>
              <a:rPr lang="en">
                <a:latin typeface="Arial"/>
                <a:ea typeface="Arial"/>
                <a:cs typeface="Arial"/>
                <a:sym typeface="Arial"/>
              </a:rPr>
              <a:t> </a:t>
            </a:r>
          </a:p>
          <a:p>
            <a:pPr lvl="0">
              <a:spcBef>
                <a:spcPts val="0"/>
              </a:spcBef>
              <a:buNone/>
            </a:pPr>
            <a:r>
              <a:t/>
            </a:r>
            <a:endParaRPr sz="1400">
              <a:latin typeface="Arial"/>
              <a:ea typeface="Arial"/>
              <a:cs typeface="Arial"/>
              <a:sym typeface="Arial"/>
            </a:endParaRPr>
          </a:p>
          <a:p>
            <a:pPr lvl="0">
              <a:spcBef>
                <a:spcPts val="0"/>
              </a:spcBef>
              <a:buNone/>
            </a:pPr>
            <a:r>
              <a:t/>
            </a:r>
            <a:endParaRPr sz="1400">
              <a:latin typeface="Arial"/>
              <a:ea typeface="Arial"/>
              <a:cs typeface="Arial"/>
              <a:sym typeface="Arial"/>
            </a:endParaRPr>
          </a:p>
        </p:txBody>
      </p:sp>
      <p:pic>
        <p:nvPicPr>
          <p:cNvPr id="64" name="Shape 64"/>
          <p:cNvPicPr preferRelativeResize="0"/>
          <p:nvPr/>
        </p:nvPicPr>
        <p:blipFill>
          <a:blip r:embed="rId3">
            <a:alphaModFix/>
          </a:blip>
          <a:stretch>
            <a:fillRect/>
          </a:stretch>
        </p:blipFill>
        <p:spPr>
          <a:xfrm>
            <a:off x="7089675" y="135800"/>
            <a:ext cx="1676400" cy="2590800"/>
          </a:xfrm>
          <a:prstGeom prst="rect">
            <a:avLst/>
          </a:prstGeom>
          <a:noFill/>
          <a:ln>
            <a:noFill/>
          </a:ln>
        </p:spPr>
      </p:pic>
      <p:pic>
        <p:nvPicPr>
          <p:cNvPr id="65" name="Shape 65"/>
          <p:cNvPicPr preferRelativeResize="0"/>
          <p:nvPr/>
        </p:nvPicPr>
        <p:blipFill>
          <a:blip r:embed="rId4">
            <a:alphaModFix/>
          </a:blip>
          <a:stretch>
            <a:fillRect/>
          </a:stretch>
        </p:blipFill>
        <p:spPr>
          <a:xfrm>
            <a:off x="7065512" y="2805249"/>
            <a:ext cx="1724725" cy="2261474"/>
          </a:xfrm>
          <a:prstGeom prst="rect">
            <a:avLst/>
          </a:prstGeom>
          <a:noFill/>
          <a:ln>
            <a:noFill/>
          </a:ln>
        </p:spPr>
      </p:pic>
      <p:sp>
        <p:nvSpPr>
          <p:cNvPr id="66" name="Shape 66"/>
          <p:cNvSpPr txBox="1"/>
          <p:nvPr/>
        </p:nvSpPr>
        <p:spPr>
          <a:xfrm>
            <a:off x="320925" y="1195350"/>
            <a:ext cx="6744600" cy="3761700"/>
          </a:xfrm>
          <a:prstGeom prst="rect">
            <a:avLst/>
          </a:prstGeom>
          <a:noFill/>
          <a:ln>
            <a:noFill/>
          </a:ln>
        </p:spPr>
        <p:txBody>
          <a:bodyPr anchorCtr="0" anchor="t" bIns="91425" lIns="91425" rIns="91425" tIns="91425">
            <a:noAutofit/>
          </a:bodyPr>
          <a:lstStyle/>
          <a:p>
            <a:pPr lvl="0" rtl="0">
              <a:lnSpc>
                <a:spcPct val="100000"/>
              </a:lnSpc>
              <a:spcBef>
                <a:spcPts val="0"/>
              </a:spcBef>
              <a:spcAft>
                <a:spcPts val="1600"/>
              </a:spcAft>
              <a:buNone/>
            </a:pPr>
            <a:r>
              <a:t/>
            </a:r>
            <a:endParaRPr b="1"/>
          </a:p>
          <a:p>
            <a:pPr indent="-228600" lvl="0" marL="457200" rtl="0">
              <a:lnSpc>
                <a:spcPct val="100000"/>
              </a:lnSpc>
              <a:spcBef>
                <a:spcPts val="0"/>
              </a:spcBef>
              <a:spcAft>
                <a:spcPts val="1600"/>
              </a:spcAft>
              <a:buClr>
                <a:srgbClr val="F3F3F3"/>
              </a:buClr>
              <a:buChar char="●"/>
            </a:pPr>
            <a:r>
              <a:rPr b="1" lang="en">
                <a:solidFill>
                  <a:srgbClr val="F3F3F3"/>
                </a:solidFill>
              </a:rPr>
              <a:t>O</a:t>
            </a:r>
            <a:r>
              <a:rPr lang="en">
                <a:solidFill>
                  <a:srgbClr val="F3F3F3"/>
                </a:solidFill>
              </a:rPr>
              <a:t>ttoman minister of war/commander-in-chief</a:t>
            </a:r>
          </a:p>
          <a:p>
            <a:pPr indent="-228600" lvl="0" marL="457200" rtl="0">
              <a:lnSpc>
                <a:spcPct val="100000"/>
              </a:lnSpc>
              <a:spcBef>
                <a:spcPts val="0"/>
              </a:spcBef>
              <a:spcAft>
                <a:spcPts val="1600"/>
              </a:spcAft>
              <a:buClr>
                <a:srgbClr val="990000"/>
              </a:buClr>
              <a:buChar char="●"/>
            </a:pPr>
            <a:r>
              <a:t/>
            </a:r>
            <a:endParaRPr>
              <a:solidFill>
                <a:srgbClr val="F3F3F3"/>
              </a:solidFill>
            </a:endParaRPr>
          </a:p>
          <a:p>
            <a:pPr indent="-228600" lvl="0" marL="457200" rtl="0">
              <a:lnSpc>
                <a:spcPct val="100000"/>
              </a:lnSpc>
              <a:spcBef>
                <a:spcPts val="0"/>
              </a:spcBef>
              <a:buClr>
                <a:srgbClr val="F3F3F3"/>
              </a:buClr>
              <a:buChar char="●"/>
            </a:pPr>
            <a:r>
              <a:rPr b="1" lang="en">
                <a:solidFill>
                  <a:srgbClr val="F3F3F3"/>
                </a:solidFill>
              </a:rPr>
              <a:t>T</a:t>
            </a:r>
            <a:r>
              <a:rPr lang="en">
                <a:solidFill>
                  <a:srgbClr val="F3F3F3"/>
                </a:solidFill>
              </a:rPr>
              <a:t>rained in germany which lead to him improving the efficiency of Ottoman armed forces</a:t>
            </a:r>
          </a:p>
          <a:p>
            <a:pPr lvl="0" rtl="0">
              <a:lnSpc>
                <a:spcPct val="100000"/>
              </a:lnSpc>
              <a:spcBef>
                <a:spcPts val="0"/>
              </a:spcBef>
              <a:buNone/>
            </a:pPr>
            <a:r>
              <a:t/>
            </a:r>
            <a:endParaRPr>
              <a:solidFill>
                <a:srgbClr val="F3F3F3"/>
              </a:solidFill>
            </a:endParaRPr>
          </a:p>
          <a:p>
            <a:pPr indent="-228600" lvl="0" marL="457200" rtl="0">
              <a:lnSpc>
                <a:spcPct val="115000"/>
              </a:lnSpc>
              <a:spcBef>
                <a:spcPts val="0"/>
              </a:spcBef>
              <a:buClr>
                <a:srgbClr val="F3F3F3"/>
              </a:buClr>
              <a:buChar char="●"/>
            </a:pPr>
            <a:r>
              <a:rPr b="1" lang="en">
                <a:solidFill>
                  <a:srgbClr val="F3F3F3"/>
                </a:solidFill>
              </a:rPr>
              <a:t>O</a:t>
            </a:r>
            <a:r>
              <a:rPr lang="en">
                <a:solidFill>
                  <a:srgbClr val="F3F3F3"/>
                </a:solidFill>
              </a:rPr>
              <a:t>ne of 3 leaders in the ‘Young Turk’ movement</a:t>
            </a:r>
          </a:p>
          <a:p>
            <a:pPr lvl="0" rtl="0">
              <a:lnSpc>
                <a:spcPct val="115000"/>
              </a:lnSpc>
              <a:spcBef>
                <a:spcPts val="0"/>
              </a:spcBef>
              <a:buNone/>
            </a:pPr>
            <a:r>
              <a:t/>
            </a:r>
            <a:endParaRPr>
              <a:solidFill>
                <a:srgbClr val="F3F3F3"/>
              </a:solidFill>
            </a:endParaRPr>
          </a:p>
          <a:p>
            <a:pPr indent="-228600" lvl="0" marL="457200" rtl="0">
              <a:lnSpc>
                <a:spcPct val="115000"/>
              </a:lnSpc>
              <a:spcBef>
                <a:spcPts val="0"/>
              </a:spcBef>
              <a:buClr>
                <a:srgbClr val="F3F3F3"/>
              </a:buClr>
              <a:buChar char="●"/>
            </a:pPr>
            <a:r>
              <a:rPr b="1" lang="en">
                <a:solidFill>
                  <a:srgbClr val="F3F3F3"/>
                </a:solidFill>
              </a:rPr>
              <a:t>E</a:t>
            </a:r>
            <a:r>
              <a:rPr lang="en">
                <a:solidFill>
                  <a:srgbClr val="F3F3F3"/>
                </a:solidFill>
              </a:rPr>
              <a:t>nver lead the coup d'etat bringing full power to the Young Turks.  With the success of this movement Enver remained an influential member of the Ottoman government until 1918</a:t>
            </a:r>
          </a:p>
          <a:p>
            <a:pPr lvl="0" rtl="0">
              <a:lnSpc>
                <a:spcPct val="115000"/>
              </a:lnSpc>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191" name="Shape 191"/>
        <p:cNvGrpSpPr/>
        <p:nvPr/>
      </p:nvGrpSpPr>
      <p:grpSpPr>
        <a:xfrm>
          <a:off x="0" y="0"/>
          <a:ext cx="0" cy="0"/>
          <a:chOff x="0" y="0"/>
          <a:chExt cx="0" cy="0"/>
        </a:xfrm>
      </p:grpSpPr>
      <p:sp>
        <p:nvSpPr>
          <p:cNvPr id="192" name="Shape 192"/>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The end of the war and an empire</a:t>
            </a:r>
          </a:p>
        </p:txBody>
      </p:sp>
      <p:sp>
        <p:nvSpPr>
          <p:cNvPr id="193" name="Shape 193"/>
          <p:cNvSpPr txBox="1"/>
          <p:nvPr>
            <p:ph idx="1" type="body"/>
          </p:nvPr>
        </p:nvSpPr>
        <p:spPr>
          <a:xfrm>
            <a:off x="311700" y="1228675"/>
            <a:ext cx="8520600" cy="3340200"/>
          </a:xfrm>
          <a:prstGeom prst="rect">
            <a:avLst/>
          </a:prstGeom>
        </p:spPr>
        <p:txBody>
          <a:bodyPr anchorCtr="0" anchor="t" bIns="91425" lIns="91425" rIns="91425" tIns="91425">
            <a:noAutofit/>
          </a:bodyPr>
          <a:lstStyle/>
          <a:p>
            <a:pPr indent="-330200" lvl="0" marL="457200" rtl="0">
              <a:spcBef>
                <a:spcPts val="0"/>
              </a:spcBef>
              <a:buClr>
                <a:srgbClr val="000000"/>
              </a:buClr>
              <a:buSzPct val="100000"/>
              <a:buFont typeface="Arial"/>
            </a:pPr>
            <a:r>
              <a:rPr lang="en" sz="1600">
                <a:solidFill>
                  <a:srgbClr val="000000"/>
                </a:solidFill>
                <a:latin typeface="Arial"/>
                <a:ea typeface="Arial"/>
                <a:cs typeface="Arial"/>
                <a:sym typeface="Arial"/>
              </a:rPr>
              <a:t>The loss of the war and the peace treaties cause the empire to end</a:t>
            </a:r>
          </a:p>
          <a:p>
            <a:pPr indent="-330200" lvl="0" marL="457200" rtl="0">
              <a:spcBef>
                <a:spcPts val="0"/>
              </a:spcBef>
              <a:buClr>
                <a:srgbClr val="000000"/>
              </a:buClr>
              <a:buSzPct val="100000"/>
              <a:buFont typeface="Arial"/>
            </a:pPr>
            <a:r>
              <a:rPr lang="en" sz="1600">
                <a:solidFill>
                  <a:srgbClr val="000000"/>
                </a:solidFill>
                <a:latin typeface="Arial"/>
                <a:ea typeface="Arial"/>
                <a:cs typeface="Arial"/>
                <a:sym typeface="Arial"/>
              </a:rPr>
              <a:t>The Republic of Turkey is established in 1923</a:t>
            </a:r>
          </a:p>
          <a:p>
            <a:pPr indent="-330200" lvl="0" marL="457200" rtl="0">
              <a:spcBef>
                <a:spcPts val="0"/>
              </a:spcBef>
              <a:buClr>
                <a:srgbClr val="000000"/>
              </a:buClr>
              <a:buSzPct val="100000"/>
              <a:buFont typeface="Arial"/>
            </a:pPr>
            <a:r>
              <a:rPr lang="en" sz="1600">
                <a:solidFill>
                  <a:srgbClr val="000000"/>
                </a:solidFill>
                <a:latin typeface="Arial"/>
                <a:ea typeface="Arial"/>
                <a:cs typeface="Arial"/>
                <a:sym typeface="Arial"/>
              </a:rPr>
              <a:t>Ottoman Empire will best be remembered for its glory years of strong leadership and cultural influences that affected the lands they conquered.</a:t>
            </a:r>
          </a:p>
          <a:p>
            <a:pPr indent="-330200" lvl="0" marL="457200">
              <a:spcBef>
                <a:spcPts val="0"/>
              </a:spcBef>
              <a:buClr>
                <a:srgbClr val="000000"/>
              </a:buClr>
              <a:buSzPct val="100000"/>
              <a:buFont typeface="Arial"/>
            </a:pPr>
            <a:r>
              <a:rPr lang="en" sz="1600">
                <a:solidFill>
                  <a:srgbClr val="000000"/>
                </a:solidFill>
                <a:latin typeface="Arial"/>
                <a:ea typeface="Arial"/>
                <a:cs typeface="Arial"/>
                <a:sym typeface="Arial"/>
              </a:rPr>
              <a:t>Battles were fought in territory of the modern states of Egypt, Yemen, Saudi Arabia, Jordan, Israel, and Palestinian Territories, Syria, Lebanon, Iraq, Turkey, and Iran. The majority of these countries emerged into statehood as a direct consequence as the Fall of the Ottoman Empire following the end of the First World War.</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11CFF"/>
        </a:solidFill>
      </p:bgPr>
    </p:bg>
    <p:spTree>
      <p:nvGrpSpPr>
        <p:cNvPr id="197" name="Shape 197"/>
        <p:cNvGrpSpPr/>
        <p:nvPr/>
      </p:nvGrpSpPr>
      <p:grpSpPr>
        <a:xfrm>
          <a:off x="0" y="0"/>
          <a:ext cx="0" cy="0"/>
          <a:chOff x="0" y="0"/>
          <a:chExt cx="0" cy="0"/>
        </a:xfrm>
      </p:grpSpPr>
      <p:sp>
        <p:nvSpPr>
          <p:cNvPr id="198" name="Shape 198"/>
          <p:cNvSpPr txBox="1"/>
          <p:nvPr>
            <p:ph type="title"/>
          </p:nvPr>
        </p:nvSpPr>
        <p:spPr>
          <a:xfrm>
            <a:off x="311700" y="116897"/>
            <a:ext cx="8520600" cy="801000"/>
          </a:xfrm>
          <a:prstGeom prst="rect">
            <a:avLst/>
          </a:prstGeom>
        </p:spPr>
        <p:txBody>
          <a:bodyPr anchorCtr="0" anchor="t" bIns="91425" lIns="91425" rIns="91425" tIns="91425">
            <a:noAutofit/>
          </a:bodyPr>
          <a:lstStyle/>
          <a:p>
            <a:pPr lvl="0" rtl="0">
              <a:spcBef>
                <a:spcPts val="0"/>
              </a:spcBef>
              <a:buNone/>
            </a:pPr>
            <a:r>
              <a:rPr lang="en"/>
              <a:t>The end of the war and an empire continued…...</a:t>
            </a:r>
          </a:p>
        </p:txBody>
      </p:sp>
      <p:sp>
        <p:nvSpPr>
          <p:cNvPr id="199" name="Shape 199"/>
          <p:cNvSpPr txBox="1"/>
          <p:nvPr>
            <p:ph idx="1" type="body"/>
          </p:nvPr>
        </p:nvSpPr>
        <p:spPr>
          <a:xfrm>
            <a:off x="237450" y="995975"/>
            <a:ext cx="8669100" cy="2994900"/>
          </a:xfrm>
          <a:prstGeom prst="rect">
            <a:avLst/>
          </a:prstGeom>
        </p:spPr>
        <p:txBody>
          <a:bodyPr anchorCtr="0" anchor="t" bIns="91425" lIns="91425" rIns="91425" tIns="91425">
            <a:noAutofit/>
          </a:bodyPr>
          <a:lstStyle/>
          <a:p>
            <a:pPr lvl="0">
              <a:spcBef>
                <a:spcPts val="0"/>
              </a:spcBef>
              <a:buNone/>
            </a:pPr>
            <a:r>
              <a:rPr lang="en" sz="1200">
                <a:solidFill>
                  <a:srgbClr val="000000"/>
                </a:solidFill>
                <a:latin typeface="Arial"/>
                <a:ea typeface="Arial"/>
                <a:cs typeface="Arial"/>
                <a:sym typeface="Arial"/>
              </a:rPr>
              <a:t>- </a:t>
            </a:r>
            <a:r>
              <a:rPr lang="en" sz="1400">
                <a:solidFill>
                  <a:srgbClr val="000000"/>
                </a:solidFill>
                <a:latin typeface="Arial"/>
                <a:ea typeface="Arial"/>
                <a:cs typeface="Arial"/>
                <a:sym typeface="Arial"/>
              </a:rPr>
              <a:t>There was petroleum. The British had tightened their grip on the Persian Gulf in the early years of the new century, as the Royal Navy contemplated shifting away from coal.</a:t>
            </a:r>
          </a:p>
          <a:p>
            <a:pPr lvl="0">
              <a:spcBef>
                <a:spcPts val="0"/>
              </a:spcBef>
              <a:buNone/>
            </a:pPr>
            <a:r>
              <a:rPr lang="en" sz="1400">
                <a:solidFill>
                  <a:srgbClr val="000000"/>
                </a:solidFill>
                <a:latin typeface="Arial"/>
                <a:ea typeface="Arial"/>
                <a:cs typeface="Arial"/>
                <a:sym typeface="Arial"/>
              </a:rPr>
              <a:t>-Territorially, the ending of the Ottoman empire created the present Middle East.</a:t>
            </a:r>
          </a:p>
          <a:p>
            <a:pPr lvl="0">
              <a:spcBef>
                <a:spcPts val="0"/>
              </a:spcBef>
              <a:buNone/>
            </a:pPr>
            <a:r>
              <a:rPr lang="en" sz="1400">
                <a:solidFill>
                  <a:srgbClr val="000000"/>
                </a:solidFill>
                <a:latin typeface="Arial"/>
                <a:ea typeface="Arial"/>
                <a:cs typeface="Arial"/>
                <a:sym typeface="Arial"/>
              </a:rPr>
              <a:t>-League of Nations and ruled under fictions of conditional sovereignty that they called mandates. With the exception of the as yet non-existent Israel, the map of the region that emerged in the 1920s looks much as it does today.</a:t>
            </a:r>
          </a:p>
          <a:p>
            <a:pPr lvl="0">
              <a:spcBef>
                <a:spcPts val="0"/>
              </a:spcBef>
              <a:buNone/>
            </a:pPr>
            <a:r>
              <a:rPr lang="en" sz="1400">
                <a:solidFill>
                  <a:srgbClr val="000000"/>
                </a:solidFill>
                <a:latin typeface="Arial"/>
                <a:ea typeface="Arial"/>
                <a:cs typeface="Arial"/>
                <a:sym typeface="Arial"/>
              </a:rPr>
              <a:t>-it has survived its traditional enemies, the Russian and Habsburg Empires, and its disastrous ally, the German Empire.</a:t>
            </a:r>
          </a:p>
          <a:p>
            <a:pPr lvl="0">
              <a:spcBef>
                <a:spcPts val="0"/>
              </a:spcBef>
              <a:buNone/>
            </a:pPr>
            <a:r>
              <a:rPr lang="en" sz="1400">
                <a:solidFill>
                  <a:srgbClr val="000000"/>
                </a:solidFill>
                <a:latin typeface="Arial"/>
                <a:ea typeface="Arial"/>
                <a:cs typeface="Arial"/>
                <a:sym typeface="Arial"/>
              </a:rPr>
              <a:t>- Most ambitious and dangerous enemy is the british empire.</a:t>
            </a:r>
          </a:p>
          <a:p>
            <a:pPr lvl="0">
              <a:spcBef>
                <a:spcPts val="0"/>
              </a:spcBef>
              <a:buNone/>
            </a:pPr>
            <a:r>
              <a:rPr lang="en" sz="1400">
                <a:solidFill>
                  <a:srgbClr val="000000"/>
                </a:solidFill>
                <a:latin typeface="Arial"/>
                <a:ea typeface="Arial"/>
                <a:cs typeface="Arial"/>
                <a:sym typeface="Arial"/>
              </a:rPr>
              <a:t>-Territorially, the ending of the Ottoman empire created the present Middle East. The new republic of Turkey eventually won independence for itself and many of the other territories became independent, giving rise to the new nations and mandates.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14B1"/>
        </a:solidFill>
      </p:bgPr>
    </p:bg>
    <p:spTree>
      <p:nvGrpSpPr>
        <p:cNvPr id="203" name="Shape 203"/>
        <p:cNvGrpSpPr/>
        <p:nvPr/>
      </p:nvGrpSpPr>
      <p:grpSpPr>
        <a:xfrm>
          <a:off x="0" y="0"/>
          <a:ext cx="0" cy="0"/>
          <a:chOff x="0" y="0"/>
          <a:chExt cx="0" cy="0"/>
        </a:xfrm>
      </p:grpSpPr>
      <p:sp>
        <p:nvSpPr>
          <p:cNvPr id="204" name="Shape 204"/>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Fall of the ottoman empire video</a:t>
            </a:r>
          </a:p>
        </p:txBody>
      </p:sp>
      <p:sp>
        <p:nvSpPr>
          <p:cNvPr id="205" name="Shape 205"/>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https://www.youtube.com/watch?v=m4UXwXhn9ME</a:t>
            </a:r>
            <a:r>
              <a:rPr lang="en"/>
              <a:t> (3:20-5:17)</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FF"/>
        </a:solidFill>
      </p:bgPr>
    </p:bg>
    <p:spTree>
      <p:nvGrpSpPr>
        <p:cNvPr id="209" name="Shape 209"/>
        <p:cNvGrpSpPr/>
        <p:nvPr/>
      </p:nvGrpSpPr>
      <p:grpSpPr>
        <a:xfrm>
          <a:off x="0" y="0"/>
          <a:ext cx="0" cy="0"/>
          <a:chOff x="0" y="0"/>
          <a:chExt cx="0" cy="0"/>
        </a:xfrm>
      </p:grpSpPr>
      <p:sp>
        <p:nvSpPr>
          <p:cNvPr id="210" name="Shape 210"/>
          <p:cNvSpPr txBox="1"/>
          <p:nvPr>
            <p:ph type="title"/>
          </p:nvPr>
        </p:nvSpPr>
        <p:spPr>
          <a:xfrm>
            <a:off x="3744375" y="62550"/>
            <a:ext cx="1103100" cy="801000"/>
          </a:xfrm>
          <a:prstGeom prst="rect">
            <a:avLst/>
          </a:prstGeom>
        </p:spPr>
        <p:txBody>
          <a:bodyPr anchorCtr="0" anchor="t" bIns="91425" lIns="91425" rIns="91425" tIns="91425">
            <a:noAutofit/>
          </a:bodyPr>
          <a:lstStyle/>
          <a:p>
            <a:pPr lvl="0">
              <a:spcBef>
                <a:spcPts val="0"/>
              </a:spcBef>
              <a:buNone/>
            </a:pPr>
            <a:r>
              <a:rPr lang="en"/>
              <a:t>Links</a:t>
            </a:r>
          </a:p>
        </p:txBody>
      </p:sp>
      <p:sp>
        <p:nvSpPr>
          <p:cNvPr id="211" name="Shape 211"/>
          <p:cNvSpPr txBox="1"/>
          <p:nvPr>
            <p:ph idx="1" type="body"/>
          </p:nvPr>
        </p:nvSpPr>
        <p:spPr>
          <a:xfrm>
            <a:off x="81400" y="800950"/>
            <a:ext cx="5939400" cy="40245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100" u="sng">
                <a:solidFill>
                  <a:srgbClr val="0000FF"/>
                </a:solidFill>
                <a:hlinkClick r:id="rId3"/>
              </a:rPr>
              <a:t>http://www.softschools.com/timelines/ottoman_empire_timeline/159/</a:t>
            </a:r>
          </a:p>
          <a:p>
            <a:pPr lvl="0">
              <a:spcBef>
                <a:spcPts val="0"/>
              </a:spcBef>
              <a:buNone/>
            </a:pPr>
            <a:r>
              <a:rPr lang="en" sz="1100" u="sng">
                <a:solidFill>
                  <a:srgbClr val="0000FF"/>
                </a:solidFill>
                <a:hlinkClick r:id="rId4"/>
              </a:rPr>
              <a:t>http://www.nzhistory.net.nz/war/ottoman-empire/enters-the-war</a:t>
            </a:r>
          </a:p>
          <a:p>
            <a:pPr lvl="0">
              <a:spcBef>
                <a:spcPts val="0"/>
              </a:spcBef>
              <a:buNone/>
            </a:pPr>
            <a:r>
              <a:rPr lang="en" sz="1100" u="sng">
                <a:solidFill>
                  <a:srgbClr val="0000FF"/>
                </a:solidFill>
                <a:hlinkClick r:id="rId5"/>
              </a:rPr>
              <a:t>http://www.theottomans.org/english/family/index.asp</a:t>
            </a:r>
            <a:r>
              <a:rPr lang="en" sz="1100">
                <a:solidFill>
                  <a:srgbClr val="0000FF"/>
                </a:solidFill>
              </a:rPr>
              <a:t> </a:t>
            </a:r>
          </a:p>
          <a:p>
            <a:pPr lvl="0">
              <a:spcBef>
                <a:spcPts val="0"/>
              </a:spcBef>
              <a:buNone/>
            </a:pPr>
            <a:r>
              <a:rPr lang="en" sz="1100" u="sng">
                <a:solidFill>
                  <a:srgbClr val="0000FF"/>
                </a:solidFill>
                <a:hlinkClick r:id="rId6"/>
              </a:rPr>
              <a:t>http://www.historyguy.com/fall_of_the_ottoman_empire.htm#.V8SFDU3JDIU</a:t>
            </a:r>
          </a:p>
          <a:p>
            <a:pPr lvl="0">
              <a:spcBef>
                <a:spcPts val="0"/>
              </a:spcBef>
              <a:buNone/>
            </a:pPr>
            <a:r>
              <a:rPr lang="en" sz="1100" u="sng">
                <a:solidFill>
                  <a:srgbClr val="0000FF"/>
                </a:solidFill>
                <a:hlinkClick r:id="rId7"/>
              </a:rPr>
              <a:t>http://www.nzhistory.net.nz/war/ottoman-empire/enters-the-war</a:t>
            </a:r>
            <a:r>
              <a:rPr lang="en" sz="1100">
                <a:solidFill>
                  <a:srgbClr val="0000FF"/>
                </a:solidFill>
              </a:rPr>
              <a:t> </a:t>
            </a:r>
          </a:p>
          <a:p>
            <a:pPr lvl="0">
              <a:spcBef>
                <a:spcPts val="0"/>
              </a:spcBef>
              <a:buNone/>
            </a:pPr>
            <a:r>
              <a:rPr lang="en" sz="1100" u="sng">
                <a:solidFill>
                  <a:srgbClr val="0000FF"/>
                </a:solidFill>
                <a:latin typeface="Arial"/>
                <a:ea typeface="Arial"/>
                <a:cs typeface="Arial"/>
                <a:sym typeface="Arial"/>
                <a:hlinkClick r:id="rId8"/>
              </a:rPr>
              <a:t>https://en.wikipedia.org/wiki/List_of_sultans_of_the_Ottoman_Empire</a:t>
            </a:r>
          </a:p>
          <a:p>
            <a:pPr lvl="0">
              <a:spcBef>
                <a:spcPts val="0"/>
              </a:spcBef>
              <a:buNone/>
            </a:pPr>
            <a:r>
              <a:rPr lang="en" sz="1100" u="sng">
                <a:solidFill>
                  <a:srgbClr val="0000FF"/>
                </a:solidFill>
                <a:latin typeface="Arial"/>
                <a:ea typeface="Arial"/>
                <a:cs typeface="Arial"/>
                <a:sym typeface="Arial"/>
                <a:hlinkClick r:id="rId9"/>
              </a:rPr>
              <a:t>http://www.jewishvirtuallibrary.org/jsource/History/ottoww1.html</a:t>
            </a:r>
          </a:p>
          <a:p>
            <a:pPr lvl="0">
              <a:spcBef>
                <a:spcPts val="0"/>
              </a:spcBef>
              <a:buNone/>
            </a:pPr>
            <a:r>
              <a:rPr lang="en" sz="1100" u="sng">
                <a:solidFill>
                  <a:srgbClr val="0000FF"/>
                </a:solidFill>
                <a:hlinkClick r:id="rId10"/>
              </a:rPr>
              <a:t>http://www.firstworldwar.com/bio/enver.htm</a:t>
            </a:r>
            <a:r>
              <a:rPr lang="en" sz="1100">
                <a:solidFill>
                  <a:srgbClr val="0000FF"/>
                </a:solidFill>
              </a:rPr>
              <a:t> </a:t>
            </a:r>
          </a:p>
        </p:txBody>
      </p:sp>
      <p:sp>
        <p:nvSpPr>
          <p:cNvPr id="212" name="Shape 212"/>
          <p:cNvSpPr txBox="1"/>
          <p:nvPr/>
        </p:nvSpPr>
        <p:spPr>
          <a:xfrm>
            <a:off x="6119550" y="800800"/>
            <a:ext cx="2950200" cy="40248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BOOK SOURCES</a:t>
            </a:r>
          </a:p>
          <a:p>
            <a:pPr lvl="0">
              <a:spcBef>
                <a:spcPts val="0"/>
              </a:spcBef>
              <a:buNone/>
            </a:pPr>
            <a:r>
              <a:t/>
            </a:r>
            <a:endParaRPr/>
          </a:p>
          <a:p>
            <a:pPr lvl="0" rtl="0">
              <a:spcBef>
                <a:spcPts val="0"/>
              </a:spcBef>
              <a:buNone/>
            </a:pPr>
            <a:r>
              <a:rPr lang="en" sz="1200"/>
              <a:t>The Ottoman empire, 1300-1650 The Structure of Power by Colin Imber</a:t>
            </a:r>
          </a:p>
          <a:p>
            <a:pPr lvl="0" rtl="0">
              <a:spcBef>
                <a:spcPts val="0"/>
              </a:spcBef>
              <a:buNone/>
            </a:pPr>
            <a:r>
              <a:t/>
            </a:r>
            <a:endParaRPr sz="1200"/>
          </a:p>
          <a:p>
            <a:pPr lvl="0">
              <a:spcBef>
                <a:spcPts val="0"/>
              </a:spcBef>
              <a:buNone/>
            </a:pPr>
            <a:r>
              <a:rPr lang="en" sz="1200"/>
              <a:t>The Fall of the Ottomans: The Great War in the Middle East by Eugene Rogan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00"/>
        </a:solidFill>
      </p:bgPr>
    </p:bg>
    <p:spTree>
      <p:nvGrpSpPr>
        <p:cNvPr id="70" name="Shape 70"/>
        <p:cNvGrpSpPr/>
        <p:nvPr/>
      </p:nvGrpSpPr>
      <p:grpSpPr>
        <a:xfrm>
          <a:off x="0" y="0"/>
          <a:ext cx="0" cy="0"/>
          <a:chOff x="0" y="0"/>
          <a:chExt cx="0" cy="0"/>
        </a:xfrm>
      </p:grpSpPr>
      <p:sp>
        <p:nvSpPr>
          <p:cNvPr id="71" name="Shape 71"/>
          <p:cNvSpPr txBox="1"/>
          <p:nvPr>
            <p:ph type="title"/>
          </p:nvPr>
        </p:nvSpPr>
        <p:spPr>
          <a:xfrm>
            <a:off x="520075" y="658000"/>
            <a:ext cx="3932400" cy="801000"/>
          </a:xfrm>
          <a:prstGeom prst="rect">
            <a:avLst/>
          </a:prstGeom>
        </p:spPr>
        <p:txBody>
          <a:bodyPr anchorCtr="0" anchor="t" bIns="91425" lIns="91425" rIns="91425" tIns="91425">
            <a:noAutofit/>
          </a:bodyPr>
          <a:lstStyle/>
          <a:p>
            <a:pPr lvl="0">
              <a:spcBef>
                <a:spcPts val="0"/>
              </a:spcBef>
              <a:buNone/>
            </a:pPr>
            <a:r>
              <a:rPr lang="en" sz="2000">
                <a:latin typeface="Arial"/>
                <a:ea typeface="Arial"/>
                <a:cs typeface="Arial"/>
                <a:sym typeface="Arial"/>
              </a:rPr>
              <a:t>Enver Pasha (1881-1922)</a:t>
            </a:r>
          </a:p>
        </p:txBody>
      </p:sp>
      <p:sp>
        <p:nvSpPr>
          <p:cNvPr id="72" name="Shape 72"/>
          <p:cNvSpPr txBox="1"/>
          <p:nvPr>
            <p:ph idx="1" type="body"/>
          </p:nvPr>
        </p:nvSpPr>
        <p:spPr>
          <a:xfrm>
            <a:off x="311700" y="1228675"/>
            <a:ext cx="6553500" cy="3340200"/>
          </a:xfrm>
          <a:prstGeom prst="rect">
            <a:avLst/>
          </a:prstGeom>
        </p:spPr>
        <p:txBody>
          <a:bodyPr anchorCtr="0" anchor="t" bIns="91425" lIns="91425" rIns="91425" tIns="91425">
            <a:noAutofit/>
          </a:bodyPr>
          <a:lstStyle/>
          <a:p>
            <a:pPr indent="-317500" lvl="0" marL="457200" rtl="0">
              <a:spcBef>
                <a:spcPts val="0"/>
              </a:spcBef>
              <a:spcAft>
                <a:spcPts val="0"/>
              </a:spcAft>
              <a:buClr>
                <a:srgbClr val="FFFFFF"/>
              </a:buClr>
              <a:buSzPct val="100000"/>
              <a:buFont typeface="Arial"/>
              <a:buChar char="●"/>
            </a:pPr>
            <a:r>
              <a:rPr b="1" lang="en" sz="1400">
                <a:solidFill>
                  <a:srgbClr val="FFFFFF"/>
                </a:solidFill>
                <a:latin typeface="Arial"/>
                <a:ea typeface="Arial"/>
                <a:cs typeface="Arial"/>
                <a:sym typeface="Arial"/>
              </a:rPr>
              <a:t>M</a:t>
            </a:r>
            <a:r>
              <a:rPr lang="en" sz="1400">
                <a:solidFill>
                  <a:srgbClr val="FFFFFF"/>
                </a:solidFill>
                <a:latin typeface="Arial"/>
                <a:ea typeface="Arial"/>
                <a:cs typeface="Arial"/>
                <a:sym typeface="Arial"/>
              </a:rPr>
              <a:t>obilized the ottoman army in response to Russia </a:t>
            </a:r>
          </a:p>
          <a:p>
            <a:pPr lvl="0">
              <a:spcBef>
                <a:spcPts val="0"/>
              </a:spcBef>
              <a:spcAft>
                <a:spcPts val="0"/>
              </a:spcAft>
              <a:buNone/>
            </a:pPr>
            <a:r>
              <a:t/>
            </a:r>
            <a:endParaRPr sz="1400">
              <a:solidFill>
                <a:srgbClr val="FFFFFF"/>
              </a:solidFill>
              <a:latin typeface="Arial"/>
              <a:ea typeface="Arial"/>
              <a:cs typeface="Arial"/>
              <a:sym typeface="Arial"/>
            </a:endParaRPr>
          </a:p>
          <a:p>
            <a:pPr indent="-317500" lvl="0" marL="457200" rtl="0">
              <a:spcBef>
                <a:spcPts val="0"/>
              </a:spcBef>
              <a:spcAft>
                <a:spcPts val="0"/>
              </a:spcAft>
              <a:buClr>
                <a:srgbClr val="FFFFFF"/>
              </a:buClr>
              <a:buSzPct val="100000"/>
              <a:buFont typeface="Arial"/>
              <a:buChar char="●"/>
            </a:pPr>
            <a:r>
              <a:rPr b="1" lang="en" sz="1400">
                <a:solidFill>
                  <a:srgbClr val="FFFFFF"/>
                </a:solidFill>
                <a:latin typeface="Arial"/>
                <a:ea typeface="Arial"/>
                <a:cs typeface="Arial"/>
                <a:sym typeface="Arial"/>
              </a:rPr>
              <a:t>S</a:t>
            </a:r>
            <a:r>
              <a:rPr lang="en" sz="1400">
                <a:solidFill>
                  <a:srgbClr val="FFFFFF"/>
                </a:solidFill>
                <a:latin typeface="Arial"/>
                <a:ea typeface="Arial"/>
                <a:cs typeface="Arial"/>
                <a:sym typeface="Arial"/>
              </a:rPr>
              <a:t>igned a secret treaty with the german ambassador  on August 2n</a:t>
            </a:r>
            <a:r>
              <a:rPr lang="en" sz="1400">
                <a:solidFill>
                  <a:srgbClr val="FFFFFF"/>
                </a:solidFill>
                <a:latin typeface="Arial"/>
                <a:ea typeface="Arial"/>
                <a:cs typeface="Arial"/>
                <a:sym typeface="Arial"/>
              </a:rPr>
              <a:t>d</a:t>
            </a:r>
          </a:p>
          <a:p>
            <a:pPr lvl="0">
              <a:spcBef>
                <a:spcPts val="0"/>
              </a:spcBef>
              <a:spcAft>
                <a:spcPts val="0"/>
              </a:spcAft>
              <a:buNone/>
            </a:pPr>
            <a:r>
              <a:t/>
            </a:r>
            <a:endParaRPr sz="1400">
              <a:solidFill>
                <a:srgbClr val="FFFFFF"/>
              </a:solidFill>
              <a:latin typeface="Arial"/>
              <a:ea typeface="Arial"/>
              <a:cs typeface="Arial"/>
              <a:sym typeface="Arial"/>
            </a:endParaRPr>
          </a:p>
          <a:p>
            <a:pPr indent="-317500" lvl="0" marL="457200" rtl="0">
              <a:spcBef>
                <a:spcPts val="0"/>
              </a:spcBef>
              <a:spcAft>
                <a:spcPts val="0"/>
              </a:spcAft>
              <a:buClr>
                <a:srgbClr val="FFFFFF"/>
              </a:buClr>
              <a:buSzPct val="100000"/>
              <a:buFont typeface="Arial"/>
              <a:buChar char="●"/>
            </a:pPr>
            <a:r>
              <a:rPr b="1" lang="en" sz="1400">
                <a:solidFill>
                  <a:srgbClr val="FFFFFF"/>
                </a:solidFill>
                <a:latin typeface="Arial"/>
                <a:ea typeface="Arial"/>
                <a:cs typeface="Arial"/>
                <a:sym typeface="Arial"/>
              </a:rPr>
              <a:t>W</a:t>
            </a:r>
            <a:r>
              <a:rPr lang="en" sz="1400">
                <a:solidFill>
                  <a:srgbClr val="FFFFFF"/>
                </a:solidFill>
                <a:latin typeface="Arial"/>
                <a:ea typeface="Arial"/>
                <a:cs typeface="Arial"/>
                <a:sym typeface="Arial"/>
              </a:rPr>
              <a:t>as utterly defeated at the </a:t>
            </a:r>
            <a:r>
              <a:rPr lang="en" sz="1400">
                <a:solidFill>
                  <a:srgbClr val="FFFFFF"/>
                </a:solidFill>
                <a:latin typeface="Arial"/>
                <a:ea typeface="Arial"/>
                <a:cs typeface="Arial"/>
                <a:sym typeface="Arial"/>
                <a:hlinkClick r:id="rId3"/>
              </a:rPr>
              <a:t>Battle of Sarikamish</a:t>
            </a:r>
            <a:r>
              <a:rPr lang="en" sz="1400">
                <a:solidFill>
                  <a:srgbClr val="FFFFFF"/>
                </a:solidFill>
                <a:latin typeface="Arial"/>
                <a:ea typeface="Arial"/>
                <a:cs typeface="Arial"/>
                <a:sym typeface="Arial"/>
              </a:rPr>
              <a:t> in Dec. 1914–Jan. 1915. </a:t>
            </a:r>
          </a:p>
          <a:p>
            <a:pPr lvl="0">
              <a:spcBef>
                <a:spcPts val="0"/>
              </a:spcBef>
              <a:spcAft>
                <a:spcPts val="0"/>
              </a:spcAft>
              <a:buNone/>
            </a:pPr>
            <a:r>
              <a:t/>
            </a:r>
            <a:endParaRPr sz="1400">
              <a:solidFill>
                <a:srgbClr val="FFFFFF"/>
              </a:solidFill>
              <a:latin typeface="Arial"/>
              <a:ea typeface="Arial"/>
              <a:cs typeface="Arial"/>
              <a:sym typeface="Arial"/>
            </a:endParaRPr>
          </a:p>
          <a:p>
            <a:pPr indent="-317500" lvl="0" marL="457200" rtl="0">
              <a:spcBef>
                <a:spcPts val="0"/>
              </a:spcBef>
              <a:spcAft>
                <a:spcPts val="0"/>
              </a:spcAft>
              <a:buClr>
                <a:srgbClr val="FFFFFF"/>
              </a:buClr>
              <a:buSzPct val="100000"/>
              <a:buFont typeface="Arial"/>
              <a:buChar char="●"/>
            </a:pPr>
            <a:r>
              <a:rPr b="1" lang="en" sz="1400">
                <a:solidFill>
                  <a:srgbClr val="FFFFFF"/>
                </a:solidFill>
                <a:latin typeface="Arial"/>
                <a:ea typeface="Arial"/>
                <a:cs typeface="Arial"/>
                <a:sym typeface="Arial"/>
              </a:rPr>
              <a:t>T</a:t>
            </a:r>
            <a:r>
              <a:rPr lang="en" sz="1400">
                <a:solidFill>
                  <a:srgbClr val="FFFFFF"/>
                </a:solidFill>
                <a:latin typeface="Arial"/>
                <a:ea typeface="Arial"/>
                <a:cs typeface="Arial"/>
                <a:sym typeface="Arial"/>
              </a:rPr>
              <a:t>his was the single worst Ottoman defeat of </a:t>
            </a:r>
            <a:r>
              <a:rPr lang="en" sz="1400">
                <a:solidFill>
                  <a:srgbClr val="FFFFFF"/>
                </a:solidFill>
                <a:latin typeface="Arial"/>
                <a:ea typeface="Arial"/>
                <a:cs typeface="Arial"/>
                <a:sym typeface="Arial"/>
                <a:hlinkClick r:id="rId4"/>
              </a:rPr>
              <a:t>World War I</a:t>
            </a:r>
            <a:r>
              <a:rPr lang="en" sz="1400">
                <a:solidFill>
                  <a:srgbClr val="FFFFFF"/>
                </a:solidFill>
                <a:latin typeface="Arial"/>
                <a:ea typeface="Arial"/>
                <a:cs typeface="Arial"/>
                <a:sym typeface="Arial"/>
              </a:rPr>
              <a:t>.</a:t>
            </a:r>
          </a:p>
          <a:p>
            <a:pPr lvl="0">
              <a:spcBef>
                <a:spcPts val="0"/>
              </a:spcBef>
              <a:spcAft>
                <a:spcPts val="0"/>
              </a:spcAft>
              <a:buNone/>
            </a:pPr>
            <a:r>
              <a:t/>
            </a:r>
            <a:endParaRPr sz="1400">
              <a:solidFill>
                <a:srgbClr val="FFFFFF"/>
              </a:solidFill>
              <a:latin typeface="Arial"/>
              <a:ea typeface="Arial"/>
              <a:cs typeface="Arial"/>
              <a:sym typeface="Arial"/>
            </a:endParaRPr>
          </a:p>
          <a:p>
            <a:pPr indent="-317500" lvl="0" marL="457200">
              <a:lnSpc>
                <a:spcPct val="100000"/>
              </a:lnSpc>
              <a:spcBef>
                <a:spcPts val="0"/>
              </a:spcBef>
              <a:spcAft>
                <a:spcPts val="0"/>
              </a:spcAft>
              <a:buClr>
                <a:srgbClr val="FFFFFF"/>
              </a:buClr>
              <a:buSzPct val="100000"/>
              <a:buFont typeface="Arial"/>
              <a:buChar char="●"/>
            </a:pPr>
            <a:r>
              <a:rPr b="1" lang="en" sz="1400">
                <a:solidFill>
                  <a:srgbClr val="FFFFFF"/>
                </a:solidFill>
                <a:latin typeface="Arial"/>
                <a:ea typeface="Arial"/>
                <a:cs typeface="Arial"/>
                <a:sym typeface="Arial"/>
              </a:rPr>
              <a:t>R</a:t>
            </a:r>
            <a:r>
              <a:rPr lang="en" sz="1400">
                <a:solidFill>
                  <a:srgbClr val="FFFFFF"/>
                </a:solidFill>
                <a:latin typeface="Arial"/>
                <a:ea typeface="Arial"/>
                <a:cs typeface="Arial"/>
                <a:sym typeface="Arial"/>
              </a:rPr>
              <a:t>ussia's withdrawal from the war, and the February Revolution of 1917, presented Enver with the opportunity to lead the Ottoman forces </a:t>
            </a:r>
          </a:p>
          <a:p>
            <a:pPr lvl="0">
              <a:spcBef>
                <a:spcPts val="0"/>
              </a:spcBef>
              <a:buNone/>
            </a:pPr>
            <a:r>
              <a:t/>
            </a:r>
            <a:endParaRPr>
              <a:solidFill>
                <a:srgbClr val="FFFFFF"/>
              </a:solidFill>
            </a:endParaRPr>
          </a:p>
        </p:txBody>
      </p:sp>
      <p:pic>
        <p:nvPicPr>
          <p:cNvPr id="73" name="Shape 73"/>
          <p:cNvPicPr preferRelativeResize="0"/>
          <p:nvPr/>
        </p:nvPicPr>
        <p:blipFill>
          <a:blip r:embed="rId5">
            <a:alphaModFix/>
          </a:blip>
          <a:stretch>
            <a:fillRect/>
          </a:stretch>
        </p:blipFill>
        <p:spPr>
          <a:xfrm>
            <a:off x="7007874" y="163272"/>
            <a:ext cx="1853425" cy="2284675"/>
          </a:xfrm>
          <a:prstGeom prst="rect">
            <a:avLst/>
          </a:prstGeom>
          <a:noFill/>
          <a:ln>
            <a:noFill/>
          </a:ln>
        </p:spPr>
      </p:pic>
      <p:pic>
        <p:nvPicPr>
          <p:cNvPr id="74" name="Shape 74"/>
          <p:cNvPicPr preferRelativeResize="0"/>
          <p:nvPr/>
        </p:nvPicPr>
        <p:blipFill>
          <a:blip r:embed="rId6">
            <a:alphaModFix/>
          </a:blip>
          <a:stretch>
            <a:fillRect/>
          </a:stretch>
        </p:blipFill>
        <p:spPr>
          <a:xfrm>
            <a:off x="7101086" y="2566275"/>
            <a:ext cx="1667000" cy="2514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00"/>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520050" y="120625"/>
            <a:ext cx="3592500" cy="8010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2000">
                <a:solidFill>
                  <a:srgbClr val="000000"/>
                </a:solidFill>
                <a:latin typeface="Arial"/>
                <a:ea typeface="Arial"/>
                <a:cs typeface="Arial"/>
                <a:sym typeface="Arial"/>
              </a:rPr>
              <a:t>Mehmed V (1909-1918)</a:t>
            </a:r>
            <a:r>
              <a:rPr b="0" lang="en" sz="2400">
                <a:solidFill>
                  <a:schemeClr val="dk2"/>
                </a:solidFill>
                <a:latin typeface="Arial"/>
                <a:ea typeface="Arial"/>
                <a:cs typeface="Arial"/>
                <a:sym typeface="Arial"/>
              </a:rPr>
              <a:t> </a:t>
            </a:r>
          </a:p>
        </p:txBody>
      </p:sp>
      <p:sp>
        <p:nvSpPr>
          <p:cNvPr id="80" name="Shape 80"/>
          <p:cNvSpPr txBox="1"/>
          <p:nvPr>
            <p:ph idx="1" type="body"/>
          </p:nvPr>
        </p:nvSpPr>
        <p:spPr>
          <a:xfrm>
            <a:off x="0" y="592225"/>
            <a:ext cx="6999000" cy="4412100"/>
          </a:xfrm>
          <a:prstGeom prst="rect">
            <a:avLst/>
          </a:prstGeom>
        </p:spPr>
        <p:txBody>
          <a:bodyPr anchorCtr="0" anchor="t" bIns="91425" lIns="91425" rIns="91425" tIns="91425">
            <a:noAutofit/>
          </a:bodyPr>
          <a:lstStyle/>
          <a:p>
            <a:pPr indent="-317500" lvl="0" marL="457200" rtl="0">
              <a:lnSpc>
                <a:spcPct val="100000"/>
              </a:lnSpc>
              <a:spcBef>
                <a:spcPts val="0"/>
              </a:spcBef>
              <a:spcAft>
                <a:spcPts val="0"/>
              </a:spcAft>
              <a:buClr>
                <a:srgbClr val="000000"/>
              </a:buClr>
              <a:buSzPct val="100000"/>
              <a:buFont typeface="Arial"/>
              <a:buChar char="●"/>
            </a:pPr>
            <a:r>
              <a:rPr b="1" lang="en" sz="1400">
                <a:solidFill>
                  <a:srgbClr val="000000"/>
                </a:solidFill>
                <a:latin typeface="Arial"/>
                <a:ea typeface="Arial"/>
                <a:cs typeface="Arial"/>
                <a:sym typeface="Arial"/>
              </a:rPr>
              <a:t>3</a:t>
            </a:r>
            <a:r>
              <a:rPr lang="en" sz="1400">
                <a:solidFill>
                  <a:srgbClr val="000000"/>
                </a:solidFill>
                <a:latin typeface="Arial"/>
                <a:ea typeface="Arial"/>
                <a:cs typeface="Arial"/>
                <a:sym typeface="Arial"/>
              </a:rPr>
              <a:t>5th and the next to last Ottoman Sultan</a:t>
            </a:r>
          </a:p>
          <a:p>
            <a:pPr lvl="0" rtl="0">
              <a:lnSpc>
                <a:spcPct val="100000"/>
              </a:lnSpc>
              <a:spcBef>
                <a:spcPts val="0"/>
              </a:spcBef>
              <a:spcAft>
                <a:spcPts val="0"/>
              </a:spcAft>
              <a:buNone/>
            </a:pPr>
            <a:r>
              <a:t/>
            </a:r>
            <a:endParaRPr sz="1400">
              <a:solidFill>
                <a:srgbClr val="000000"/>
              </a:solidFill>
              <a:latin typeface="Arial"/>
              <a:ea typeface="Arial"/>
              <a:cs typeface="Arial"/>
              <a:sym typeface="Arial"/>
            </a:endParaRPr>
          </a:p>
          <a:p>
            <a:pPr indent="-317500" lvl="0" marL="457200" marR="139700" rtl="0">
              <a:lnSpc>
                <a:spcPct val="100000"/>
              </a:lnSpc>
              <a:spcBef>
                <a:spcPts val="800"/>
              </a:spcBef>
              <a:spcAft>
                <a:spcPts val="800"/>
              </a:spcAft>
              <a:buClr>
                <a:srgbClr val="000000"/>
              </a:buClr>
              <a:buSzPct val="100000"/>
              <a:buFont typeface="Arial"/>
              <a:buChar char="●"/>
            </a:pPr>
            <a:r>
              <a:rPr b="1" lang="en" sz="1400">
                <a:solidFill>
                  <a:srgbClr val="000000"/>
                </a:solidFill>
                <a:latin typeface="Arial"/>
                <a:ea typeface="Arial"/>
                <a:cs typeface="Arial"/>
                <a:sym typeface="Arial"/>
              </a:rPr>
              <a:t>W</a:t>
            </a:r>
            <a:r>
              <a:rPr lang="en" sz="1400">
                <a:solidFill>
                  <a:srgbClr val="000000"/>
                </a:solidFill>
                <a:latin typeface="Arial"/>
                <a:ea typeface="Arial"/>
                <a:cs typeface="Arial"/>
                <a:sym typeface="Arial"/>
              </a:rPr>
              <a:t>as little more than a puppet Sultan whose actions were directed by leaders of the Committee of Union and Progress.  </a:t>
            </a:r>
          </a:p>
          <a:p>
            <a:pPr lvl="0" marR="139700" rtl="0">
              <a:lnSpc>
                <a:spcPct val="100000"/>
              </a:lnSpc>
              <a:spcBef>
                <a:spcPts val="800"/>
              </a:spcBef>
              <a:spcAft>
                <a:spcPts val="800"/>
              </a:spcAft>
              <a:buNone/>
            </a:pPr>
            <a:r>
              <a:t/>
            </a:r>
            <a:endParaRPr sz="1400">
              <a:solidFill>
                <a:srgbClr val="000000"/>
              </a:solidFill>
              <a:latin typeface="Arial"/>
              <a:ea typeface="Arial"/>
              <a:cs typeface="Arial"/>
              <a:sym typeface="Arial"/>
            </a:endParaRPr>
          </a:p>
          <a:p>
            <a:pPr indent="-317500" lvl="0" marL="457200" marR="139700" rtl="0">
              <a:lnSpc>
                <a:spcPct val="100000"/>
              </a:lnSpc>
              <a:spcBef>
                <a:spcPts val="800"/>
              </a:spcBef>
              <a:spcAft>
                <a:spcPts val="800"/>
              </a:spcAft>
              <a:buClr>
                <a:srgbClr val="000000"/>
              </a:buClr>
              <a:buSzPct val="100000"/>
              <a:buFont typeface="Arial"/>
              <a:buChar char="●"/>
            </a:pPr>
            <a:r>
              <a:rPr b="1" lang="en" sz="1400">
                <a:solidFill>
                  <a:srgbClr val="000000"/>
                </a:solidFill>
                <a:latin typeface="Arial"/>
                <a:ea typeface="Arial"/>
                <a:cs typeface="Arial"/>
                <a:sym typeface="Arial"/>
              </a:rPr>
              <a:t>U</a:t>
            </a:r>
            <a:r>
              <a:rPr lang="en" sz="1400">
                <a:solidFill>
                  <a:srgbClr val="000000"/>
                </a:solidFill>
                <a:latin typeface="Arial"/>
                <a:ea typeface="Arial"/>
                <a:cs typeface="Arial"/>
                <a:sym typeface="Arial"/>
              </a:rPr>
              <a:t>nder his rule, Over the course of the next two years however the Ottoman Empire lost virtually all of its European territory </a:t>
            </a:r>
          </a:p>
          <a:p>
            <a:pPr lvl="0" marR="139700" rtl="0">
              <a:lnSpc>
                <a:spcPct val="100000"/>
              </a:lnSpc>
              <a:spcBef>
                <a:spcPts val="800"/>
              </a:spcBef>
              <a:spcAft>
                <a:spcPts val="800"/>
              </a:spcAft>
              <a:buNone/>
            </a:pPr>
            <a:r>
              <a:t/>
            </a:r>
            <a:endParaRPr sz="1400">
              <a:solidFill>
                <a:srgbClr val="000000"/>
              </a:solidFill>
              <a:latin typeface="Arial"/>
              <a:ea typeface="Arial"/>
              <a:cs typeface="Arial"/>
              <a:sym typeface="Arial"/>
            </a:endParaRPr>
          </a:p>
          <a:p>
            <a:pPr indent="-317500" lvl="0" marL="457200" marR="139700" rtl="0">
              <a:lnSpc>
                <a:spcPct val="100000"/>
              </a:lnSpc>
              <a:spcBef>
                <a:spcPts val="800"/>
              </a:spcBef>
              <a:spcAft>
                <a:spcPts val="800"/>
              </a:spcAft>
              <a:buClr>
                <a:srgbClr val="000000"/>
              </a:buClr>
              <a:buSzPct val="100000"/>
              <a:buFont typeface="Arial"/>
              <a:buChar char="●"/>
            </a:pPr>
            <a:r>
              <a:rPr b="1" lang="en" sz="1400">
                <a:solidFill>
                  <a:srgbClr val="000000"/>
                </a:solidFill>
                <a:latin typeface="Arial"/>
                <a:ea typeface="Arial"/>
                <a:cs typeface="Arial"/>
                <a:sym typeface="Arial"/>
              </a:rPr>
              <a:t>S</a:t>
            </a:r>
            <a:r>
              <a:rPr lang="en" sz="1400">
                <a:solidFill>
                  <a:srgbClr val="000000"/>
                </a:solidFill>
                <a:latin typeface="Arial"/>
                <a:ea typeface="Arial"/>
                <a:cs typeface="Arial"/>
                <a:sym typeface="Arial"/>
              </a:rPr>
              <a:t>omewhat against his will, Turkey entered the First World War. Once in however he, as former ruler of the ottomans, called upon all Muslims to rally to the Ottoman cause on 14 November 1914. </a:t>
            </a:r>
          </a:p>
          <a:p>
            <a:pPr lvl="0" marR="139700" rtl="0">
              <a:lnSpc>
                <a:spcPct val="100000"/>
              </a:lnSpc>
              <a:spcBef>
                <a:spcPts val="800"/>
              </a:spcBef>
              <a:spcAft>
                <a:spcPts val="800"/>
              </a:spcAft>
              <a:buNone/>
            </a:pPr>
            <a:r>
              <a:t/>
            </a:r>
            <a:endParaRPr sz="1400">
              <a:solidFill>
                <a:srgbClr val="000000"/>
              </a:solidFill>
              <a:latin typeface="Arial"/>
              <a:ea typeface="Arial"/>
              <a:cs typeface="Arial"/>
              <a:sym typeface="Arial"/>
            </a:endParaRPr>
          </a:p>
          <a:p>
            <a:pPr indent="-317500" lvl="0" marL="457200" marR="139700" rtl="0">
              <a:lnSpc>
                <a:spcPct val="100000"/>
              </a:lnSpc>
              <a:spcBef>
                <a:spcPts val="800"/>
              </a:spcBef>
              <a:spcAft>
                <a:spcPts val="800"/>
              </a:spcAft>
              <a:buClr>
                <a:srgbClr val="000000"/>
              </a:buClr>
              <a:buSzPct val="100000"/>
              <a:buFont typeface="Arial"/>
              <a:buChar char="●"/>
            </a:pPr>
            <a:r>
              <a:rPr b="1" lang="en" sz="1400">
                <a:solidFill>
                  <a:srgbClr val="000000"/>
                </a:solidFill>
                <a:latin typeface="Arial"/>
                <a:ea typeface="Arial"/>
                <a:cs typeface="Arial"/>
                <a:sym typeface="Arial"/>
              </a:rPr>
              <a:t>H</a:t>
            </a:r>
            <a:r>
              <a:rPr lang="en" sz="1400">
                <a:solidFill>
                  <a:srgbClr val="000000"/>
                </a:solidFill>
                <a:latin typeface="Arial"/>
                <a:ea typeface="Arial"/>
                <a:cs typeface="Arial"/>
                <a:sym typeface="Arial"/>
              </a:rPr>
              <a:t>s reign had sadly officiated over the effective dismemberment of the Ottoman Empire.</a:t>
            </a:r>
          </a:p>
          <a:p>
            <a:pPr lvl="0" marR="139700" rtl="0">
              <a:lnSpc>
                <a:spcPct val="100000"/>
              </a:lnSpc>
              <a:spcBef>
                <a:spcPts val="800"/>
              </a:spcBef>
              <a:spcAft>
                <a:spcPts val="800"/>
              </a:spcAft>
              <a:buNone/>
            </a:pPr>
            <a:r>
              <a:t/>
            </a:r>
            <a:endParaRPr sz="1400">
              <a:solidFill>
                <a:srgbClr val="000000"/>
              </a:solidFill>
              <a:latin typeface="Arial"/>
              <a:ea typeface="Arial"/>
              <a:cs typeface="Arial"/>
              <a:sym typeface="Arial"/>
            </a:endParaRPr>
          </a:p>
          <a:p>
            <a:pPr indent="-317500" lvl="0" marL="457200" marR="139700" rtl="0">
              <a:lnSpc>
                <a:spcPct val="100000"/>
              </a:lnSpc>
              <a:spcBef>
                <a:spcPts val="800"/>
              </a:spcBef>
              <a:spcAft>
                <a:spcPts val="800"/>
              </a:spcAft>
              <a:buClr>
                <a:srgbClr val="000000"/>
              </a:buClr>
              <a:buSzPct val="100000"/>
              <a:buFont typeface="Arial"/>
              <a:buChar char="●"/>
            </a:pPr>
            <a:r>
              <a:rPr b="1" lang="en" sz="1400">
                <a:solidFill>
                  <a:srgbClr val="000000"/>
                </a:solidFill>
                <a:latin typeface="Arial"/>
                <a:ea typeface="Arial"/>
                <a:cs typeface="Arial"/>
                <a:sym typeface="Arial"/>
              </a:rPr>
              <a:t>W</a:t>
            </a:r>
            <a:r>
              <a:rPr lang="en" sz="1400">
                <a:solidFill>
                  <a:srgbClr val="000000"/>
                </a:solidFill>
                <a:latin typeface="Arial"/>
                <a:ea typeface="Arial"/>
                <a:cs typeface="Arial"/>
                <a:sym typeface="Arial"/>
              </a:rPr>
              <a:t>as succeeded by his brother </a:t>
            </a:r>
            <a:r>
              <a:rPr lang="en" sz="1400">
                <a:solidFill>
                  <a:srgbClr val="000000"/>
                </a:solidFill>
                <a:latin typeface="Arial"/>
                <a:ea typeface="Arial"/>
                <a:cs typeface="Arial"/>
                <a:sym typeface="Arial"/>
                <a:hlinkClick r:id="rId3"/>
              </a:rPr>
              <a:t>Mehmed VI</a:t>
            </a:r>
            <a:r>
              <a:rPr lang="en" sz="1400">
                <a:solidFill>
                  <a:srgbClr val="000000"/>
                </a:solidFill>
                <a:latin typeface="Arial"/>
                <a:ea typeface="Arial"/>
                <a:cs typeface="Arial"/>
                <a:sym typeface="Arial"/>
              </a:rPr>
              <a:t>.</a:t>
            </a:r>
          </a:p>
          <a:p>
            <a:pPr lvl="0" marR="139700" rtl="0">
              <a:lnSpc>
                <a:spcPct val="100000"/>
              </a:lnSpc>
              <a:spcBef>
                <a:spcPts val="800"/>
              </a:spcBef>
              <a:spcAft>
                <a:spcPts val="800"/>
              </a:spcAft>
              <a:buNone/>
            </a:pPr>
            <a:r>
              <a:t/>
            </a:r>
            <a:endParaRPr sz="1400">
              <a:solidFill>
                <a:srgbClr val="000000"/>
              </a:solidFill>
              <a:latin typeface="Arial"/>
              <a:ea typeface="Arial"/>
              <a:cs typeface="Arial"/>
              <a:sym typeface="Arial"/>
            </a:endParaRPr>
          </a:p>
          <a:p>
            <a:pPr indent="0" lvl="0" marL="139700" marR="139700">
              <a:lnSpc>
                <a:spcPct val="100000"/>
              </a:lnSpc>
              <a:spcBef>
                <a:spcPts val="800"/>
              </a:spcBef>
              <a:spcAft>
                <a:spcPts val="800"/>
              </a:spcAft>
              <a:buNone/>
            </a:pPr>
            <a:r>
              <a:t/>
            </a:r>
            <a:endParaRPr sz="1400">
              <a:solidFill>
                <a:srgbClr val="000000"/>
              </a:solidFill>
              <a:latin typeface="Arial"/>
              <a:ea typeface="Arial"/>
              <a:cs typeface="Arial"/>
              <a:sym typeface="Arial"/>
            </a:endParaRPr>
          </a:p>
        </p:txBody>
      </p:sp>
      <p:pic>
        <p:nvPicPr>
          <p:cNvPr id="81" name="Shape 81"/>
          <p:cNvPicPr preferRelativeResize="0"/>
          <p:nvPr/>
        </p:nvPicPr>
        <p:blipFill>
          <a:blip r:embed="rId4">
            <a:alphaModFix/>
          </a:blip>
          <a:stretch>
            <a:fillRect/>
          </a:stretch>
        </p:blipFill>
        <p:spPr>
          <a:xfrm>
            <a:off x="7130600" y="120612"/>
            <a:ext cx="1943100" cy="2352675"/>
          </a:xfrm>
          <a:prstGeom prst="rect">
            <a:avLst/>
          </a:prstGeom>
          <a:noFill/>
          <a:ln>
            <a:noFill/>
          </a:ln>
        </p:spPr>
      </p:pic>
      <p:pic>
        <p:nvPicPr>
          <p:cNvPr id="82" name="Shape 82"/>
          <p:cNvPicPr preferRelativeResize="0"/>
          <p:nvPr/>
        </p:nvPicPr>
        <p:blipFill>
          <a:blip r:embed="rId5">
            <a:alphaModFix/>
          </a:blip>
          <a:stretch>
            <a:fillRect/>
          </a:stretch>
        </p:blipFill>
        <p:spPr>
          <a:xfrm>
            <a:off x="7284253" y="2571525"/>
            <a:ext cx="1745572" cy="2352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540650" y="292850"/>
            <a:ext cx="8520600" cy="8010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2000">
                <a:solidFill>
                  <a:srgbClr val="000000"/>
                </a:solidFill>
                <a:latin typeface="Arial"/>
                <a:ea typeface="Arial"/>
                <a:cs typeface="Arial"/>
                <a:sym typeface="Arial"/>
              </a:rPr>
              <a:t>Mehmed VI: (1918-1922)</a:t>
            </a:r>
          </a:p>
        </p:txBody>
      </p:sp>
      <p:sp>
        <p:nvSpPr>
          <p:cNvPr id="88" name="Shape 88"/>
          <p:cNvSpPr txBox="1"/>
          <p:nvPr>
            <p:ph idx="1" type="body"/>
          </p:nvPr>
        </p:nvSpPr>
        <p:spPr>
          <a:xfrm>
            <a:off x="147175" y="998375"/>
            <a:ext cx="6707100" cy="3783300"/>
          </a:xfrm>
          <a:prstGeom prst="rect">
            <a:avLst/>
          </a:prstGeom>
        </p:spPr>
        <p:txBody>
          <a:bodyPr anchorCtr="0" anchor="t" bIns="91425" lIns="91425" rIns="91425" tIns="91425">
            <a:noAutofit/>
          </a:bodyPr>
          <a:lstStyle/>
          <a:p>
            <a:pPr indent="-311150" lvl="0" marL="457200" marR="139700" rtl="0">
              <a:lnSpc>
                <a:spcPct val="140000"/>
              </a:lnSpc>
              <a:spcBef>
                <a:spcPts val="800"/>
              </a:spcBef>
              <a:spcAft>
                <a:spcPts val="800"/>
              </a:spcAft>
              <a:buClr>
                <a:srgbClr val="000000"/>
              </a:buClr>
              <a:buSzPct val="100000"/>
              <a:buFont typeface="Arial"/>
              <a:buChar char="●"/>
            </a:pPr>
            <a:r>
              <a:rPr lang="en" sz="1300">
                <a:solidFill>
                  <a:srgbClr val="000000"/>
                </a:solidFill>
                <a:latin typeface="Arial"/>
                <a:ea typeface="Arial"/>
                <a:cs typeface="Arial"/>
                <a:sym typeface="Arial"/>
              </a:rPr>
              <a:t>served as the last Sultan of the Ottoman Empire from 1918 until his overthrow in 1922.</a:t>
            </a:r>
          </a:p>
          <a:p>
            <a:pPr lvl="0" marR="139700" rtl="0">
              <a:lnSpc>
                <a:spcPct val="140000"/>
              </a:lnSpc>
              <a:spcBef>
                <a:spcPts val="800"/>
              </a:spcBef>
              <a:spcAft>
                <a:spcPts val="800"/>
              </a:spcAft>
              <a:buNone/>
            </a:pPr>
            <a:r>
              <a:t/>
            </a:r>
            <a:endParaRPr sz="1300">
              <a:solidFill>
                <a:srgbClr val="000000"/>
              </a:solidFill>
              <a:latin typeface="Arial"/>
              <a:ea typeface="Arial"/>
              <a:cs typeface="Arial"/>
              <a:sym typeface="Arial"/>
            </a:endParaRPr>
          </a:p>
          <a:p>
            <a:pPr indent="-311150" lvl="0" marL="457200" marR="139700" rtl="0">
              <a:lnSpc>
                <a:spcPct val="140000"/>
              </a:lnSpc>
              <a:spcBef>
                <a:spcPts val="800"/>
              </a:spcBef>
              <a:spcAft>
                <a:spcPts val="800"/>
              </a:spcAft>
              <a:buClr>
                <a:srgbClr val="000000"/>
              </a:buClr>
              <a:buSzPct val="100000"/>
              <a:buFont typeface="Arial"/>
              <a:buChar char="●"/>
            </a:pPr>
            <a:r>
              <a:rPr lang="en" sz="1300">
                <a:solidFill>
                  <a:srgbClr val="000000"/>
                </a:solidFill>
                <a:latin typeface="Arial"/>
                <a:ea typeface="Arial"/>
                <a:cs typeface="Arial"/>
                <a:sym typeface="Arial"/>
              </a:rPr>
              <a:t>Presided over the terminal decline of the Ottoman Empire. </a:t>
            </a:r>
          </a:p>
          <a:p>
            <a:pPr lvl="0" marR="139700" rtl="0">
              <a:lnSpc>
                <a:spcPct val="140000"/>
              </a:lnSpc>
              <a:spcBef>
                <a:spcPts val="800"/>
              </a:spcBef>
              <a:spcAft>
                <a:spcPts val="800"/>
              </a:spcAft>
              <a:buNone/>
            </a:pPr>
            <a:r>
              <a:t/>
            </a:r>
            <a:endParaRPr sz="1300">
              <a:solidFill>
                <a:srgbClr val="000000"/>
              </a:solidFill>
              <a:latin typeface="Arial"/>
              <a:ea typeface="Arial"/>
              <a:cs typeface="Arial"/>
              <a:sym typeface="Arial"/>
            </a:endParaRPr>
          </a:p>
          <a:p>
            <a:pPr indent="-311150" lvl="0" marL="457200" rtl="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Parliament was dissolved on 21 December with Mehmed publicly affirming his determination to suppress nationalist ideologies of all colours. </a:t>
            </a:r>
          </a:p>
          <a:p>
            <a:pPr lvl="0" rtl="0">
              <a:spcBef>
                <a:spcPts val="0"/>
              </a:spcBef>
              <a:spcAft>
                <a:spcPts val="0"/>
              </a:spcAft>
              <a:buNone/>
            </a:pPr>
            <a:r>
              <a:t/>
            </a:r>
            <a:endParaRPr sz="1300">
              <a:solidFill>
                <a:srgbClr val="000000"/>
              </a:solidFill>
              <a:latin typeface="Arial"/>
              <a:ea typeface="Arial"/>
              <a:cs typeface="Arial"/>
              <a:sym typeface="Arial"/>
            </a:endParaRPr>
          </a:p>
          <a:p>
            <a:pPr lvl="0" rtl="0">
              <a:spcBef>
                <a:spcPts val="0"/>
              </a:spcBef>
              <a:spcAft>
                <a:spcPts val="0"/>
              </a:spcAft>
              <a:buNone/>
            </a:pPr>
            <a:r>
              <a:t/>
            </a:r>
            <a:endParaRPr sz="1300">
              <a:solidFill>
                <a:srgbClr val="000000"/>
              </a:solidFill>
              <a:latin typeface="Arial"/>
              <a:ea typeface="Arial"/>
              <a:cs typeface="Arial"/>
              <a:sym typeface="Arial"/>
            </a:endParaRPr>
          </a:p>
          <a:p>
            <a:pPr indent="-311150" lvl="0" marL="457200" rtl="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The nationalists nevertheless remained active in Anatolia.  After prolonged negotiations they secured Mehmed’s agreement to hold elections late in 191</a:t>
            </a:r>
            <a:r>
              <a:rPr lang="en" sz="1300">
                <a:solidFill>
                  <a:srgbClr val="000000"/>
                </a:solidFill>
                <a:latin typeface="Arial"/>
                <a:ea typeface="Arial"/>
                <a:cs typeface="Arial"/>
                <a:sym typeface="Arial"/>
              </a:rPr>
              <a:t>9.</a:t>
            </a:r>
          </a:p>
          <a:p>
            <a:pPr lvl="0" marR="139700" rtl="0">
              <a:lnSpc>
                <a:spcPct val="140000"/>
              </a:lnSpc>
              <a:spcBef>
                <a:spcPts val="800"/>
              </a:spcBef>
              <a:spcAft>
                <a:spcPts val="800"/>
              </a:spcAft>
              <a:buNone/>
            </a:pPr>
            <a:r>
              <a:t/>
            </a:r>
            <a:endParaRPr sz="1300">
              <a:solidFill>
                <a:srgbClr val="000000"/>
              </a:solidFill>
              <a:latin typeface="Arial"/>
              <a:ea typeface="Arial"/>
              <a:cs typeface="Arial"/>
              <a:sym typeface="Arial"/>
            </a:endParaRPr>
          </a:p>
          <a:p>
            <a:pPr lvl="0" marR="139700" rtl="0">
              <a:lnSpc>
                <a:spcPct val="140000"/>
              </a:lnSpc>
              <a:spcBef>
                <a:spcPts val="800"/>
              </a:spcBef>
              <a:spcAft>
                <a:spcPts val="800"/>
              </a:spcAft>
              <a:buNone/>
            </a:pPr>
            <a:r>
              <a:t/>
            </a:r>
            <a:endParaRPr sz="1300">
              <a:solidFill>
                <a:srgbClr val="000000"/>
              </a:solidFill>
              <a:latin typeface="Arial"/>
              <a:ea typeface="Arial"/>
              <a:cs typeface="Arial"/>
              <a:sym typeface="Arial"/>
            </a:endParaRPr>
          </a:p>
          <a:p>
            <a:pPr lvl="0" marR="139700">
              <a:lnSpc>
                <a:spcPct val="140000"/>
              </a:lnSpc>
              <a:spcBef>
                <a:spcPts val="800"/>
              </a:spcBef>
              <a:spcAft>
                <a:spcPts val="800"/>
              </a:spcAft>
              <a:buNone/>
            </a:pPr>
            <a:r>
              <a:t/>
            </a:r>
            <a:endParaRPr sz="1300">
              <a:solidFill>
                <a:srgbClr val="000000"/>
              </a:solidFill>
              <a:latin typeface="Arial"/>
              <a:ea typeface="Arial"/>
              <a:cs typeface="Arial"/>
              <a:sym typeface="Arial"/>
            </a:endParaRPr>
          </a:p>
          <a:p>
            <a:pPr lvl="0">
              <a:spcBef>
                <a:spcPts val="0"/>
              </a:spcBef>
              <a:buNone/>
            </a:pPr>
            <a:r>
              <a:t/>
            </a:r>
            <a:endParaRPr sz="1300"/>
          </a:p>
        </p:txBody>
      </p:sp>
      <p:pic>
        <p:nvPicPr>
          <p:cNvPr id="89" name="Shape 89"/>
          <p:cNvPicPr preferRelativeResize="0"/>
          <p:nvPr/>
        </p:nvPicPr>
        <p:blipFill>
          <a:blip r:embed="rId3">
            <a:alphaModFix/>
          </a:blip>
          <a:stretch>
            <a:fillRect/>
          </a:stretch>
        </p:blipFill>
        <p:spPr>
          <a:xfrm>
            <a:off x="7308650" y="110512"/>
            <a:ext cx="1752600" cy="2619375"/>
          </a:xfrm>
          <a:prstGeom prst="rect">
            <a:avLst/>
          </a:prstGeom>
          <a:noFill/>
          <a:ln>
            <a:noFill/>
          </a:ln>
        </p:spPr>
      </p:pic>
      <p:pic>
        <p:nvPicPr>
          <p:cNvPr id="90" name="Shape 90"/>
          <p:cNvPicPr preferRelativeResize="0"/>
          <p:nvPr/>
        </p:nvPicPr>
        <p:blipFill>
          <a:blip r:embed="rId4">
            <a:alphaModFix/>
          </a:blip>
          <a:stretch>
            <a:fillRect/>
          </a:stretch>
        </p:blipFill>
        <p:spPr>
          <a:xfrm>
            <a:off x="7172223" y="2806675"/>
            <a:ext cx="1889025" cy="2095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94" name="Shape 94"/>
        <p:cNvGrpSpPr/>
        <p:nvPr/>
      </p:nvGrpSpPr>
      <p:grpSpPr>
        <a:xfrm>
          <a:off x="0" y="0"/>
          <a:ext cx="0" cy="0"/>
          <a:chOff x="0" y="0"/>
          <a:chExt cx="0" cy="0"/>
        </a:xfrm>
      </p:grpSpPr>
      <p:sp>
        <p:nvSpPr>
          <p:cNvPr id="95" name="Shape 95"/>
          <p:cNvSpPr txBox="1"/>
          <p:nvPr>
            <p:ph type="title"/>
          </p:nvPr>
        </p:nvSpPr>
        <p:spPr>
          <a:xfrm>
            <a:off x="311700" y="292850"/>
            <a:ext cx="3285600" cy="8010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2000">
                <a:solidFill>
                  <a:srgbClr val="000000"/>
                </a:solidFill>
                <a:latin typeface="Arial"/>
                <a:ea typeface="Arial"/>
                <a:cs typeface="Arial"/>
                <a:sym typeface="Arial"/>
              </a:rPr>
              <a:t>Mehmed VI: (1918-1922)</a:t>
            </a:r>
          </a:p>
        </p:txBody>
      </p:sp>
      <p:sp>
        <p:nvSpPr>
          <p:cNvPr id="96" name="Shape 96"/>
          <p:cNvSpPr txBox="1"/>
          <p:nvPr>
            <p:ph idx="1" type="body"/>
          </p:nvPr>
        </p:nvSpPr>
        <p:spPr>
          <a:xfrm>
            <a:off x="191050" y="734650"/>
            <a:ext cx="6970200" cy="4178400"/>
          </a:xfrm>
          <a:prstGeom prst="rect">
            <a:avLst/>
          </a:prstGeom>
        </p:spPr>
        <p:txBody>
          <a:bodyPr anchorCtr="0" anchor="t" bIns="91425" lIns="91425" rIns="91425" tIns="91425">
            <a:noAutofit/>
          </a:bodyPr>
          <a:lstStyle/>
          <a:p>
            <a:pPr indent="-311150" lvl="0" marL="457200" marR="139700" rtl="0">
              <a:lnSpc>
                <a:spcPct val="140000"/>
              </a:lnSpc>
              <a:spcBef>
                <a:spcPts val="800"/>
              </a:spcBef>
              <a:spcAft>
                <a:spcPts val="800"/>
              </a:spcAft>
              <a:buClr>
                <a:srgbClr val="000000"/>
              </a:buClr>
              <a:buSzPct val="100000"/>
              <a:buFont typeface="Arial"/>
              <a:buChar char="●"/>
            </a:pPr>
            <a:r>
              <a:rPr lang="en" sz="1300">
                <a:solidFill>
                  <a:srgbClr val="000000"/>
                </a:solidFill>
                <a:latin typeface="Arial"/>
                <a:ea typeface="Arial"/>
                <a:cs typeface="Arial"/>
                <a:sym typeface="Arial"/>
              </a:rPr>
              <a:t>Mehmed dissolved the Parliament</a:t>
            </a:r>
          </a:p>
          <a:p>
            <a:pPr lvl="0" marR="139700">
              <a:lnSpc>
                <a:spcPct val="140000"/>
              </a:lnSpc>
              <a:spcBef>
                <a:spcPts val="800"/>
              </a:spcBef>
              <a:spcAft>
                <a:spcPts val="800"/>
              </a:spcAft>
              <a:buNone/>
            </a:pPr>
            <a:r>
              <a:t/>
            </a:r>
            <a:endParaRPr sz="1300">
              <a:solidFill>
                <a:srgbClr val="000000"/>
              </a:solidFill>
              <a:latin typeface="Arial"/>
              <a:ea typeface="Arial"/>
              <a:cs typeface="Arial"/>
              <a:sym typeface="Arial"/>
            </a:endParaRPr>
          </a:p>
          <a:p>
            <a:pPr indent="-311150" lvl="0" marL="457200" marR="139700" rtl="0">
              <a:lnSpc>
                <a:spcPct val="140000"/>
              </a:lnSpc>
              <a:spcBef>
                <a:spcPts val="800"/>
              </a:spcBef>
              <a:spcAft>
                <a:spcPts val="800"/>
              </a:spcAft>
              <a:buClr>
                <a:srgbClr val="000000"/>
              </a:buClr>
              <a:buSzPct val="100000"/>
              <a:buFont typeface="Arial"/>
              <a:buChar char="●"/>
            </a:pPr>
            <a:r>
              <a:rPr lang="en" sz="1300">
                <a:solidFill>
                  <a:srgbClr val="000000"/>
                </a:solidFill>
                <a:latin typeface="Arial"/>
                <a:ea typeface="Arial"/>
                <a:cs typeface="Arial"/>
                <a:sym typeface="Arial"/>
              </a:rPr>
              <a:t>It was Mehmed's signing of the Treaty of Sevres on  August 10th 1920 that sparked the anger of the nationalists under the leadership of </a:t>
            </a:r>
            <a:r>
              <a:rPr lang="en" sz="1300">
                <a:solidFill>
                  <a:srgbClr val="000000"/>
                </a:solidFill>
                <a:latin typeface="Arial"/>
                <a:ea typeface="Arial"/>
                <a:cs typeface="Arial"/>
                <a:sym typeface="Arial"/>
                <a:hlinkClick r:id="rId3"/>
              </a:rPr>
              <a:t>Kemal Pasha</a:t>
            </a:r>
            <a:r>
              <a:rPr lang="en" sz="1300">
                <a:solidFill>
                  <a:srgbClr val="000000"/>
                </a:solidFill>
                <a:latin typeface="Arial"/>
                <a:ea typeface="Arial"/>
                <a:cs typeface="Arial"/>
                <a:sym typeface="Arial"/>
              </a:rPr>
              <a:t>. </a:t>
            </a:r>
          </a:p>
          <a:p>
            <a:pPr lvl="0" marR="139700">
              <a:lnSpc>
                <a:spcPct val="140000"/>
              </a:lnSpc>
              <a:spcBef>
                <a:spcPts val="800"/>
              </a:spcBef>
              <a:spcAft>
                <a:spcPts val="800"/>
              </a:spcAft>
              <a:buNone/>
            </a:pPr>
            <a:r>
              <a:t/>
            </a:r>
            <a:endParaRPr sz="1300">
              <a:solidFill>
                <a:srgbClr val="000000"/>
              </a:solidFill>
              <a:latin typeface="Arial"/>
              <a:ea typeface="Arial"/>
              <a:cs typeface="Arial"/>
              <a:sym typeface="Arial"/>
            </a:endParaRPr>
          </a:p>
          <a:p>
            <a:pPr indent="-311150" lvl="0" marL="457200" marR="139700" rtl="0">
              <a:lnSpc>
                <a:spcPct val="140000"/>
              </a:lnSpc>
              <a:spcBef>
                <a:spcPts val="800"/>
              </a:spcBef>
              <a:spcAft>
                <a:spcPts val="800"/>
              </a:spcAft>
              <a:buClr>
                <a:srgbClr val="000000"/>
              </a:buClr>
              <a:buSzPct val="100000"/>
              <a:buFont typeface="Arial"/>
              <a:buChar char="●"/>
            </a:pPr>
            <a:r>
              <a:rPr lang="en" sz="1300">
                <a:solidFill>
                  <a:srgbClr val="000000"/>
                </a:solidFill>
                <a:latin typeface="Arial"/>
                <a:ea typeface="Arial"/>
                <a:cs typeface="Arial"/>
                <a:sym typeface="Arial"/>
              </a:rPr>
              <a:t>Under the terms of the treaty the Ottoman Empire was reduced to little more than Turkey itself.</a:t>
            </a:r>
          </a:p>
          <a:p>
            <a:pPr lvl="0" marR="139700">
              <a:lnSpc>
                <a:spcPct val="140000"/>
              </a:lnSpc>
              <a:spcBef>
                <a:spcPts val="800"/>
              </a:spcBef>
              <a:spcAft>
                <a:spcPts val="800"/>
              </a:spcAft>
              <a:buNone/>
            </a:pPr>
            <a:r>
              <a:t/>
            </a:r>
            <a:endParaRPr sz="1300">
              <a:solidFill>
                <a:srgbClr val="000000"/>
              </a:solidFill>
              <a:latin typeface="Arial"/>
              <a:ea typeface="Arial"/>
              <a:cs typeface="Arial"/>
              <a:sym typeface="Arial"/>
            </a:endParaRPr>
          </a:p>
          <a:p>
            <a:pPr indent="-311150" lvl="0" marL="457200" rtl="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the Sultanate was formally abolished by the Grand National Assembly.</a:t>
            </a:r>
          </a:p>
          <a:p>
            <a:pPr lvl="0" rtl="0">
              <a:spcBef>
                <a:spcPts val="0"/>
              </a:spcBef>
              <a:spcAft>
                <a:spcPts val="0"/>
              </a:spcAft>
              <a:buNone/>
            </a:pPr>
            <a:r>
              <a:t/>
            </a:r>
            <a:endParaRPr sz="1300">
              <a:solidFill>
                <a:srgbClr val="000000"/>
              </a:solidFill>
              <a:latin typeface="Arial"/>
              <a:ea typeface="Arial"/>
              <a:cs typeface="Arial"/>
              <a:sym typeface="Arial"/>
            </a:endParaRPr>
          </a:p>
          <a:p>
            <a:pPr lvl="0">
              <a:spcBef>
                <a:spcPts val="0"/>
              </a:spcBef>
              <a:spcAft>
                <a:spcPts val="0"/>
              </a:spcAft>
              <a:buNone/>
            </a:pPr>
            <a:r>
              <a:t/>
            </a:r>
            <a:endParaRPr sz="1300">
              <a:solidFill>
                <a:srgbClr val="000000"/>
              </a:solidFill>
              <a:latin typeface="Arial"/>
              <a:ea typeface="Arial"/>
              <a:cs typeface="Arial"/>
              <a:sym typeface="Arial"/>
            </a:endParaRPr>
          </a:p>
          <a:p>
            <a:pPr indent="-311150" lvl="0" marL="457200" rtl="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His later attempts to re-establish himself as caliph in the Hejaz proved a failure. </a:t>
            </a:r>
          </a:p>
          <a:p>
            <a:pPr lvl="0" rtl="0">
              <a:spcBef>
                <a:spcPts val="0"/>
              </a:spcBef>
              <a:spcAft>
                <a:spcPts val="0"/>
              </a:spcAft>
              <a:buNone/>
            </a:pPr>
            <a:r>
              <a:t/>
            </a:r>
            <a:endParaRPr sz="1300"/>
          </a:p>
        </p:txBody>
      </p:sp>
      <p:pic>
        <p:nvPicPr>
          <p:cNvPr id="97" name="Shape 97"/>
          <p:cNvPicPr preferRelativeResize="0"/>
          <p:nvPr/>
        </p:nvPicPr>
        <p:blipFill>
          <a:blip r:embed="rId4">
            <a:alphaModFix/>
          </a:blip>
          <a:stretch>
            <a:fillRect/>
          </a:stretch>
        </p:blipFill>
        <p:spPr>
          <a:xfrm>
            <a:off x="7622025" y="106399"/>
            <a:ext cx="1429800" cy="1678025"/>
          </a:xfrm>
          <a:prstGeom prst="rect">
            <a:avLst/>
          </a:prstGeom>
          <a:noFill/>
          <a:ln>
            <a:noFill/>
          </a:ln>
        </p:spPr>
      </p:pic>
      <p:pic>
        <p:nvPicPr>
          <p:cNvPr id="98" name="Shape 98"/>
          <p:cNvPicPr preferRelativeResize="0"/>
          <p:nvPr/>
        </p:nvPicPr>
        <p:blipFill>
          <a:blip r:embed="rId5">
            <a:alphaModFix/>
          </a:blip>
          <a:stretch>
            <a:fillRect/>
          </a:stretch>
        </p:blipFill>
        <p:spPr>
          <a:xfrm>
            <a:off x="7288850" y="2246050"/>
            <a:ext cx="1714500" cy="266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00"/>
        </a:soli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267825" y="73525"/>
            <a:ext cx="8520600" cy="8010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2000">
                <a:solidFill>
                  <a:srgbClr val="252525"/>
                </a:solidFill>
                <a:latin typeface="Arial"/>
                <a:ea typeface="Arial"/>
                <a:cs typeface="Arial"/>
                <a:sym typeface="Arial"/>
              </a:rPr>
              <a:t>Abdülmecid II: (1922-1924) </a:t>
            </a:r>
          </a:p>
        </p:txBody>
      </p:sp>
      <p:sp>
        <p:nvSpPr>
          <p:cNvPr id="104" name="Shape 104"/>
          <p:cNvSpPr txBox="1"/>
          <p:nvPr>
            <p:ph idx="1" type="body"/>
          </p:nvPr>
        </p:nvSpPr>
        <p:spPr>
          <a:xfrm>
            <a:off x="0" y="510382"/>
            <a:ext cx="7271100" cy="4255200"/>
          </a:xfrm>
          <a:prstGeom prst="rect">
            <a:avLst/>
          </a:prstGeom>
        </p:spPr>
        <p:txBody>
          <a:bodyPr anchorCtr="0" anchor="t" bIns="91425" lIns="91425" rIns="91425" tIns="91425">
            <a:noAutofit/>
          </a:bodyPr>
          <a:lstStyle/>
          <a:p>
            <a:pPr indent="-311150" lvl="0" marL="45720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the last caliph and crown prince of the </a:t>
            </a:r>
            <a:r>
              <a:rPr lang="en" sz="1300" u="sng">
                <a:solidFill>
                  <a:srgbClr val="000000"/>
                </a:solidFill>
                <a:latin typeface="Arial"/>
                <a:ea typeface="Arial"/>
                <a:cs typeface="Arial"/>
                <a:sym typeface="Arial"/>
                <a:hlinkClick r:id="rId3"/>
              </a:rPr>
              <a:t>Ottoman</a:t>
            </a:r>
            <a:r>
              <a:rPr lang="en" sz="1300">
                <a:solidFill>
                  <a:srgbClr val="000000"/>
                </a:solidFill>
                <a:latin typeface="Arial"/>
                <a:ea typeface="Arial"/>
                <a:cs typeface="Arial"/>
                <a:sym typeface="Arial"/>
              </a:rPr>
              <a:t> dynasty of </a:t>
            </a:r>
            <a:r>
              <a:rPr lang="en" sz="1300" u="sng">
                <a:solidFill>
                  <a:srgbClr val="000000"/>
                </a:solidFill>
                <a:latin typeface="Arial"/>
                <a:ea typeface="Arial"/>
                <a:cs typeface="Arial"/>
                <a:sym typeface="Arial"/>
                <a:hlinkClick r:id="rId4"/>
              </a:rPr>
              <a:t>Turkey</a:t>
            </a:r>
            <a:r>
              <a:rPr lang="en" sz="1300">
                <a:solidFill>
                  <a:srgbClr val="000000"/>
                </a:solidFill>
                <a:latin typeface="Arial"/>
                <a:ea typeface="Arial"/>
                <a:cs typeface="Arial"/>
                <a:sym typeface="Arial"/>
              </a:rPr>
              <a:t>.</a:t>
            </a:r>
          </a:p>
          <a:p>
            <a:pPr lvl="0">
              <a:spcBef>
                <a:spcPts val="0"/>
              </a:spcBef>
              <a:spcAft>
                <a:spcPts val="0"/>
              </a:spcAft>
              <a:buNone/>
            </a:pPr>
            <a:r>
              <a:t/>
            </a:r>
            <a:endParaRPr sz="1300">
              <a:solidFill>
                <a:srgbClr val="000000"/>
              </a:solidFill>
              <a:latin typeface="Arial"/>
              <a:ea typeface="Arial"/>
              <a:cs typeface="Arial"/>
              <a:sym typeface="Arial"/>
            </a:endParaRPr>
          </a:p>
          <a:p>
            <a:pPr indent="-311150" lvl="0" marL="457200" rtl="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Abdülmecid was confined to the palace until he was 40</a:t>
            </a:r>
          </a:p>
          <a:p>
            <a:pPr lvl="0" rtl="0">
              <a:spcBef>
                <a:spcPts val="0"/>
              </a:spcBef>
              <a:spcAft>
                <a:spcPts val="0"/>
              </a:spcAft>
              <a:buNone/>
            </a:pPr>
            <a:r>
              <a:t/>
            </a:r>
            <a:endParaRPr sz="1300">
              <a:solidFill>
                <a:srgbClr val="000000"/>
              </a:solidFill>
              <a:latin typeface="Arial"/>
              <a:ea typeface="Arial"/>
              <a:cs typeface="Arial"/>
              <a:sym typeface="Arial"/>
            </a:endParaRPr>
          </a:p>
          <a:p>
            <a:pPr indent="-311150" lvl="0" marL="457200" rtl="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father, </a:t>
            </a:r>
            <a:r>
              <a:rPr lang="en" sz="1300" u="sng">
                <a:solidFill>
                  <a:srgbClr val="000000"/>
                </a:solidFill>
                <a:latin typeface="Arial"/>
                <a:ea typeface="Arial"/>
                <a:cs typeface="Arial"/>
                <a:sym typeface="Arial"/>
                <a:hlinkClick r:id="rId5"/>
              </a:rPr>
              <a:t>Abdülaziz</a:t>
            </a:r>
            <a:r>
              <a:rPr lang="en" sz="1300">
                <a:solidFill>
                  <a:srgbClr val="000000"/>
                </a:solidFill>
                <a:latin typeface="Arial"/>
                <a:ea typeface="Arial"/>
                <a:cs typeface="Arial"/>
                <a:sym typeface="Arial"/>
              </a:rPr>
              <a:t>, and three of his cousins reigned. When his fourth cousin took the throne as </a:t>
            </a:r>
            <a:r>
              <a:rPr lang="en" sz="1300" u="sng">
                <a:solidFill>
                  <a:srgbClr val="000000"/>
                </a:solidFill>
                <a:latin typeface="Arial"/>
                <a:ea typeface="Arial"/>
                <a:cs typeface="Arial"/>
                <a:sym typeface="Arial"/>
                <a:hlinkClick r:id="rId6"/>
              </a:rPr>
              <a:t>Mehmed VI</a:t>
            </a:r>
            <a:r>
              <a:rPr lang="en" sz="1300">
                <a:solidFill>
                  <a:srgbClr val="000000"/>
                </a:solidFill>
                <a:latin typeface="Arial"/>
                <a:ea typeface="Arial"/>
                <a:cs typeface="Arial"/>
                <a:sym typeface="Arial"/>
              </a:rPr>
              <a:t> in 1918, Abdülmecid became crown prince.</a:t>
            </a:r>
          </a:p>
          <a:p>
            <a:pPr lvl="0" rtl="0">
              <a:spcBef>
                <a:spcPts val="0"/>
              </a:spcBef>
              <a:spcAft>
                <a:spcPts val="0"/>
              </a:spcAft>
              <a:buNone/>
            </a:pPr>
            <a:r>
              <a:t/>
            </a:r>
            <a:endParaRPr sz="1300">
              <a:solidFill>
                <a:srgbClr val="000000"/>
              </a:solidFill>
              <a:latin typeface="Arial"/>
              <a:ea typeface="Arial"/>
              <a:cs typeface="Arial"/>
              <a:sym typeface="Arial"/>
            </a:endParaRPr>
          </a:p>
          <a:p>
            <a:pPr indent="-311150" lvl="0" marL="457200" marR="139700" rtl="0">
              <a:lnSpc>
                <a:spcPct val="140000"/>
              </a:lnSpc>
              <a:spcBef>
                <a:spcPts val="800"/>
              </a:spcBef>
              <a:spcAft>
                <a:spcPts val="800"/>
              </a:spcAft>
              <a:buClr>
                <a:srgbClr val="000000"/>
              </a:buClr>
              <a:buSzPct val="100000"/>
              <a:buFont typeface="Arial"/>
              <a:buChar char="●"/>
            </a:pPr>
            <a:r>
              <a:rPr lang="en" sz="1300">
                <a:solidFill>
                  <a:srgbClr val="000000"/>
                </a:solidFill>
                <a:latin typeface="Arial"/>
                <a:ea typeface="Arial"/>
                <a:cs typeface="Arial"/>
                <a:sym typeface="Arial"/>
              </a:rPr>
              <a:t>He was elected </a:t>
            </a:r>
            <a:r>
              <a:rPr lang="en" sz="1300" u="sng">
                <a:solidFill>
                  <a:srgbClr val="000000"/>
                </a:solidFill>
                <a:latin typeface="Arial"/>
                <a:ea typeface="Arial"/>
                <a:cs typeface="Arial"/>
                <a:sym typeface="Arial"/>
                <a:hlinkClick r:id="rId7"/>
              </a:rPr>
              <a:t>caliph</a:t>
            </a:r>
            <a:r>
              <a:rPr lang="en" sz="1300">
                <a:solidFill>
                  <a:srgbClr val="000000"/>
                </a:solidFill>
                <a:latin typeface="Arial"/>
                <a:ea typeface="Arial"/>
                <a:cs typeface="Arial"/>
                <a:sym typeface="Arial"/>
              </a:rPr>
              <a:t> by the Grand National Assembly on November 18, 1922, after the sultanate was abolished</a:t>
            </a:r>
          </a:p>
          <a:p>
            <a:pPr indent="-311150" lvl="0" marL="457200" rtl="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he lost his title of crown prince after Mehmed left Constantinople on the assumption of power.</a:t>
            </a:r>
          </a:p>
          <a:p>
            <a:pPr lvl="0" rtl="0">
              <a:spcBef>
                <a:spcPts val="0"/>
              </a:spcBef>
              <a:spcAft>
                <a:spcPts val="0"/>
              </a:spcAft>
              <a:buNone/>
            </a:pPr>
            <a:r>
              <a:t/>
            </a:r>
            <a:endParaRPr sz="1300">
              <a:solidFill>
                <a:srgbClr val="000000"/>
              </a:solidFill>
              <a:latin typeface="Arial"/>
              <a:ea typeface="Arial"/>
              <a:cs typeface="Arial"/>
              <a:sym typeface="Arial"/>
            </a:endParaRPr>
          </a:p>
          <a:p>
            <a:pPr indent="-311150" lvl="0" marL="457200" rtl="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Abdülmecid, a gentle and scholarly man, was the living symbol of Turkey’s link to the Islamic-Ottoman past.</a:t>
            </a:r>
          </a:p>
          <a:p>
            <a:pPr lvl="0" rtl="0">
              <a:spcBef>
                <a:spcPts val="0"/>
              </a:spcBef>
              <a:spcAft>
                <a:spcPts val="0"/>
              </a:spcAft>
              <a:buNone/>
            </a:pPr>
            <a:r>
              <a:t/>
            </a:r>
            <a:endParaRPr sz="1300">
              <a:solidFill>
                <a:srgbClr val="000000"/>
              </a:solidFill>
              <a:latin typeface="Arial"/>
              <a:ea typeface="Arial"/>
              <a:cs typeface="Arial"/>
              <a:sym typeface="Arial"/>
            </a:endParaRPr>
          </a:p>
          <a:p>
            <a:pPr indent="-311150" lvl="0" marL="457200" rtl="0">
              <a:spcBef>
                <a:spcPts val="0"/>
              </a:spcBef>
              <a:spcAft>
                <a:spcPts val="0"/>
              </a:spcAft>
              <a:buClr>
                <a:srgbClr val="000000"/>
              </a:buClr>
              <a:buSzPct val="100000"/>
              <a:buFont typeface="Arial"/>
              <a:buChar char="●"/>
            </a:pPr>
            <a:r>
              <a:rPr lang="en" sz="1300">
                <a:solidFill>
                  <a:srgbClr val="000000"/>
                </a:solidFill>
                <a:latin typeface="Arial"/>
                <a:ea typeface="Arial"/>
                <a:cs typeface="Arial"/>
                <a:sym typeface="Arial"/>
              </a:rPr>
              <a:t>Mustafa Kemal, determined to break with the Islamic past, first proclaimed the Turkish Republic and on March 3, 1924, the Grand National Assembly abolished the caliphate. The next day Abdülmecid was exiled.</a:t>
            </a:r>
          </a:p>
          <a:p>
            <a:pPr lvl="0" rtl="0">
              <a:spcBef>
                <a:spcPts val="0"/>
              </a:spcBef>
              <a:spcAft>
                <a:spcPts val="0"/>
              </a:spcAft>
              <a:buNone/>
            </a:pPr>
            <a:r>
              <a:t/>
            </a:r>
            <a:endParaRPr sz="1300">
              <a:solidFill>
                <a:srgbClr val="000000"/>
              </a:solidFill>
              <a:highlight>
                <a:srgbClr val="FFFFFF"/>
              </a:highlight>
              <a:latin typeface="Arial"/>
              <a:ea typeface="Arial"/>
              <a:cs typeface="Arial"/>
              <a:sym typeface="Arial"/>
            </a:endParaRPr>
          </a:p>
          <a:p>
            <a:pPr lvl="0">
              <a:spcBef>
                <a:spcPts val="0"/>
              </a:spcBef>
              <a:spcAft>
                <a:spcPts val="0"/>
              </a:spcAft>
              <a:buNone/>
            </a:pPr>
            <a:r>
              <a:t/>
            </a:r>
            <a:endParaRPr sz="1300">
              <a:solidFill>
                <a:srgbClr val="000000"/>
              </a:solidFill>
              <a:highlight>
                <a:srgbClr val="FFFFFF"/>
              </a:highlight>
              <a:latin typeface="Arial"/>
              <a:ea typeface="Arial"/>
              <a:cs typeface="Arial"/>
              <a:sym typeface="Arial"/>
            </a:endParaRPr>
          </a:p>
        </p:txBody>
      </p:sp>
      <p:pic>
        <p:nvPicPr>
          <p:cNvPr id="105" name="Shape 105"/>
          <p:cNvPicPr preferRelativeResize="0"/>
          <p:nvPr/>
        </p:nvPicPr>
        <p:blipFill>
          <a:blip r:embed="rId8">
            <a:alphaModFix/>
          </a:blip>
          <a:stretch>
            <a:fillRect/>
          </a:stretch>
        </p:blipFill>
        <p:spPr>
          <a:xfrm>
            <a:off x="7271050" y="2047575"/>
            <a:ext cx="1827823" cy="2467575"/>
          </a:xfrm>
          <a:prstGeom prst="rect">
            <a:avLst/>
          </a:prstGeom>
          <a:noFill/>
          <a:ln>
            <a:noFill/>
          </a:ln>
        </p:spPr>
      </p:pic>
      <p:pic>
        <p:nvPicPr>
          <p:cNvPr id="106" name="Shape 106"/>
          <p:cNvPicPr preferRelativeResize="0"/>
          <p:nvPr/>
        </p:nvPicPr>
        <p:blipFill>
          <a:blip r:embed="rId9">
            <a:alphaModFix/>
          </a:blip>
          <a:stretch>
            <a:fillRect/>
          </a:stretch>
        </p:blipFill>
        <p:spPr>
          <a:xfrm>
            <a:off x="6974974" y="0"/>
            <a:ext cx="2123899" cy="1572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00"/>
        </a:solidFill>
      </p:bgPr>
    </p:bg>
    <p:spTree>
      <p:nvGrpSpPr>
        <p:cNvPr id="110" name="Shape 110"/>
        <p:cNvGrpSpPr/>
        <p:nvPr/>
      </p:nvGrpSpPr>
      <p:grpSpPr>
        <a:xfrm>
          <a:off x="0" y="0"/>
          <a:ext cx="0" cy="0"/>
          <a:chOff x="0" y="0"/>
          <a:chExt cx="0" cy="0"/>
        </a:xfrm>
      </p:grpSpPr>
      <p:sp>
        <p:nvSpPr>
          <p:cNvPr id="111" name="Shape 111"/>
          <p:cNvSpPr txBox="1"/>
          <p:nvPr>
            <p:ph type="title"/>
          </p:nvPr>
        </p:nvSpPr>
        <p:spPr>
          <a:xfrm>
            <a:off x="311700" y="292850"/>
            <a:ext cx="8520600" cy="801000"/>
          </a:xfrm>
          <a:prstGeom prst="rect">
            <a:avLst/>
          </a:prstGeom>
        </p:spPr>
        <p:txBody>
          <a:bodyPr anchorCtr="0" anchor="t" bIns="91425" lIns="91425" rIns="91425" tIns="91425">
            <a:noAutofit/>
          </a:bodyPr>
          <a:lstStyle/>
          <a:p>
            <a:pPr lvl="0" algn="ctr">
              <a:spcBef>
                <a:spcPts val="0"/>
              </a:spcBef>
              <a:buNone/>
            </a:pPr>
            <a:r>
              <a:rPr lang="en"/>
              <a:t>Vid</a:t>
            </a:r>
          </a:p>
        </p:txBody>
      </p:sp>
      <p:sp>
        <p:nvSpPr>
          <p:cNvPr id="112" name="Shape 11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en" u="sng">
                <a:solidFill>
                  <a:schemeClr val="accent5"/>
                </a:solidFill>
                <a:hlinkClick r:id="rId3"/>
              </a:rPr>
              <a:t>https://www.youtube.com/watch?v=J1HORlg5wMY</a:t>
            </a:r>
            <a:r>
              <a:rPr lang="en"/>
              <a:t> </a:t>
            </a:r>
          </a:p>
          <a:p>
            <a:pPr lvl="0">
              <a:spcBef>
                <a:spcPts val="0"/>
              </a:spcBef>
              <a:buNone/>
            </a:pPr>
            <a:r>
              <a:rPr lang="en"/>
              <a:t>1:20</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00"/>
        </a:solidFill>
      </p:bgPr>
    </p:bg>
    <p:spTree>
      <p:nvGrpSpPr>
        <p:cNvPr id="116" name="Shape 116"/>
        <p:cNvGrpSpPr/>
        <p:nvPr/>
      </p:nvGrpSpPr>
      <p:grpSpPr>
        <a:xfrm>
          <a:off x="0" y="0"/>
          <a:ext cx="0" cy="0"/>
          <a:chOff x="0" y="0"/>
          <a:chExt cx="0" cy="0"/>
        </a:xfrm>
      </p:grpSpPr>
      <p:sp>
        <p:nvSpPr>
          <p:cNvPr id="117" name="Shape 117"/>
          <p:cNvSpPr/>
          <p:nvPr/>
        </p:nvSpPr>
        <p:spPr>
          <a:xfrm>
            <a:off x="-32" y="30"/>
            <a:ext cx="9144000" cy="5143500"/>
          </a:xfrm>
          <a:prstGeom prst="rect">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8" name="Shape 118"/>
          <p:cNvSpPr txBox="1"/>
          <p:nvPr>
            <p:ph type="title"/>
          </p:nvPr>
        </p:nvSpPr>
        <p:spPr>
          <a:xfrm>
            <a:off x="377550" y="72850"/>
            <a:ext cx="8520600" cy="655800"/>
          </a:xfrm>
          <a:prstGeom prst="rect">
            <a:avLst/>
          </a:prstGeom>
        </p:spPr>
        <p:txBody>
          <a:bodyPr anchorCtr="0" anchor="t" bIns="91425" lIns="91425" rIns="91425" tIns="91425">
            <a:noAutofit/>
          </a:bodyPr>
          <a:lstStyle/>
          <a:p>
            <a:pPr lvl="0">
              <a:spcBef>
                <a:spcPts val="0"/>
              </a:spcBef>
              <a:buNone/>
            </a:pPr>
            <a:r>
              <a:rPr lang="en" sz="3600">
                <a:latin typeface="Amatic SC"/>
                <a:ea typeface="Amatic SC"/>
                <a:cs typeface="Amatic SC"/>
                <a:sym typeface="Amatic SC"/>
              </a:rPr>
              <a:t>      What lead to the Ottoman Empire entering the world war</a:t>
            </a:r>
            <a:r>
              <a:rPr lang="en"/>
              <a:t>  </a:t>
            </a:r>
          </a:p>
        </p:txBody>
      </p:sp>
      <p:sp>
        <p:nvSpPr>
          <p:cNvPr id="119" name="Shape 119"/>
          <p:cNvSpPr txBox="1"/>
          <p:nvPr>
            <p:ph idx="1" type="body"/>
          </p:nvPr>
        </p:nvSpPr>
        <p:spPr>
          <a:xfrm>
            <a:off x="138275" y="998528"/>
            <a:ext cx="8867400" cy="2631600"/>
          </a:xfrm>
          <a:prstGeom prst="rect">
            <a:avLst/>
          </a:prstGeom>
        </p:spPr>
        <p:txBody>
          <a:bodyPr anchorCtr="0" anchor="t" bIns="91425" lIns="91425" rIns="91425" tIns="91425">
            <a:noAutofit/>
          </a:bodyPr>
          <a:lstStyle/>
          <a:p>
            <a:pPr indent="-317500" lvl="0" marL="457200" marR="50800" rtl="0" algn="just">
              <a:spcBef>
                <a:spcPts val="0"/>
              </a:spcBef>
              <a:spcAft>
                <a:spcPts val="1100"/>
              </a:spcAft>
              <a:buClr>
                <a:srgbClr val="000000"/>
              </a:buClr>
              <a:buSzPct val="100000"/>
              <a:buFont typeface="Arial"/>
              <a:buChar char="-"/>
            </a:pPr>
            <a:r>
              <a:rPr lang="en" sz="1400">
                <a:solidFill>
                  <a:srgbClr val="000000"/>
                </a:solidFill>
                <a:latin typeface="Arial"/>
                <a:ea typeface="Arial"/>
                <a:cs typeface="Arial"/>
                <a:sym typeface="Arial"/>
              </a:rPr>
              <a:t>Ottoman Empire had one of the largest imperial powers, which meant that the extension of a nation's authority by territorial acquisition or by the establishment of economic and political dominance over other nations was required.</a:t>
            </a:r>
          </a:p>
          <a:p>
            <a:pPr indent="-317500" lvl="0" marL="457200" marR="50800" rtl="0" algn="just">
              <a:spcBef>
                <a:spcPts val="0"/>
              </a:spcBef>
              <a:spcAft>
                <a:spcPts val="1100"/>
              </a:spcAft>
              <a:buClr>
                <a:srgbClr val="000000"/>
              </a:buClr>
              <a:buSzPct val="100000"/>
              <a:buFont typeface="Arial"/>
              <a:buChar char="-"/>
            </a:pPr>
            <a:r>
              <a:rPr lang="en" sz="1400">
                <a:solidFill>
                  <a:srgbClr val="000000"/>
                </a:solidFill>
                <a:latin typeface="Arial"/>
                <a:ea typeface="Arial"/>
                <a:cs typeface="Arial"/>
                <a:sym typeface="Arial"/>
              </a:rPr>
              <a:t>The Ottoman Empire joined the Central Powers to form the Triple Alliance with the signing of the August 1914 Turco-German  Alliance. </a:t>
            </a:r>
          </a:p>
          <a:p>
            <a:pPr indent="-317500" lvl="0" marL="457200" marR="50800" rtl="0" algn="just">
              <a:spcBef>
                <a:spcPts val="0"/>
              </a:spcBef>
              <a:spcAft>
                <a:spcPts val="1100"/>
              </a:spcAft>
              <a:buClr>
                <a:srgbClr val="000000"/>
              </a:buClr>
              <a:buSzPct val="100000"/>
              <a:buFont typeface="Arial"/>
              <a:buChar char="-"/>
            </a:pPr>
            <a:r>
              <a:rPr lang="en" sz="1400">
                <a:solidFill>
                  <a:srgbClr val="000000"/>
                </a:solidFill>
                <a:latin typeface="Arial"/>
                <a:ea typeface="Arial"/>
                <a:cs typeface="Arial"/>
                <a:sym typeface="Arial"/>
              </a:rPr>
              <a:t>Turkey formally entered World War I on October 28, 1914, with the bombing of Russian Black Sea ports. The Triple Entente, or Allied Powers, declared war on the Ottoman Empire on November 4.</a:t>
            </a:r>
          </a:p>
          <a:p>
            <a:pPr indent="-317500" lvl="0" marL="457200" marR="50800" rtl="0" algn="just">
              <a:spcBef>
                <a:spcPts val="0"/>
              </a:spcBef>
              <a:spcAft>
                <a:spcPts val="1100"/>
              </a:spcAft>
              <a:buClr>
                <a:srgbClr val="000000"/>
              </a:buClr>
              <a:buSzPct val="100000"/>
              <a:buFont typeface="Arial"/>
              <a:buChar char="-"/>
            </a:pPr>
            <a:r>
              <a:rPr lang="en" sz="1400">
                <a:solidFill>
                  <a:srgbClr val="FF0000"/>
                </a:solidFill>
                <a:latin typeface="Arial"/>
                <a:ea typeface="Arial"/>
                <a:cs typeface="Arial"/>
                <a:sym typeface="Arial"/>
              </a:rPr>
              <a:t>Two major factors</a:t>
            </a:r>
            <a:r>
              <a:rPr lang="en" sz="1400">
                <a:solidFill>
                  <a:srgbClr val="000000"/>
                </a:solidFill>
                <a:latin typeface="Arial"/>
                <a:ea typeface="Arial"/>
                <a:cs typeface="Arial"/>
                <a:sym typeface="Arial"/>
              </a:rPr>
              <a:t> led to Ottoman involvement on the side of the Central Powers, German pressure was one. Other motives for joining the Central Powers were the German victories early in the War and Turkey's friction. </a:t>
            </a:r>
          </a:p>
          <a:p>
            <a:pPr indent="-317500" lvl="0" marL="457200" marR="50800" rtl="0" algn="just">
              <a:spcBef>
                <a:spcPts val="0"/>
              </a:spcBef>
              <a:spcAft>
                <a:spcPts val="1100"/>
              </a:spcAft>
              <a:buClr>
                <a:srgbClr val="000000"/>
              </a:buClr>
              <a:buSzPct val="100000"/>
              <a:buFont typeface="Arial"/>
              <a:buChar char="-"/>
            </a:pPr>
            <a:r>
              <a:rPr lang="en" sz="1400">
                <a:solidFill>
                  <a:srgbClr val="000000"/>
                </a:solidFill>
                <a:latin typeface="Arial"/>
                <a:ea typeface="Arial"/>
                <a:cs typeface="Arial"/>
                <a:sym typeface="Arial"/>
              </a:rPr>
              <a:t>To keep Turkey from joining the enemy (and by gaining Ottoman support, encourage Romania and Bulgaria to enter the Alliance). The German military mission of 1913 was to organize the Turkish army and navy under German leadership and brought forth the Turco-German Alliance. The secret treaty (only five people in Turkey were aware of it, one being Enver Pasha) was signed 2 August 1914. </a:t>
            </a:r>
          </a:p>
          <a:p>
            <a:pPr lvl="0" rtl="0">
              <a:spcBef>
                <a:spcPts val="0"/>
              </a:spcBef>
              <a:spcAft>
                <a:spcPts val="0"/>
              </a:spcAft>
              <a:buNone/>
            </a:pPr>
            <a:r>
              <a:t/>
            </a:r>
            <a:endParaRPr sz="1200">
              <a:solidFill>
                <a:schemeClr val="dk1"/>
              </a:solidFill>
              <a:latin typeface="Arial"/>
              <a:ea typeface="Arial"/>
              <a:cs typeface="Arial"/>
              <a:sym typeface="Arial"/>
            </a:endParaRPr>
          </a:p>
          <a:p>
            <a:pPr lvl="0" rtl="0">
              <a:spcBef>
                <a:spcPts val="0"/>
              </a:spcBef>
              <a:spcAft>
                <a:spcPts val="0"/>
              </a:spcAft>
              <a:buNone/>
            </a:pPr>
            <a:r>
              <a:t/>
            </a:r>
            <a:endParaRPr sz="1100">
              <a:solidFill>
                <a:schemeClr val="dk1"/>
              </a:solidFill>
            </a:endParaRP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