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5143500" type="screen16x9"/>
  <p:notesSz cx="6858000" cy="9144000"/>
  <p:embeddedFontLst>
    <p:embeddedFont>
      <p:font typeface="Average" panose="020B0604020202020204" charset="0"/>
      <p:regular r:id="rId53"/>
    </p:embeddedFont>
    <p:embeddedFont>
      <p:font typeface="Oswald" panose="020B0604020202020204" charset="0"/>
      <p:regular r:id="rId54"/>
      <p:bold r:id="rId55"/>
    </p:embeddedFont>
    <p:embeddedFont>
      <p:font typeface="Verdana" panose="020B060403050404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64764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5299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4053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3240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7562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4879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12836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5485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8565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49155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494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1260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88533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274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6605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8708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27566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1033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2367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49362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6434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1003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7370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2380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4680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02766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77086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4226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76423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7917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1604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0725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3005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5019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53030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89684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5982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2818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9757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6741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52546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917414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655458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762960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71515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742026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5355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3157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2880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3845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2161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firstworldwar.com/battles/masurian2.htm" TargetMode="External"/><Relationship Id="rId3" Type="http://schemas.openxmlformats.org/officeDocument/2006/relationships/hyperlink" Target="http://www.firstworldwar.com/battles/stalluponen.htm" TargetMode="External"/><Relationship Id="rId7" Type="http://schemas.openxmlformats.org/officeDocument/2006/relationships/hyperlink" Target="http://www.firstworldwar.com/battles/bolimov.ht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firstworldwar.com/battles/masurian1.htm" TargetMode="External"/><Relationship Id="rId5" Type="http://schemas.openxmlformats.org/officeDocument/2006/relationships/hyperlink" Target="http://www.firstworldwar.com/battles/tannenberg.htm" TargetMode="External"/><Relationship Id="rId10" Type="http://schemas.openxmlformats.org/officeDocument/2006/relationships/hyperlink" Target="http://www.firstworldwar.com/battles/lutsk.htm" TargetMode="External"/><Relationship Id="rId4" Type="http://schemas.openxmlformats.org/officeDocument/2006/relationships/hyperlink" Target="http://www.firstworldwar.com/battles/gumbinnen.htm" TargetMode="External"/><Relationship Id="rId9" Type="http://schemas.openxmlformats.org/officeDocument/2006/relationships/hyperlink" Target="http://www.firstworldwar.com/battles/lakenaroch.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history.com/topics/world-war-i"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biography.com/people/vladimir-lenin-9379007/videos/vladimir-lenin-world-war-i-20879427686"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youtube.com/v/NEAeuQHVz1A"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history.com/this-day-in-history/archduke-franz-ferdinand-assassinated"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a:t>The EASTERN FRONT</a:t>
            </a:r>
          </a:p>
        </p:txBody>
      </p:sp>
      <p:sp>
        <p:nvSpPr>
          <p:cNvPr id="60" name="Shape 60"/>
          <p:cNvSpPr txBox="1">
            <a:spLocks noGrp="1"/>
          </p:cNvSpPr>
          <p:nvPr>
            <p:ph type="subTitle" idx="1"/>
          </p:nvPr>
        </p:nvSpPr>
        <p:spPr>
          <a:xfrm>
            <a:off x="671250" y="3068831"/>
            <a:ext cx="8222100" cy="1561500"/>
          </a:xfrm>
          <a:prstGeom prst="rect">
            <a:avLst/>
          </a:prstGeom>
        </p:spPr>
        <p:txBody>
          <a:bodyPr lIns="91425" tIns="91425" rIns="91425" bIns="91425" anchor="t" anchorCtr="0">
            <a:noAutofit/>
          </a:bodyPr>
          <a:lstStyle/>
          <a:p>
            <a:pPr lvl="0">
              <a:spcBef>
                <a:spcPts val="0"/>
              </a:spcBef>
              <a:buNone/>
            </a:pPr>
            <a:r>
              <a:rPr lang="en"/>
              <a:t>By: Sheldon Mckittrick, Jake Trevino, Cooper Gross</a:t>
            </a:r>
          </a:p>
          <a:p>
            <a:pPr lvl="0">
              <a:spcBef>
                <a:spcPts val="0"/>
              </a:spcBef>
              <a:buNone/>
            </a:pPr>
            <a:r>
              <a:rPr lang="en"/>
              <a:t>Period 8 </a:t>
            </a:r>
          </a:p>
          <a:p>
            <a:pPr lvl="0">
              <a:spcBef>
                <a:spcPts val="0"/>
              </a:spcBef>
              <a:buNone/>
            </a:pPr>
            <a:r>
              <a:rPr lang="en"/>
              <a:t>20th Century Wars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Key Battles along the Eastern Front</a:t>
            </a:r>
          </a:p>
        </p:txBody>
      </p:sp>
      <p:sp>
        <p:nvSpPr>
          <p:cNvPr id="120" name="Shape 120"/>
          <p:cNvSpPr txBox="1">
            <a:spLocks noGrp="1"/>
          </p:cNvSpPr>
          <p:nvPr>
            <p:ph type="body" idx="1"/>
          </p:nvPr>
        </p:nvSpPr>
        <p:spPr>
          <a:xfrm>
            <a:off x="311700" y="1141775"/>
            <a:ext cx="8520600" cy="3777300"/>
          </a:xfrm>
          <a:prstGeom prst="rect">
            <a:avLst/>
          </a:prstGeom>
        </p:spPr>
        <p:txBody>
          <a:bodyPr lIns="91425" tIns="91425" rIns="91425" bIns="91425" anchor="t" anchorCtr="0">
            <a:noAutofit/>
          </a:bodyPr>
          <a:lstStyle/>
          <a:p>
            <a:pPr lvl="0" algn="l">
              <a:lnSpc>
                <a:spcPct val="148235"/>
              </a:lnSpc>
              <a:spcBef>
                <a:spcPts val="0"/>
              </a:spcBef>
              <a:spcAft>
                <a:spcPts val="0"/>
              </a:spcAft>
              <a:buNone/>
            </a:pPr>
            <a:r>
              <a:rPr lang="en" sz="1400" b="1">
                <a:solidFill>
                  <a:srgbClr val="FF00FF"/>
                </a:solidFill>
                <a:latin typeface="Verdana"/>
                <a:ea typeface="Verdana"/>
                <a:cs typeface="Verdana"/>
                <a:sym typeface="Verdana"/>
              </a:rPr>
              <a:t>Engagement	</a:t>
            </a:r>
            <a:r>
              <a:rPr lang="en" sz="850" b="1">
                <a:solidFill>
                  <a:srgbClr val="333333"/>
                </a:solidFill>
                <a:latin typeface="Verdana"/>
                <a:ea typeface="Verdana"/>
                <a:cs typeface="Verdana"/>
                <a:sym typeface="Verdana"/>
              </a:rPr>
              <a:t>									</a:t>
            </a:r>
            <a:r>
              <a:rPr lang="en" sz="1400" b="1">
                <a:solidFill>
                  <a:srgbClr val="FF00FF"/>
                </a:solidFill>
                <a:latin typeface="Verdana"/>
                <a:ea typeface="Verdana"/>
                <a:cs typeface="Verdana"/>
                <a:sym typeface="Verdana"/>
              </a:rPr>
              <a:t>Date</a:t>
            </a:r>
          </a:p>
          <a:p>
            <a:pPr lvl="0">
              <a:lnSpc>
                <a:spcPct val="148235"/>
              </a:lnSpc>
              <a:spcBef>
                <a:spcPts val="0"/>
              </a:spcBef>
              <a:spcAft>
                <a:spcPts val="0"/>
              </a:spcAft>
              <a:buNone/>
            </a:pPr>
            <a:r>
              <a:rPr lang="en">
                <a:solidFill>
                  <a:srgbClr val="FFFF00"/>
                </a:solidFill>
                <a:latin typeface="Verdana"/>
                <a:ea typeface="Verdana"/>
                <a:cs typeface="Verdana"/>
                <a:sym typeface="Verdana"/>
                <a:hlinkClick r:id="rId3"/>
              </a:rPr>
              <a:t>Battle of Stallup</a:t>
            </a:r>
            <a:r>
              <a:rPr lang="en">
                <a:solidFill>
                  <a:srgbClr val="FFFF00"/>
                </a:solidFill>
                <a:latin typeface="Verdana"/>
                <a:ea typeface="Verdana"/>
                <a:cs typeface="Verdana"/>
                <a:sym typeface="Verdana"/>
                <a:hlinkClick r:id="rId3"/>
              </a:rPr>
              <a:t>onen</a:t>
            </a:r>
            <a:r>
              <a:rPr lang="en">
                <a:solidFill>
                  <a:srgbClr val="666666"/>
                </a:solidFill>
                <a:latin typeface="Verdana"/>
                <a:ea typeface="Verdana"/>
                <a:cs typeface="Verdana"/>
                <a:sym typeface="Verdana"/>
              </a:rPr>
              <a:t>						</a:t>
            </a:r>
            <a:r>
              <a:rPr lang="en">
                <a:solidFill>
                  <a:srgbClr val="00FF00"/>
                </a:solidFill>
                <a:latin typeface="Verdana"/>
                <a:ea typeface="Verdana"/>
                <a:cs typeface="Verdana"/>
                <a:sym typeface="Verdana"/>
              </a:rPr>
              <a:t>Opened 17 August 1914</a:t>
            </a:r>
          </a:p>
          <a:p>
            <a:pPr lvl="0">
              <a:lnSpc>
                <a:spcPct val="148235"/>
              </a:lnSpc>
              <a:spcBef>
                <a:spcPts val="0"/>
              </a:spcBef>
              <a:spcAft>
                <a:spcPts val="0"/>
              </a:spcAft>
              <a:buNone/>
            </a:pPr>
            <a:r>
              <a:rPr lang="en">
                <a:solidFill>
                  <a:srgbClr val="FFFF00"/>
                </a:solidFill>
                <a:latin typeface="Verdana"/>
                <a:ea typeface="Verdana"/>
                <a:cs typeface="Verdana"/>
                <a:sym typeface="Verdana"/>
                <a:hlinkClick r:id="rId4"/>
              </a:rPr>
              <a:t>Battle of Gumbinnen</a:t>
            </a:r>
            <a:r>
              <a:rPr lang="en">
                <a:solidFill>
                  <a:srgbClr val="666666"/>
                </a:solidFill>
                <a:latin typeface="Verdana"/>
                <a:ea typeface="Verdana"/>
                <a:cs typeface="Verdana"/>
                <a:sym typeface="Verdana"/>
              </a:rPr>
              <a:t>					</a:t>
            </a:r>
            <a:r>
              <a:rPr lang="en">
                <a:solidFill>
                  <a:srgbClr val="00FF00"/>
                </a:solidFill>
                <a:latin typeface="Verdana"/>
                <a:ea typeface="Verdana"/>
                <a:cs typeface="Verdana"/>
                <a:sym typeface="Verdana"/>
              </a:rPr>
              <a:t>	Opened 20 August 1914</a:t>
            </a:r>
          </a:p>
          <a:p>
            <a:pPr lvl="0">
              <a:lnSpc>
                <a:spcPct val="148235"/>
              </a:lnSpc>
              <a:spcBef>
                <a:spcPts val="0"/>
              </a:spcBef>
              <a:spcAft>
                <a:spcPts val="0"/>
              </a:spcAft>
              <a:buNone/>
            </a:pPr>
            <a:r>
              <a:rPr lang="en">
                <a:solidFill>
                  <a:srgbClr val="FFFF00"/>
                </a:solidFill>
                <a:latin typeface="Verdana"/>
                <a:ea typeface="Verdana"/>
                <a:cs typeface="Verdana"/>
                <a:sym typeface="Verdana"/>
                <a:hlinkClick r:id="rId5"/>
              </a:rPr>
              <a:t>Battle of Tannenberg</a:t>
            </a:r>
            <a:r>
              <a:rPr lang="en">
                <a:solidFill>
                  <a:srgbClr val="FF0000"/>
                </a:solidFill>
                <a:latin typeface="Verdana"/>
                <a:ea typeface="Verdana"/>
                <a:cs typeface="Verdana"/>
                <a:sym typeface="Verdana"/>
              </a:rPr>
              <a:t>	</a:t>
            </a:r>
            <a:r>
              <a:rPr lang="en">
                <a:solidFill>
                  <a:srgbClr val="666666"/>
                </a:solidFill>
                <a:latin typeface="Verdana"/>
                <a:ea typeface="Verdana"/>
                <a:cs typeface="Verdana"/>
                <a:sym typeface="Verdana"/>
              </a:rPr>
              <a:t>					</a:t>
            </a:r>
            <a:r>
              <a:rPr lang="en">
                <a:solidFill>
                  <a:srgbClr val="00FF00"/>
                </a:solidFill>
                <a:latin typeface="Verdana"/>
                <a:ea typeface="Verdana"/>
                <a:cs typeface="Verdana"/>
                <a:sym typeface="Verdana"/>
              </a:rPr>
              <a:t>Opened 26 August 1914</a:t>
            </a:r>
          </a:p>
          <a:p>
            <a:pPr lvl="0">
              <a:lnSpc>
                <a:spcPct val="148235"/>
              </a:lnSpc>
              <a:spcBef>
                <a:spcPts val="0"/>
              </a:spcBef>
              <a:spcAft>
                <a:spcPts val="0"/>
              </a:spcAft>
              <a:buNone/>
            </a:pPr>
            <a:r>
              <a:rPr lang="en">
                <a:solidFill>
                  <a:srgbClr val="FFFF00"/>
                </a:solidFill>
                <a:latin typeface="Verdana"/>
                <a:ea typeface="Verdana"/>
                <a:cs typeface="Verdana"/>
                <a:sym typeface="Verdana"/>
                <a:hlinkClick r:id="rId6"/>
              </a:rPr>
              <a:t>First Battle of the Masurian Lakes</a:t>
            </a:r>
            <a:r>
              <a:rPr lang="en">
                <a:solidFill>
                  <a:srgbClr val="666666"/>
                </a:solidFill>
                <a:latin typeface="Verdana"/>
                <a:ea typeface="Verdana"/>
                <a:cs typeface="Verdana"/>
                <a:sym typeface="Verdana"/>
              </a:rPr>
              <a:t>			</a:t>
            </a:r>
            <a:r>
              <a:rPr lang="en">
                <a:solidFill>
                  <a:srgbClr val="00FF00"/>
                </a:solidFill>
                <a:latin typeface="Verdana"/>
                <a:ea typeface="Verdana"/>
                <a:cs typeface="Verdana"/>
                <a:sym typeface="Verdana"/>
              </a:rPr>
              <a:t>Opened 9 September 1914</a:t>
            </a:r>
          </a:p>
          <a:p>
            <a:pPr lvl="0">
              <a:lnSpc>
                <a:spcPct val="148235"/>
              </a:lnSpc>
              <a:spcBef>
                <a:spcPts val="0"/>
              </a:spcBef>
              <a:spcAft>
                <a:spcPts val="0"/>
              </a:spcAft>
              <a:buNone/>
            </a:pPr>
            <a:r>
              <a:rPr lang="en">
                <a:solidFill>
                  <a:srgbClr val="FFFF00"/>
                </a:solidFill>
                <a:latin typeface="Verdana"/>
                <a:ea typeface="Verdana"/>
                <a:cs typeface="Verdana"/>
                <a:sym typeface="Verdana"/>
                <a:hlinkClick r:id="rId7"/>
              </a:rPr>
              <a:t>Battle of Bolimov</a:t>
            </a:r>
            <a:r>
              <a:rPr lang="en">
                <a:solidFill>
                  <a:srgbClr val="666666"/>
                </a:solidFill>
                <a:latin typeface="Verdana"/>
                <a:ea typeface="Verdana"/>
                <a:cs typeface="Verdana"/>
                <a:sym typeface="Verdana"/>
              </a:rPr>
              <a:t>							</a:t>
            </a:r>
            <a:r>
              <a:rPr lang="en">
                <a:solidFill>
                  <a:srgbClr val="00FF00"/>
                </a:solidFill>
                <a:latin typeface="Verdana"/>
                <a:ea typeface="Verdana"/>
                <a:cs typeface="Verdana"/>
                <a:sym typeface="Verdana"/>
              </a:rPr>
              <a:t>Opened 31 January 1915</a:t>
            </a:r>
          </a:p>
          <a:p>
            <a:pPr lvl="0">
              <a:lnSpc>
                <a:spcPct val="148235"/>
              </a:lnSpc>
              <a:spcBef>
                <a:spcPts val="0"/>
              </a:spcBef>
              <a:spcAft>
                <a:spcPts val="0"/>
              </a:spcAft>
              <a:buNone/>
            </a:pPr>
            <a:r>
              <a:rPr lang="en">
                <a:solidFill>
                  <a:srgbClr val="FFFF00"/>
                </a:solidFill>
                <a:latin typeface="Verdana"/>
                <a:ea typeface="Verdana"/>
                <a:cs typeface="Verdana"/>
                <a:sym typeface="Verdana"/>
                <a:hlinkClick r:id="rId8"/>
              </a:rPr>
              <a:t>Second Battle of the Masurian Lakes</a:t>
            </a:r>
            <a:r>
              <a:rPr lang="en">
                <a:solidFill>
                  <a:srgbClr val="666666"/>
                </a:solidFill>
                <a:latin typeface="Verdana"/>
                <a:ea typeface="Verdana"/>
                <a:cs typeface="Verdana"/>
                <a:sym typeface="Verdana"/>
              </a:rPr>
              <a:t>		</a:t>
            </a:r>
            <a:r>
              <a:rPr lang="en">
                <a:solidFill>
                  <a:srgbClr val="00FF00"/>
                </a:solidFill>
                <a:latin typeface="Verdana"/>
                <a:ea typeface="Verdana"/>
                <a:cs typeface="Verdana"/>
                <a:sym typeface="Verdana"/>
              </a:rPr>
              <a:t>Opened 7 February 1915</a:t>
            </a:r>
          </a:p>
          <a:p>
            <a:pPr lvl="0">
              <a:lnSpc>
                <a:spcPct val="148235"/>
              </a:lnSpc>
              <a:spcBef>
                <a:spcPts val="0"/>
              </a:spcBef>
              <a:spcAft>
                <a:spcPts val="0"/>
              </a:spcAft>
              <a:buNone/>
            </a:pPr>
            <a:r>
              <a:rPr lang="en">
                <a:solidFill>
                  <a:srgbClr val="FFFF00"/>
                </a:solidFill>
                <a:latin typeface="Verdana"/>
                <a:ea typeface="Verdana"/>
                <a:cs typeface="Verdana"/>
                <a:sym typeface="Verdana"/>
                <a:hlinkClick r:id="rId9"/>
              </a:rPr>
              <a:t>Battle of Lake Naroch</a:t>
            </a:r>
            <a:r>
              <a:rPr lang="en">
                <a:solidFill>
                  <a:srgbClr val="FF0000"/>
                </a:solidFill>
                <a:latin typeface="Verdana"/>
                <a:ea typeface="Verdana"/>
                <a:cs typeface="Verdana"/>
                <a:sym typeface="Verdana"/>
              </a:rPr>
              <a:t>	</a:t>
            </a:r>
            <a:r>
              <a:rPr lang="en">
                <a:solidFill>
                  <a:srgbClr val="666666"/>
                </a:solidFill>
                <a:latin typeface="Verdana"/>
                <a:ea typeface="Verdana"/>
                <a:cs typeface="Verdana"/>
                <a:sym typeface="Verdana"/>
              </a:rPr>
              <a:t>					</a:t>
            </a:r>
            <a:r>
              <a:rPr lang="en">
                <a:solidFill>
                  <a:srgbClr val="00FF00"/>
                </a:solidFill>
                <a:latin typeface="Verdana"/>
                <a:ea typeface="Verdana"/>
                <a:cs typeface="Verdana"/>
                <a:sym typeface="Verdana"/>
              </a:rPr>
              <a:t>Opened 18 March 1916</a:t>
            </a:r>
          </a:p>
          <a:p>
            <a:pPr lvl="0">
              <a:lnSpc>
                <a:spcPct val="148235"/>
              </a:lnSpc>
              <a:spcBef>
                <a:spcPts val="0"/>
              </a:spcBef>
              <a:spcAft>
                <a:spcPts val="0"/>
              </a:spcAft>
              <a:buNone/>
            </a:pPr>
            <a:r>
              <a:rPr lang="en">
                <a:solidFill>
                  <a:srgbClr val="FFFF00"/>
                </a:solidFill>
                <a:latin typeface="Verdana"/>
                <a:ea typeface="Verdana"/>
                <a:cs typeface="Verdana"/>
                <a:sym typeface="Verdana"/>
                <a:hlinkClick r:id="rId10"/>
              </a:rPr>
              <a:t>Battle of Lutsk</a:t>
            </a:r>
            <a:r>
              <a:rPr lang="en">
                <a:solidFill>
                  <a:srgbClr val="FFFF00"/>
                </a:solidFill>
                <a:latin typeface="Verdana"/>
                <a:ea typeface="Verdana"/>
                <a:cs typeface="Verdana"/>
                <a:sym typeface="Verdana"/>
              </a:rPr>
              <a:t>	</a:t>
            </a:r>
            <a:r>
              <a:rPr lang="en">
                <a:solidFill>
                  <a:srgbClr val="666666"/>
                </a:solidFill>
                <a:latin typeface="Verdana"/>
                <a:ea typeface="Verdana"/>
                <a:cs typeface="Verdana"/>
                <a:sym typeface="Verdana"/>
              </a:rPr>
              <a:t>							</a:t>
            </a:r>
            <a:r>
              <a:rPr lang="en">
                <a:solidFill>
                  <a:srgbClr val="00FF00"/>
                </a:solidFill>
                <a:latin typeface="Verdana"/>
                <a:ea typeface="Verdana"/>
                <a:cs typeface="Verdana"/>
                <a:sym typeface="Verdana"/>
              </a:rPr>
              <a:t>Opened 4 June 1916</a:t>
            </a:r>
          </a:p>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Battle of Stalluponen</a:t>
            </a:r>
          </a:p>
        </p:txBody>
      </p:sp>
      <p:sp>
        <p:nvSpPr>
          <p:cNvPr id="126" name="Shape 12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The first action on the Eastern Front, the Battle of Stalluponen was fought by a corps of the German Eighth Army against the  Russian First Army. Rennenkampf First Army, of 200,000 men, entered East Prussia from the north while General Samsonov's Second Army invaded from the south. The Russian First Army was spread out over too wide a front. It ran into a single German army corp under General Hermann von Francois, and was badly mauled. Rennenkampf temporarily withdrew to the border, having lost 3,000 men.</a:t>
            </a:r>
          </a:p>
        </p:txBody>
      </p:sp>
      <p:pic>
        <p:nvPicPr>
          <p:cNvPr id="127" name="Shape 127"/>
          <p:cNvPicPr preferRelativeResize="0"/>
          <p:nvPr/>
        </p:nvPicPr>
        <p:blipFill>
          <a:blip r:embed="rId3">
            <a:alphaModFix/>
          </a:blip>
          <a:stretch>
            <a:fillRect/>
          </a:stretch>
        </p:blipFill>
        <p:spPr>
          <a:xfrm>
            <a:off x="2822025" y="3247700"/>
            <a:ext cx="5879799" cy="18957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Battle of Gumbinnen</a:t>
            </a:r>
          </a:p>
        </p:txBody>
      </p:sp>
      <p:sp>
        <p:nvSpPr>
          <p:cNvPr id="133" name="Shape 13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General Francois managed to persuade the German command to launch a counterattack, and his own attack, in the centre of the Russian line, drove the Russians back over five miles, but his success was exceptional. The battle was a draw, but the failure to inflict a defeat on the Russians caused a panic at the German headquarters which resulted in the replacement of General Prittwitz with the team of Hindenburg and Ludendorff.</a:t>
            </a:r>
          </a:p>
        </p:txBody>
      </p:sp>
      <p:pic>
        <p:nvPicPr>
          <p:cNvPr id="134" name="Shape 134"/>
          <p:cNvPicPr preferRelativeResize="0"/>
          <p:nvPr/>
        </p:nvPicPr>
        <p:blipFill>
          <a:blip r:embed="rId3">
            <a:alphaModFix/>
          </a:blip>
          <a:stretch>
            <a:fillRect/>
          </a:stretch>
        </p:blipFill>
        <p:spPr>
          <a:xfrm>
            <a:off x="2376000" y="3137350"/>
            <a:ext cx="6456300" cy="2006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Battle of Tannenburg</a:t>
            </a:r>
          </a:p>
        </p:txBody>
      </p:sp>
      <p:sp>
        <p:nvSpPr>
          <p:cNvPr id="140" name="Shape 140"/>
          <p:cNvSpPr txBox="1">
            <a:spLocks noGrp="1"/>
          </p:cNvSpPr>
          <p:nvPr>
            <p:ph type="body" idx="1"/>
          </p:nvPr>
        </p:nvSpPr>
        <p:spPr>
          <a:xfrm>
            <a:off x="175829" y="1103067"/>
            <a:ext cx="8520600" cy="3416400"/>
          </a:xfrm>
          <a:prstGeom prst="rect">
            <a:avLst/>
          </a:prstGeom>
        </p:spPr>
        <p:txBody>
          <a:bodyPr lIns="91425" tIns="91425" rIns="91425" bIns="91425" anchor="t" anchorCtr="0">
            <a:noAutofit/>
          </a:bodyPr>
          <a:lstStyle/>
          <a:p>
            <a:pPr lvl="0">
              <a:spcBef>
                <a:spcPts val="0"/>
              </a:spcBef>
              <a:buNone/>
            </a:pPr>
            <a:r>
              <a:rPr lang="en"/>
              <a:t>On August 26, after intercepting uuencoded wireless messages from both Samsonov and Rennenkampf, the Germans were able to take Samsonov’s army by surprise. After three days of battering by German artillery, Samsonov’s troops began their retreat; more German forces cut off their path and a massive slaughter ensued. In the first hours of August 30, confronting the reality of his army’s collapse, Samsonov went into the forest, away from his staff, and shot himself.</a:t>
            </a:r>
          </a:p>
          <a:p>
            <a:pPr lvl="0">
              <a:spcBef>
                <a:spcPts val="0"/>
              </a:spcBef>
              <a:buNone/>
            </a:pPr>
            <a:r>
              <a:rPr lang="en"/>
              <a:t>In total over 50,000 Russian soldiers were killed and 92,000 were taken prisoner. </a:t>
            </a:r>
          </a:p>
        </p:txBody>
      </p:sp>
      <p:pic>
        <p:nvPicPr>
          <p:cNvPr id="141" name="Shape 141"/>
          <p:cNvPicPr preferRelativeResize="0"/>
          <p:nvPr/>
        </p:nvPicPr>
        <p:blipFill>
          <a:blip r:embed="rId3">
            <a:alphaModFix/>
          </a:blip>
          <a:stretch>
            <a:fillRect/>
          </a:stretch>
        </p:blipFill>
        <p:spPr>
          <a:xfrm>
            <a:off x="4212349" y="3722475"/>
            <a:ext cx="4484074" cy="1421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First Battle of the Masurian Lakes</a:t>
            </a:r>
          </a:p>
        </p:txBody>
      </p:sp>
      <p:sp>
        <p:nvSpPr>
          <p:cNvPr id="147" name="Shape 14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the Germans, despite now outnumbering the Russians, were unable to encircle the Russians in the broken terrain of the Masurian Lake lands, and Rennenkampf was able to extract his army intact, and even launch his own counterattack on 25 September which regained much of the land lost during the battle.</a:t>
            </a:r>
          </a:p>
        </p:txBody>
      </p:sp>
      <p:pic>
        <p:nvPicPr>
          <p:cNvPr id="148" name="Shape 148"/>
          <p:cNvPicPr preferRelativeResize="0"/>
          <p:nvPr/>
        </p:nvPicPr>
        <p:blipFill>
          <a:blip r:embed="rId3">
            <a:alphaModFix/>
          </a:blip>
          <a:stretch>
            <a:fillRect/>
          </a:stretch>
        </p:blipFill>
        <p:spPr>
          <a:xfrm>
            <a:off x="4524700" y="2885100"/>
            <a:ext cx="4307600" cy="225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224307"/>
            <a:ext cx="8520600" cy="572700"/>
          </a:xfrm>
          <a:prstGeom prst="rect">
            <a:avLst/>
          </a:prstGeom>
        </p:spPr>
        <p:txBody>
          <a:bodyPr lIns="91425" tIns="91425" rIns="91425" bIns="91425" anchor="t" anchorCtr="0">
            <a:noAutofit/>
          </a:bodyPr>
          <a:lstStyle/>
          <a:p>
            <a:pPr lvl="0">
              <a:spcBef>
                <a:spcPts val="0"/>
              </a:spcBef>
              <a:buNone/>
            </a:pPr>
            <a:r>
              <a:rPr lang="en"/>
              <a:t>Battle of Bolimov</a:t>
            </a:r>
          </a:p>
        </p:txBody>
      </p:sp>
      <p:sp>
        <p:nvSpPr>
          <p:cNvPr id="154" name="Shape 154"/>
          <p:cNvSpPr txBox="1">
            <a:spLocks noGrp="1"/>
          </p:cNvSpPr>
          <p:nvPr>
            <p:ph type="body" idx="1"/>
          </p:nvPr>
        </p:nvSpPr>
        <p:spPr>
          <a:xfrm>
            <a:off x="311700" y="797000"/>
            <a:ext cx="8520600" cy="3416400"/>
          </a:xfrm>
          <a:prstGeom prst="rect">
            <a:avLst/>
          </a:prstGeom>
        </p:spPr>
        <p:txBody>
          <a:bodyPr lIns="91425" tIns="91425" rIns="91425" bIns="91425" anchor="t" anchorCtr="0">
            <a:noAutofit/>
          </a:bodyPr>
          <a:lstStyle/>
          <a:p>
            <a:pPr lvl="0">
              <a:spcBef>
                <a:spcPts val="0"/>
              </a:spcBef>
              <a:buNone/>
            </a:pPr>
            <a:r>
              <a:rPr lang="en"/>
              <a:t>It was a German attack intended to draw Russian attention towards Warsaw and away from East Prussia. </a:t>
            </a:r>
          </a:p>
          <a:p>
            <a:pPr lvl="0">
              <a:spcBef>
                <a:spcPts val="0"/>
              </a:spcBef>
              <a:buNone/>
            </a:pPr>
            <a:r>
              <a:rPr lang="en"/>
              <a:t>The attack was launched from the west of Warsaw, against Polish positions at Bolimon, on the Rawka river. This was the area held by the German Ninth Army, under General Hoffman.</a:t>
            </a:r>
          </a:p>
          <a:p>
            <a:pPr lvl="0">
              <a:spcBef>
                <a:spcPts val="0"/>
              </a:spcBef>
              <a:buNone/>
            </a:pPr>
            <a:r>
              <a:rPr lang="en"/>
              <a:t>The attack at Bolimov did achieve its main objective. Russian attention remained focused around Warsaw, and the attack further north was a total success.</a:t>
            </a:r>
          </a:p>
        </p:txBody>
      </p:sp>
      <p:pic>
        <p:nvPicPr>
          <p:cNvPr id="155" name="Shape 155"/>
          <p:cNvPicPr preferRelativeResize="0"/>
          <p:nvPr/>
        </p:nvPicPr>
        <p:blipFill>
          <a:blip r:embed="rId3">
            <a:alphaModFix/>
          </a:blip>
          <a:stretch>
            <a:fillRect/>
          </a:stretch>
        </p:blipFill>
        <p:spPr>
          <a:xfrm>
            <a:off x="4445875" y="3493850"/>
            <a:ext cx="4276474" cy="1649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Second Battle of the Masurian Lakes</a:t>
            </a:r>
          </a:p>
        </p:txBody>
      </p:sp>
      <p:sp>
        <p:nvSpPr>
          <p:cNvPr id="161" name="Shape 1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The second battle of the Masurian Lakes was part of an over-ambitious German and Austrian plan designed to cut off the Russian armies in Poland.</a:t>
            </a:r>
          </a:p>
          <a:p>
            <a:pPr lvl="0">
              <a:spcBef>
                <a:spcPts val="0"/>
              </a:spcBef>
              <a:buNone/>
            </a:pPr>
            <a:r>
              <a:rPr lang="en"/>
              <a:t>This involved an Austro-Hungarian attack in Galicia, towards Lemberg, and a German attack from East Prussia. It was hoped that the two pincers could meet east of Warsaw.</a:t>
            </a:r>
          </a:p>
        </p:txBody>
      </p:sp>
      <p:pic>
        <p:nvPicPr>
          <p:cNvPr id="162" name="Shape 162"/>
          <p:cNvPicPr preferRelativeResize="0"/>
          <p:nvPr/>
        </p:nvPicPr>
        <p:blipFill>
          <a:blip r:embed="rId3">
            <a:alphaModFix/>
          </a:blip>
          <a:stretch>
            <a:fillRect/>
          </a:stretch>
        </p:blipFill>
        <p:spPr>
          <a:xfrm>
            <a:off x="3421125" y="2853550"/>
            <a:ext cx="4960873" cy="2289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0" y="0"/>
            <a:ext cx="8520600" cy="572700"/>
          </a:xfrm>
          <a:prstGeom prst="rect">
            <a:avLst/>
          </a:prstGeom>
        </p:spPr>
        <p:txBody>
          <a:bodyPr lIns="91425" tIns="91425" rIns="91425" bIns="91425" anchor="t" anchorCtr="0">
            <a:noAutofit/>
          </a:bodyPr>
          <a:lstStyle/>
          <a:p>
            <a:pPr lvl="0">
              <a:spcBef>
                <a:spcPts val="0"/>
              </a:spcBef>
              <a:buNone/>
            </a:pPr>
            <a:r>
              <a:rPr lang="en"/>
              <a:t>Second Battle of the Masurian Lakes II</a:t>
            </a:r>
          </a:p>
          <a:p>
            <a:pPr lvl="0">
              <a:spcBef>
                <a:spcPts val="0"/>
              </a:spcBef>
              <a:buNone/>
            </a:pPr>
            <a:endParaRPr/>
          </a:p>
        </p:txBody>
      </p:sp>
      <p:pic>
        <p:nvPicPr>
          <p:cNvPr id="168" name="Shape 168"/>
          <p:cNvPicPr preferRelativeResize="0"/>
          <p:nvPr/>
        </p:nvPicPr>
        <p:blipFill>
          <a:blip r:embed="rId3">
            <a:alphaModFix/>
          </a:blip>
          <a:stretch>
            <a:fillRect/>
          </a:stretch>
        </p:blipFill>
        <p:spPr>
          <a:xfrm>
            <a:off x="311700" y="572700"/>
            <a:ext cx="8520601" cy="45707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Battle of Lake Naroch</a:t>
            </a:r>
          </a:p>
        </p:txBody>
      </p:sp>
      <p:sp>
        <p:nvSpPr>
          <p:cNvPr id="174" name="Shape 17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The battle was a Russian offensive launched around Lake Naroch in the hope of recapturing Vilna. </a:t>
            </a:r>
          </a:p>
          <a:p>
            <a:pPr lvl="0">
              <a:spcBef>
                <a:spcPts val="0"/>
              </a:spcBef>
              <a:buNone/>
            </a:pPr>
            <a:r>
              <a:rPr lang="en"/>
              <a:t>The initial attacks made some limited progress, especially along the shore of the lake, but the attacks had been made on very narrow fronts north and south of the lake.</a:t>
            </a:r>
          </a:p>
          <a:p>
            <a:pPr lvl="0">
              <a:spcBef>
                <a:spcPts val="0"/>
              </a:spcBef>
              <a:buNone/>
            </a:pPr>
            <a:r>
              <a:rPr lang="en"/>
              <a:t>The Russian offensive continued until 26 March. During April local German counterattacks took back most of the lost ground. The Russians suffered 100,000 casualties, and failed to pull any German troops away from the Western Front.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Battle of Lake Naroch II</a:t>
            </a:r>
          </a:p>
        </p:txBody>
      </p:sp>
      <p:pic>
        <p:nvPicPr>
          <p:cNvPr id="180" name="Shape 180"/>
          <p:cNvPicPr preferRelativeResize="0"/>
          <p:nvPr/>
        </p:nvPicPr>
        <p:blipFill>
          <a:blip r:embed="rId3">
            <a:alphaModFix/>
          </a:blip>
          <a:stretch>
            <a:fillRect/>
          </a:stretch>
        </p:blipFill>
        <p:spPr>
          <a:xfrm>
            <a:off x="311700" y="1333500"/>
            <a:ext cx="8248975" cy="381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GEOGRAPHY</a:t>
            </a:r>
          </a:p>
        </p:txBody>
      </p:sp>
      <p:sp>
        <p:nvSpPr>
          <p:cNvPr id="66" name="Shape 6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67" name="Shape 67" descr="1378292_orig.jpg"/>
          <p:cNvPicPr preferRelativeResize="0"/>
          <p:nvPr/>
        </p:nvPicPr>
        <p:blipFill>
          <a:blip r:embed="rId3">
            <a:alphaModFix/>
          </a:blip>
          <a:stretch>
            <a:fillRect/>
          </a:stretch>
        </p:blipFill>
        <p:spPr>
          <a:xfrm>
            <a:off x="53475" y="1101425"/>
            <a:ext cx="9030175" cy="39581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Battle of Lutsk</a:t>
            </a:r>
          </a:p>
        </p:txBody>
      </p:sp>
      <p:sp>
        <p:nvSpPr>
          <p:cNvPr id="186" name="Shape 18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Lutsk had subsequently been heavily fortified as a reserve position by the Austro-Hungarians. The little-respected commander of the Austro-Hungarian Fourth Army, Archduke Josef Ferdinand, was consequently complacent in his firm belief in the impregnability of his line's defences. </a:t>
            </a:r>
          </a:p>
          <a:p>
            <a:pPr lvl="0">
              <a:spcBef>
                <a:spcPts val="0"/>
              </a:spcBef>
              <a:buNone/>
            </a:pPr>
            <a:r>
              <a:rPr lang="en"/>
              <a:t>With the pounding of Russian artillery - creating more than fifty breaches in barbed wire defences - the Lutsk defenders fled in wholesale panic. </a:t>
            </a:r>
          </a:p>
          <a:p>
            <a:pPr lvl="0">
              <a:spcBef>
                <a:spcPts val="0"/>
              </a:spcBef>
              <a:buNone/>
            </a:pPr>
            <a:r>
              <a:rPr lang="en"/>
              <a:t>The Austro-Hungarians lost a staggering 1.5 million men (including 400,000 taken prisoner) and ceded some 25,000 square kilometres of ground during the overall campaign.</a:t>
            </a:r>
            <a:br>
              <a:rPr lang="en"/>
            </a:br>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Battle of Lutsk II</a:t>
            </a:r>
          </a:p>
        </p:txBody>
      </p:sp>
      <p:pic>
        <p:nvPicPr>
          <p:cNvPr id="192" name="Shape 192"/>
          <p:cNvPicPr preferRelativeResize="0"/>
          <p:nvPr/>
        </p:nvPicPr>
        <p:blipFill>
          <a:blip r:embed="rId3">
            <a:alphaModFix/>
          </a:blip>
          <a:stretch>
            <a:fillRect/>
          </a:stretch>
        </p:blipFill>
        <p:spPr>
          <a:xfrm>
            <a:off x="646375" y="1017724"/>
            <a:ext cx="8185925" cy="41257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Fighting Style in Eastern Front </a:t>
            </a:r>
          </a:p>
        </p:txBody>
      </p:sp>
      <p:sp>
        <p:nvSpPr>
          <p:cNvPr id="198" name="Shape 19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Traditional warfare was used on the Eastern Front. Unlike the Western Front battles, which were fought mainly in trenches, Eastern Front battles were fought mainly in big, open areas that required troops to march forward and backwards in great distances. The Eastern Front was longer, with German and Austro-Hungarian forces lined up against Russia and its allies such as Serbia along a front of almost 1,000 miles from the Baltic to the Black Sea.</a:t>
            </a:r>
          </a:p>
        </p:txBody>
      </p:sp>
      <p:pic>
        <p:nvPicPr>
          <p:cNvPr id="199" name="Shape 199" descr="Russian-gunners_2778231b.jpg"/>
          <p:cNvPicPr preferRelativeResize="0"/>
          <p:nvPr/>
        </p:nvPicPr>
        <p:blipFill>
          <a:blip r:embed="rId3">
            <a:alphaModFix/>
          </a:blip>
          <a:stretch>
            <a:fillRect/>
          </a:stretch>
        </p:blipFill>
        <p:spPr>
          <a:xfrm>
            <a:off x="3347024" y="2815874"/>
            <a:ext cx="5749624" cy="22848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Fighting style II</a:t>
            </a:r>
          </a:p>
        </p:txBody>
      </p:sp>
      <p:sp>
        <p:nvSpPr>
          <p:cNvPr id="205" name="Shape 20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Eastern Front saw clashes that were bloody and chaotic, with cavalry officers leading suicidal mounted charges against dug-in machine-guns and modern artillery.</a:t>
            </a:r>
          </a:p>
          <a:p>
            <a:pPr lvl="0" rtl="0">
              <a:spcBef>
                <a:spcPts val="0"/>
              </a:spcBef>
              <a:buNone/>
            </a:pPr>
            <a:r>
              <a:rPr lang="en"/>
              <a:t>The Eastern Front was the war everyone expected: it featured mass armies making sweeping movements, breakthroughs leading to tremendous advances, and innovation in both tactics and technology.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Fighting Style III</a:t>
            </a:r>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212" name="Shape 212" descr="WW I death toll.PNG"/>
          <p:cNvPicPr preferRelativeResize="0"/>
          <p:nvPr/>
        </p:nvPicPr>
        <p:blipFill>
          <a:blip r:embed="rId3">
            <a:alphaModFix/>
          </a:blip>
          <a:stretch>
            <a:fillRect/>
          </a:stretch>
        </p:blipFill>
        <p:spPr>
          <a:xfrm>
            <a:off x="181775" y="1017725"/>
            <a:ext cx="8832724" cy="4014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Commanders and Leaders</a:t>
            </a:r>
          </a:p>
        </p:txBody>
      </p:sp>
      <p:sp>
        <p:nvSpPr>
          <p:cNvPr id="218" name="Shape 218"/>
          <p:cNvSpPr txBox="1"/>
          <p:nvPr/>
        </p:nvSpPr>
        <p:spPr>
          <a:xfrm>
            <a:off x="673675" y="1304600"/>
            <a:ext cx="7870200" cy="3240000"/>
          </a:xfrm>
          <a:prstGeom prst="rect">
            <a:avLst/>
          </a:prstGeom>
          <a:noFill/>
          <a:ln>
            <a:noFill/>
          </a:ln>
        </p:spPr>
        <p:txBody>
          <a:bodyPr lIns="91425" tIns="91425" rIns="91425" bIns="91425" anchor="t" anchorCtr="0">
            <a:noAutofit/>
          </a:bodyPr>
          <a:lstStyle/>
          <a:p>
            <a:pPr lvl="0">
              <a:spcBef>
                <a:spcPts val="0"/>
              </a:spcBef>
              <a:buNone/>
            </a:pPr>
            <a:r>
              <a:rPr lang="en" sz="1800">
                <a:solidFill>
                  <a:srgbClr val="D9D9D9"/>
                </a:solidFill>
                <a:latin typeface="Times New Roman"/>
                <a:ea typeface="Times New Roman"/>
                <a:cs typeface="Times New Roman"/>
                <a:sym typeface="Times New Roman"/>
              </a:rPr>
              <a:t>German commanders- Paul von Hindenburg, Erich Ludendorff, Leopold of Bavaria, Max Hoffmann, August von Mackensen, </a:t>
            </a:r>
          </a:p>
          <a:p>
            <a:pPr lvl="0">
              <a:spcBef>
                <a:spcPts val="0"/>
              </a:spcBef>
              <a:buNone/>
            </a:pPr>
            <a:r>
              <a:rPr lang="en" sz="1800">
                <a:solidFill>
                  <a:srgbClr val="D9D9D9"/>
                </a:solidFill>
                <a:latin typeface="Times New Roman"/>
                <a:ea typeface="Times New Roman"/>
                <a:cs typeface="Times New Roman"/>
                <a:sym typeface="Times New Roman"/>
              </a:rPr>
              <a:t>Austria-Hungary commanders- Conrad von Hotzendorf, Arthur Arz von Straubenburg</a:t>
            </a:r>
          </a:p>
          <a:p>
            <a:pPr lvl="0">
              <a:spcBef>
                <a:spcPts val="0"/>
              </a:spcBef>
              <a:buNone/>
            </a:pPr>
            <a:r>
              <a:rPr lang="en" sz="1800">
                <a:solidFill>
                  <a:srgbClr val="D9D9D9"/>
                </a:solidFill>
                <a:latin typeface="Times New Roman"/>
                <a:ea typeface="Times New Roman"/>
                <a:cs typeface="Times New Roman"/>
                <a:sym typeface="Times New Roman"/>
              </a:rPr>
              <a:t>Bulgarian commanders- Nikola Zhekov</a:t>
            </a:r>
          </a:p>
          <a:p>
            <a:pPr lvl="0">
              <a:spcBef>
                <a:spcPts val="0"/>
              </a:spcBef>
              <a:buNone/>
            </a:pPr>
            <a:r>
              <a:rPr lang="en" sz="1800">
                <a:solidFill>
                  <a:srgbClr val="D9D9D9"/>
                </a:solidFill>
                <a:latin typeface="Times New Roman"/>
                <a:ea typeface="Times New Roman"/>
                <a:cs typeface="Times New Roman"/>
                <a:sym typeface="Times New Roman"/>
              </a:rPr>
              <a:t>Russian Empire/Russian Republic commanders- Tsar Nicholas II, Grand Duke Nicholas, Aleksei Brusilov, Aleksei Brusilov, Lavr Kornilov, Nikolay Dukhonin</a:t>
            </a:r>
          </a:p>
          <a:p>
            <a:pPr lvl="0">
              <a:spcBef>
                <a:spcPts val="0"/>
              </a:spcBef>
              <a:buNone/>
            </a:pPr>
            <a:r>
              <a:rPr lang="en" sz="1800">
                <a:solidFill>
                  <a:srgbClr val="D9D9D9"/>
                </a:solidFill>
                <a:latin typeface="Times New Roman"/>
                <a:ea typeface="Times New Roman"/>
                <a:cs typeface="Times New Roman"/>
                <a:sym typeface="Times New Roman"/>
              </a:rPr>
              <a:t>Romania- Ferdinand I</a:t>
            </a:r>
          </a:p>
          <a:p>
            <a:pPr lvl="0">
              <a:spcBef>
                <a:spcPts val="0"/>
              </a:spcBef>
              <a:buNone/>
            </a:pPr>
            <a:r>
              <a:rPr lang="en" sz="1800">
                <a:solidFill>
                  <a:srgbClr val="D9D9D9"/>
                </a:solidFill>
                <a:latin typeface="Times New Roman"/>
                <a:ea typeface="Times New Roman"/>
                <a:cs typeface="Times New Roman"/>
                <a:sym typeface="Times New Roman"/>
              </a:rPr>
              <a:t>Russian SFSR- Nikolai Kreylenko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4350" y="312450"/>
            <a:ext cx="8520600" cy="572700"/>
          </a:xfrm>
          <a:prstGeom prst="rect">
            <a:avLst/>
          </a:prstGeom>
        </p:spPr>
        <p:txBody>
          <a:bodyPr lIns="91425" tIns="91425" rIns="91425" bIns="91425" anchor="t" anchorCtr="0">
            <a:noAutofit/>
          </a:bodyPr>
          <a:lstStyle/>
          <a:p>
            <a:pPr lvl="0" algn="ctr" rtl="0">
              <a:spcBef>
                <a:spcPts val="0"/>
              </a:spcBef>
              <a:buNone/>
            </a:pPr>
            <a:r>
              <a:rPr lang="en"/>
              <a:t>Russian and German Infantry Uniforms</a:t>
            </a:r>
          </a:p>
        </p:txBody>
      </p:sp>
      <p:sp>
        <p:nvSpPr>
          <p:cNvPr id="224" name="Shape 22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225" name="Shape 225"/>
          <p:cNvPicPr preferRelativeResize="0"/>
          <p:nvPr/>
        </p:nvPicPr>
        <p:blipFill rotWithShape="1">
          <a:blip r:embed="rId3">
            <a:alphaModFix/>
          </a:blip>
          <a:srcRect/>
          <a:stretch/>
        </p:blipFill>
        <p:spPr>
          <a:xfrm>
            <a:off x="5210374" y="1355675"/>
            <a:ext cx="3869474" cy="3416400"/>
          </a:xfrm>
          <a:prstGeom prst="rect">
            <a:avLst/>
          </a:prstGeom>
          <a:noFill/>
          <a:ln>
            <a:noFill/>
          </a:ln>
        </p:spPr>
      </p:pic>
      <p:pic>
        <p:nvPicPr>
          <p:cNvPr id="226" name="Shape 226"/>
          <p:cNvPicPr preferRelativeResize="0"/>
          <p:nvPr/>
        </p:nvPicPr>
        <p:blipFill>
          <a:blip r:embed="rId4">
            <a:alphaModFix/>
          </a:blip>
          <a:stretch>
            <a:fillRect/>
          </a:stretch>
        </p:blipFill>
        <p:spPr>
          <a:xfrm>
            <a:off x="395625" y="1312900"/>
            <a:ext cx="4127225" cy="3416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57287" y="926225"/>
            <a:ext cx="4200900" cy="572700"/>
          </a:xfrm>
          <a:prstGeom prst="rect">
            <a:avLst/>
          </a:prstGeom>
        </p:spPr>
        <p:txBody>
          <a:bodyPr lIns="91425" tIns="91425" rIns="91425" bIns="91425" anchor="t" anchorCtr="0">
            <a:noAutofit/>
          </a:bodyPr>
          <a:lstStyle/>
          <a:p>
            <a:pPr lvl="0" algn="ctr">
              <a:spcBef>
                <a:spcPts val="0"/>
              </a:spcBef>
              <a:buNone/>
            </a:pPr>
            <a:r>
              <a:rPr lang="en"/>
              <a:t>Austria-Hungary Uniforms</a:t>
            </a:r>
          </a:p>
        </p:txBody>
      </p:sp>
      <p:pic>
        <p:nvPicPr>
          <p:cNvPr id="232" name="Shape 232"/>
          <p:cNvPicPr preferRelativeResize="0"/>
          <p:nvPr/>
        </p:nvPicPr>
        <p:blipFill>
          <a:blip r:embed="rId3">
            <a:alphaModFix/>
          </a:blip>
          <a:stretch>
            <a:fillRect/>
          </a:stretch>
        </p:blipFill>
        <p:spPr>
          <a:xfrm>
            <a:off x="145075" y="1859975"/>
            <a:ext cx="4025324" cy="3013599"/>
          </a:xfrm>
          <a:prstGeom prst="rect">
            <a:avLst/>
          </a:prstGeom>
          <a:noFill/>
          <a:ln>
            <a:noFill/>
          </a:ln>
        </p:spPr>
      </p:pic>
      <p:pic>
        <p:nvPicPr>
          <p:cNvPr id="233" name="Shape 233"/>
          <p:cNvPicPr preferRelativeResize="0"/>
          <p:nvPr/>
        </p:nvPicPr>
        <p:blipFill>
          <a:blip r:embed="rId4">
            <a:alphaModFix/>
          </a:blip>
          <a:stretch>
            <a:fillRect/>
          </a:stretch>
        </p:blipFill>
        <p:spPr>
          <a:xfrm>
            <a:off x="4469825" y="1933525"/>
            <a:ext cx="4544450" cy="2866499"/>
          </a:xfrm>
          <a:prstGeom prst="rect">
            <a:avLst/>
          </a:prstGeom>
          <a:noFill/>
          <a:ln>
            <a:noFill/>
          </a:ln>
        </p:spPr>
      </p:pic>
      <p:sp>
        <p:nvSpPr>
          <p:cNvPr id="234" name="Shape 234"/>
          <p:cNvSpPr txBox="1"/>
          <p:nvPr/>
        </p:nvSpPr>
        <p:spPr>
          <a:xfrm>
            <a:off x="5020350" y="870425"/>
            <a:ext cx="3443400" cy="684300"/>
          </a:xfrm>
          <a:prstGeom prst="rect">
            <a:avLst/>
          </a:prstGeom>
          <a:noFill/>
          <a:ln>
            <a:noFill/>
          </a:ln>
        </p:spPr>
        <p:txBody>
          <a:bodyPr lIns="91425" tIns="91425" rIns="91425" bIns="91425" anchor="t" anchorCtr="0">
            <a:noAutofit/>
          </a:bodyPr>
          <a:lstStyle/>
          <a:p>
            <a:pPr lvl="0" algn="ctr">
              <a:spcBef>
                <a:spcPts val="0"/>
              </a:spcBef>
              <a:buNone/>
            </a:pPr>
            <a:r>
              <a:rPr lang="en" sz="3000">
                <a:solidFill>
                  <a:srgbClr val="FFFFFF"/>
                </a:solidFill>
                <a:latin typeface="Oswald"/>
                <a:ea typeface="Oswald"/>
                <a:cs typeface="Oswald"/>
                <a:sym typeface="Oswald"/>
              </a:rPr>
              <a:t>Serbian Uniforms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The Ottoman Empire Infantry Uniforms</a:t>
            </a:r>
          </a:p>
        </p:txBody>
      </p:sp>
      <p:pic>
        <p:nvPicPr>
          <p:cNvPr id="240" name="Shape 240"/>
          <p:cNvPicPr preferRelativeResize="0"/>
          <p:nvPr/>
        </p:nvPicPr>
        <p:blipFill>
          <a:blip r:embed="rId3">
            <a:alphaModFix/>
          </a:blip>
          <a:stretch>
            <a:fillRect/>
          </a:stretch>
        </p:blipFill>
        <p:spPr>
          <a:xfrm>
            <a:off x="2758899" y="1152474"/>
            <a:ext cx="2992650" cy="38425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Russian Military</a:t>
            </a:r>
          </a:p>
        </p:txBody>
      </p:sp>
      <p:sp>
        <p:nvSpPr>
          <p:cNvPr id="246" name="Shape 246"/>
          <p:cNvSpPr txBox="1">
            <a:spLocks noGrp="1"/>
          </p:cNvSpPr>
          <p:nvPr>
            <p:ph type="body" idx="1"/>
          </p:nvPr>
        </p:nvSpPr>
        <p:spPr>
          <a:xfrm>
            <a:off x="942321" y="1310130"/>
            <a:ext cx="8520600" cy="3416400"/>
          </a:xfrm>
          <a:prstGeom prst="rect">
            <a:avLst/>
          </a:prstGeom>
        </p:spPr>
        <p:txBody>
          <a:bodyPr lIns="91425" tIns="91425" rIns="91425" bIns="91425" anchor="t" anchorCtr="0">
            <a:noAutofit/>
          </a:bodyPr>
          <a:lstStyle/>
          <a:p>
            <a:pPr lvl="0">
              <a:spcBef>
                <a:spcPts val="0"/>
              </a:spcBef>
              <a:buNone/>
            </a:pPr>
            <a:r>
              <a:rPr lang="en"/>
              <a:t>There were 5,971,000 men in the Russian Army. This was made up of 115 infantry and 38 cavalry divisions.</a:t>
            </a:r>
          </a:p>
          <a:p>
            <a:pPr lvl="0">
              <a:spcBef>
                <a:spcPts val="0"/>
              </a:spcBef>
              <a:buNone/>
            </a:pPr>
            <a:r>
              <a:rPr lang="en"/>
              <a:t>The Russian Army had 7,100 field guns, 540 field howitzers and 257 heavy guns.</a:t>
            </a:r>
          </a:p>
          <a:p>
            <a:pPr lvl="0">
              <a:spcBef>
                <a:spcPts val="0"/>
              </a:spcBef>
              <a:buNone/>
            </a:pPr>
            <a:r>
              <a:rPr lang="en"/>
              <a:t>Almost 15 million served in the Russian Army. Casualties totalled an estimated 1.8 million killed, 2.8 million wounded and 2.4 million taken prisoner.</a:t>
            </a:r>
          </a:p>
          <a:p>
            <a:pPr lvl="0">
              <a:spcBef>
                <a:spcPts val="0"/>
              </a:spcBef>
              <a:buNone/>
            </a:pPr>
            <a:r>
              <a:rPr lang="en"/>
              <a:t/>
            </a:r>
            <a:br>
              <a:rPr lang="en"/>
            </a:br>
            <a:r>
              <a:rPr lang="en"/>
              <a:t/>
            </a:r>
            <a:br>
              <a:rPr lang="en"/>
            </a:br>
            <a:r>
              <a:rPr lang="en"/>
              <a:t/>
            </a:r>
            <a:br>
              <a:rPr lang="en"/>
            </a:br>
            <a:endParaRPr lang="en"/>
          </a:p>
        </p:txBody>
      </p:sp>
      <p:pic>
        <p:nvPicPr>
          <p:cNvPr id="247" name="Shape 247"/>
          <p:cNvPicPr preferRelativeResize="0"/>
          <p:nvPr/>
        </p:nvPicPr>
        <p:blipFill>
          <a:blip r:embed="rId3">
            <a:alphaModFix/>
          </a:blip>
          <a:stretch>
            <a:fillRect/>
          </a:stretch>
        </p:blipFill>
        <p:spPr>
          <a:xfrm>
            <a:off x="0" y="3704901"/>
            <a:ext cx="9143999" cy="1438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GEOGRAPHY II</a:t>
            </a:r>
          </a:p>
        </p:txBody>
      </p:sp>
      <p:sp>
        <p:nvSpPr>
          <p:cNvPr id="73" name="Shape 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THE EASTERN FRONT CONTAINED THE COUNTRIES RUSSIA, GERMANY, AUSTRIA-HUNGARY, the OTTOMAN EMPIRE, AND SERBIA.</a:t>
            </a:r>
          </a:p>
          <a:p>
            <a:pPr lvl="0">
              <a:spcBef>
                <a:spcPts val="0"/>
              </a:spcBef>
              <a:buNone/>
            </a:pPr>
            <a:r>
              <a:rPr lang="en"/>
              <a:t>GERMANY, RUSSIA, AND AUSTRIA-HUNGARY WERE ALL MAJOR POWERS IN THE WAR.</a:t>
            </a:r>
          </a:p>
          <a:p>
            <a:pPr lvl="0">
              <a:spcBef>
                <a:spcPts val="0"/>
              </a:spcBef>
              <a:buNone/>
            </a:pPr>
            <a:endParaRPr/>
          </a:p>
        </p:txBody>
      </p:sp>
      <p:pic>
        <p:nvPicPr>
          <p:cNvPr id="74" name="Shape 74" descr="alliances.gif"/>
          <p:cNvPicPr preferRelativeResize="0"/>
          <p:nvPr/>
        </p:nvPicPr>
        <p:blipFill>
          <a:blip r:embed="rId3">
            <a:alphaModFix/>
          </a:blip>
          <a:stretch>
            <a:fillRect/>
          </a:stretch>
        </p:blipFill>
        <p:spPr>
          <a:xfrm>
            <a:off x="5474999" y="2801650"/>
            <a:ext cx="3668999" cy="2341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German Military</a:t>
            </a:r>
          </a:p>
        </p:txBody>
      </p:sp>
      <p:sp>
        <p:nvSpPr>
          <p:cNvPr id="253" name="Shape 25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The German Army placed great emphasis on high quality training and maintaining a large number of experienced senior officers.</a:t>
            </a:r>
          </a:p>
          <a:p>
            <a:pPr lvl="0">
              <a:spcBef>
                <a:spcPts val="0"/>
              </a:spcBef>
              <a:buNone/>
            </a:pPr>
            <a:r>
              <a:rPr lang="en"/>
              <a:t>By August 1916, about 2.85 soldiers were serving on the Western Front with another 1.7 million on the Eastern Front.</a:t>
            </a:r>
          </a:p>
          <a:p>
            <a:pPr lvl="0">
              <a:spcBef>
                <a:spcPts val="0"/>
              </a:spcBef>
              <a:buNone/>
            </a:pPr>
            <a:r>
              <a:rPr lang="en"/>
              <a:t>The German Army had suffered an estimated 5 million casualties, including 1.75 dead  </a:t>
            </a:r>
          </a:p>
          <a:p>
            <a:pPr lvl="0">
              <a:spcBef>
                <a:spcPts val="0"/>
              </a:spcBef>
              <a:buNone/>
            </a:pPr>
            <a:r>
              <a:rPr lang="en"/>
              <a:t>After the war the Treaty of Versailles restricted the German Army to 100,000 men.</a:t>
            </a:r>
          </a:p>
        </p:txBody>
      </p:sp>
      <p:pic>
        <p:nvPicPr>
          <p:cNvPr id="254" name="Shape 254"/>
          <p:cNvPicPr preferRelativeResize="0"/>
          <p:nvPr/>
        </p:nvPicPr>
        <p:blipFill>
          <a:blip r:embed="rId3">
            <a:alphaModFix/>
          </a:blip>
          <a:stretch>
            <a:fillRect/>
          </a:stretch>
        </p:blipFill>
        <p:spPr>
          <a:xfrm>
            <a:off x="1505612" y="3845075"/>
            <a:ext cx="6132775" cy="12984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Austria-Hungary Military</a:t>
            </a:r>
          </a:p>
        </p:txBody>
      </p:sp>
      <p:sp>
        <p:nvSpPr>
          <p:cNvPr id="260" name="Shape 26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The Army was officially under the control of the Commander-in-Chief, Emperor Franz Josef.</a:t>
            </a:r>
          </a:p>
          <a:p>
            <a:pPr lvl="0">
              <a:spcBef>
                <a:spcPts val="0"/>
              </a:spcBef>
              <a:buNone/>
            </a:pPr>
            <a:r>
              <a:rPr lang="en"/>
              <a:t>At the start of WW1 Austro-Hungary was able to mobilize 2.25 million men.</a:t>
            </a:r>
          </a:p>
          <a:p>
            <a:pPr lvl="0">
              <a:spcBef>
                <a:spcPts val="0"/>
              </a:spcBef>
              <a:buNone/>
            </a:pPr>
            <a:r>
              <a:rPr lang="en"/>
              <a:t>About 1.54 million men in the Austro-Hungarian army were killed during the war. A further 1.22 million were taken prisoner and about 2 million were wounded during the conflict.</a:t>
            </a:r>
          </a:p>
        </p:txBody>
      </p:sp>
      <p:pic>
        <p:nvPicPr>
          <p:cNvPr id="261" name="Shape 261"/>
          <p:cNvPicPr preferRelativeResize="0"/>
          <p:nvPr/>
        </p:nvPicPr>
        <p:blipFill>
          <a:blip r:embed="rId3">
            <a:alphaModFix/>
          </a:blip>
          <a:stretch>
            <a:fillRect/>
          </a:stretch>
        </p:blipFill>
        <p:spPr>
          <a:xfrm>
            <a:off x="1827000" y="3452650"/>
            <a:ext cx="5490000" cy="16908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Ottoman Empire Army</a:t>
            </a:r>
          </a:p>
        </p:txBody>
      </p:sp>
      <p:sp>
        <p:nvSpPr>
          <p:cNvPr id="267" name="Shape 2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36 divisions were organised into three armies. Each division had three battalions, a machine gun detachment and 36 field guns. The  full strength was never above 43 divisions.</a:t>
            </a:r>
          </a:p>
          <a:p>
            <a:pPr lvl="0">
              <a:spcBef>
                <a:spcPts val="0"/>
              </a:spcBef>
              <a:buNone/>
            </a:pPr>
            <a:r>
              <a:rPr lang="en"/>
              <a:t>in July 1914, they  signed  a defensive alliance with Germany.</a:t>
            </a:r>
          </a:p>
          <a:p>
            <a:pPr lvl="0">
              <a:spcBef>
                <a:spcPts val="0"/>
              </a:spcBef>
              <a:buNone/>
            </a:pPr>
            <a:r>
              <a:rPr lang="en"/>
              <a:t>The Turkish government did not keep accurate records of its wartime losses so estimates of battle deaths varies from 470,000 to 530,000. Another 770,000 were wounded and another 100,000 probably died from illness.</a:t>
            </a:r>
          </a:p>
        </p:txBody>
      </p:sp>
      <p:pic>
        <p:nvPicPr>
          <p:cNvPr id="268" name="Shape 268"/>
          <p:cNvPicPr preferRelativeResize="0"/>
          <p:nvPr/>
        </p:nvPicPr>
        <p:blipFill>
          <a:blip r:embed="rId3">
            <a:alphaModFix/>
          </a:blip>
          <a:stretch>
            <a:fillRect/>
          </a:stretch>
        </p:blipFill>
        <p:spPr>
          <a:xfrm>
            <a:off x="2222949" y="3941375"/>
            <a:ext cx="3830999" cy="12021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Russian Civil War</a:t>
            </a:r>
          </a:p>
        </p:txBody>
      </p:sp>
      <p:sp>
        <p:nvSpPr>
          <p:cNvPr id="274" name="Shape 27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solidFill>
                  <a:schemeClr val="dk1"/>
                </a:solidFill>
                <a:latin typeface="Arial"/>
                <a:ea typeface="Arial"/>
                <a:cs typeface="Arial"/>
                <a:sym typeface="Arial"/>
              </a:rPr>
              <a:t>By 1917, most Russians had lost faith in the leadership ability of Czar Nicholas II. Government corruption was rampant, and the Russian economy remained backward.the immediate cause of the February Revolution–the first phase of the Russian Revolution of 1917–was Russia’s disastrous involvement in </a:t>
            </a:r>
            <a:r>
              <a:rPr lang="en">
                <a:solidFill>
                  <a:schemeClr val="dk1"/>
                </a:solidFill>
                <a:latin typeface="Arial"/>
                <a:ea typeface="Arial"/>
                <a:cs typeface="Arial"/>
                <a:sym typeface="Arial"/>
                <a:hlinkClick r:id="rId3"/>
              </a:rPr>
              <a:t>World War I</a:t>
            </a:r>
            <a:r>
              <a:rPr lang="en">
                <a:solidFill>
                  <a:schemeClr val="dk1"/>
                </a:solidFill>
                <a:latin typeface="Arial"/>
                <a:ea typeface="Arial"/>
                <a:cs typeface="Arial"/>
                <a:sym typeface="Arial"/>
              </a:rPr>
              <a:t> (1914-18). Militarily, imperial Russia was no match for industrialized Germany, and Russian casualties were greater than those sustained by any nation in any previous war.</a:t>
            </a:r>
          </a:p>
          <a:p>
            <a:pPr lvl="0" rtl="0">
              <a:lnSpc>
                <a:spcPct val="190000"/>
              </a:lnSpc>
              <a:spcBef>
                <a:spcPts val="0"/>
              </a:spcBef>
              <a:spcAft>
                <a:spcPts val="800"/>
              </a:spcAft>
              <a:buNone/>
            </a:pPr>
            <a:endParaRPr sz="1350">
              <a:solidFill>
                <a:schemeClr val="dk1"/>
              </a:solidFill>
              <a:latin typeface="Arial"/>
              <a:ea typeface="Arial"/>
              <a:cs typeface="Arial"/>
              <a:sym typeface="Arial"/>
            </a:endParaRPr>
          </a:p>
        </p:txBody>
      </p:sp>
      <p:pic>
        <p:nvPicPr>
          <p:cNvPr id="275" name="Shape 275"/>
          <p:cNvPicPr preferRelativeResize="0"/>
          <p:nvPr/>
        </p:nvPicPr>
        <p:blipFill>
          <a:blip r:embed="rId4">
            <a:alphaModFix/>
          </a:blip>
          <a:stretch>
            <a:fillRect/>
          </a:stretch>
        </p:blipFill>
        <p:spPr>
          <a:xfrm>
            <a:off x="3389575" y="3296800"/>
            <a:ext cx="3754174" cy="18038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Russian Civil War II</a:t>
            </a:r>
          </a:p>
        </p:txBody>
      </p:sp>
      <p:sp>
        <p:nvSpPr>
          <p:cNvPr id="281" name="Shape 28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90000"/>
              </a:lnSpc>
              <a:spcBef>
                <a:spcPts val="0"/>
              </a:spcBef>
              <a:spcAft>
                <a:spcPts val="800"/>
              </a:spcAft>
              <a:buNone/>
            </a:pPr>
            <a:r>
              <a:rPr lang="en" b="1">
                <a:solidFill>
                  <a:schemeClr val="accent4"/>
                </a:solidFill>
                <a:latin typeface="Arial"/>
                <a:ea typeface="Arial"/>
                <a:cs typeface="Arial"/>
                <a:sym typeface="Arial"/>
              </a:rPr>
              <a:t>FEBRUARY REVOLUTION: 1917</a:t>
            </a:r>
            <a:r>
              <a:rPr lang="en" b="1">
                <a:solidFill>
                  <a:srgbClr val="FF0000"/>
                </a:solidFill>
                <a:latin typeface="Arial"/>
                <a:ea typeface="Arial"/>
                <a:cs typeface="Arial"/>
                <a:sym typeface="Arial"/>
              </a:rPr>
              <a:t> </a:t>
            </a:r>
          </a:p>
          <a:p>
            <a:pPr lvl="0" rtl="0">
              <a:lnSpc>
                <a:spcPct val="190000"/>
              </a:lnSpc>
              <a:spcBef>
                <a:spcPts val="0"/>
              </a:spcBef>
              <a:spcAft>
                <a:spcPts val="800"/>
              </a:spcAft>
              <a:buNone/>
            </a:pPr>
            <a:r>
              <a:rPr lang="en" sz="1350">
                <a:solidFill>
                  <a:schemeClr val="dk1"/>
                </a:solidFill>
                <a:latin typeface="Arial"/>
                <a:ea typeface="Arial"/>
                <a:cs typeface="Arial"/>
                <a:sym typeface="Arial"/>
              </a:rPr>
              <a:t>The February Revolution (known as such because of Russia’s use of the Julian calendar until February 1918) began on March 8, 1917 (or February 23 on the Julian calendar), when demonstrators clamoring for bread took to the streets in the Russian capital of Petrograd (now called St. Petersburg).the protesters clashed with police but refused to leave the streets. On March 12, the revolution triumphed when regiment after regiment of the Petrograd garrison defected to the cause of the demonstrators. The imperial government was forced to resign, and the Duma formed a provisional government that peacefully vied with the Petrograd Soviet for control of the revolution.</a:t>
            </a:r>
          </a:p>
          <a:p>
            <a:pPr lvl="0" rtl="0">
              <a:spcBef>
                <a:spcPts val="0"/>
              </a:spcBef>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Russian Civil War III</a:t>
            </a:r>
          </a:p>
        </p:txBody>
      </p:sp>
      <p:sp>
        <p:nvSpPr>
          <p:cNvPr id="287" name="Shape 2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In the aftermath of the February Revolution, power was shared between the weak provisional government and the Petrograd Soviet. Then, on November 6 and 7, 1917. Leftist revolutionaries led by Bolshevik Party leader Vladimir Lenin launched a nearly bloodless coup d’état against the provisional government. The Bolsheviks and their allies occupied government buildings and other strategic locations in Petrograd, and soon formed a new government with Lenin as its head.</a:t>
            </a:r>
          </a:p>
        </p:txBody>
      </p:sp>
      <p:pic>
        <p:nvPicPr>
          <p:cNvPr id="288" name="Shape 288"/>
          <p:cNvPicPr preferRelativeResize="0"/>
          <p:nvPr/>
        </p:nvPicPr>
        <p:blipFill>
          <a:blip r:embed="rId3">
            <a:alphaModFix/>
          </a:blip>
          <a:stretch>
            <a:fillRect/>
          </a:stretch>
        </p:blipFill>
        <p:spPr>
          <a:xfrm>
            <a:off x="5954800" y="2844424"/>
            <a:ext cx="3189200" cy="22502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p:cNvPicPr preferRelativeResize="0"/>
          <p:nvPr/>
        </p:nvPicPr>
        <p:blipFill>
          <a:blip r:embed="rId3">
            <a:alphaModFix/>
          </a:blip>
          <a:stretch>
            <a:fillRect/>
          </a:stretch>
        </p:blipFill>
        <p:spPr>
          <a:xfrm>
            <a:off x="-54650" y="0"/>
            <a:ext cx="9198650" cy="5143500"/>
          </a:xfrm>
          <a:prstGeom prst="rect">
            <a:avLst/>
          </a:prstGeom>
          <a:noFill/>
          <a:ln>
            <a:noFill/>
          </a:ln>
        </p:spPr>
      </p:pic>
      <p:sp>
        <p:nvSpPr>
          <p:cNvPr id="294" name="Shape 294"/>
          <p:cNvSpPr txBox="1">
            <a:spLocks noGrp="1"/>
          </p:cNvSpPr>
          <p:nvPr>
            <p:ph type="body" idx="1"/>
          </p:nvPr>
        </p:nvSpPr>
        <p:spPr>
          <a:xfrm>
            <a:off x="375875" y="2339425"/>
            <a:ext cx="8520600" cy="1841700"/>
          </a:xfrm>
          <a:prstGeom prst="rect">
            <a:avLst/>
          </a:prstGeom>
        </p:spPr>
        <p:txBody>
          <a:bodyPr lIns="91425" tIns="91425" rIns="91425" bIns="91425" anchor="t" anchorCtr="0">
            <a:noAutofit/>
          </a:bodyPr>
          <a:lstStyle/>
          <a:p>
            <a:pPr lvl="0">
              <a:spcBef>
                <a:spcPts val="0"/>
              </a:spcBef>
              <a:buNone/>
            </a:pPr>
            <a:r>
              <a:rPr lang="en">
                <a:solidFill>
                  <a:schemeClr val="dk1"/>
                </a:solidFill>
              </a:rPr>
              <a:t>Lenin became the virtual dictator of the first Marxist state in the world. His government made peace with Germany, nationalized industry and distributed land, but beginning in 1918 had to fight a devastating civil war against anti-Bolshevik White Army forces. In 1920, the anti-Bolsheviks were defeated, and in 1922 the Union of Soviet Socialist Republics (USSR) was established.</a:t>
            </a:r>
          </a:p>
        </p:txBody>
      </p:sp>
      <p:sp>
        <p:nvSpPr>
          <p:cNvPr id="295" name="Shape 295"/>
          <p:cNvSpPr txBox="1">
            <a:spLocks noGrp="1"/>
          </p:cNvSpPr>
          <p:nvPr>
            <p:ph type="title"/>
          </p:nvPr>
        </p:nvSpPr>
        <p:spPr>
          <a:xfrm>
            <a:off x="1956875" y="192475"/>
            <a:ext cx="6683400" cy="557700"/>
          </a:xfrm>
          <a:prstGeom prst="rect">
            <a:avLst/>
          </a:prstGeom>
        </p:spPr>
        <p:txBody>
          <a:bodyPr lIns="91425" tIns="91425" rIns="91425" bIns="91425" anchor="t" anchorCtr="0">
            <a:noAutofit/>
          </a:bodyPr>
          <a:lstStyle/>
          <a:p>
            <a:pPr lvl="0">
              <a:spcBef>
                <a:spcPts val="0"/>
              </a:spcBef>
              <a:buNone/>
            </a:pPr>
            <a:r>
              <a:rPr lang="en">
                <a:solidFill>
                  <a:srgbClr val="FFFF00"/>
                </a:solidFill>
              </a:rPr>
              <a:t>Post-Civil War Russia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Vladimir Lenin </a:t>
            </a:r>
          </a:p>
        </p:txBody>
      </p:sp>
      <p:sp>
        <p:nvSpPr>
          <p:cNvPr id="301" name="Shape 30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http://www.biography.com/people/vladimir-lenin-9379007/videos/vladimir-lenin-world-war-i-20879427686</a:t>
            </a:r>
          </a:p>
          <a:p>
            <a:pPr lvl="0">
              <a:spcBef>
                <a:spcPts val="0"/>
              </a:spcBef>
              <a:buNone/>
            </a:pPr>
            <a:endParaRPr/>
          </a:p>
        </p:txBody>
      </p:sp>
      <p:pic>
        <p:nvPicPr>
          <p:cNvPr id="302" name="Shape 302"/>
          <p:cNvPicPr preferRelativeResize="0"/>
          <p:nvPr/>
        </p:nvPicPr>
        <p:blipFill>
          <a:blip r:embed="rId4">
            <a:alphaModFix/>
          </a:blip>
          <a:stretch>
            <a:fillRect/>
          </a:stretch>
        </p:blipFill>
        <p:spPr>
          <a:xfrm>
            <a:off x="6363300" y="3396962"/>
            <a:ext cx="2705100" cy="16859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Why is the Eastern front glossed over in history?</a:t>
            </a:r>
          </a:p>
        </p:txBody>
      </p:sp>
      <p:sp>
        <p:nvSpPr>
          <p:cNvPr id="308" name="Shape 30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Usually when talking about important battles and victories in World War 1 the Western front is typically the first thing that comes to mind. The Eastern front seems to be glossed over because it wasn't involved in the war as long. Russia was the only major power in the Eastern front, and they dropped out of the war because of civil unrest. So the winning countries that remained fighting got to choose which battles were important, and since they were on the western front those battles get all the credit.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311700" y="106925"/>
            <a:ext cx="8520600" cy="577500"/>
          </a:xfrm>
          <a:prstGeom prst="rect">
            <a:avLst/>
          </a:prstGeom>
        </p:spPr>
        <p:txBody>
          <a:bodyPr lIns="91425" tIns="91425" rIns="91425" bIns="91425" anchor="t" anchorCtr="0">
            <a:noAutofit/>
          </a:bodyPr>
          <a:lstStyle/>
          <a:p>
            <a:pPr lvl="0">
              <a:spcBef>
                <a:spcPts val="0"/>
              </a:spcBef>
              <a:buNone/>
            </a:pPr>
            <a:r>
              <a:rPr lang="en"/>
              <a:t>Random Facts WW I</a:t>
            </a:r>
          </a:p>
          <a:p>
            <a:pPr lvl="0">
              <a:spcBef>
                <a:spcPts val="0"/>
              </a:spcBef>
              <a:buNone/>
            </a:pPr>
            <a:r>
              <a:rPr lang="en"/>
              <a:t>rr</a:t>
            </a:r>
          </a:p>
        </p:txBody>
      </p:sp>
      <p:sp>
        <p:nvSpPr>
          <p:cNvPr id="314" name="Shape 31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315" name="Shape 315" descr="World War One In Numbers  How many people died in World War One? What was the life expectancy of a pilot? How much did the war cost the world? Find out here!   Subscribe to Alltime Numbers: http://bit.ly/1fjuLEn  ---------------  Endboard video links:   - Tom Clancy In Numbers - http://bit.ly/1yv6Bkg - Lego In Numbers  - http://bit.ly/1sUP856 - The Universe In Numbers - http://bit.ly/1uOji9z  ---------------  Connect with Alltime Numbers:   Facebook: http://on.fb.me/1kH88l6 Twitter: http://bit.ly/1fjh0Wh Google+: http://bit.ly/1k9Rc3X" title="World War One In Numbers">
            <a:hlinkClick r:id="rId3"/>
          </p:cNvPr>
          <p:cNvSpPr/>
          <p:nvPr/>
        </p:nvSpPr>
        <p:spPr>
          <a:xfrm>
            <a:off x="235275" y="684375"/>
            <a:ext cx="8736450" cy="4213175"/>
          </a:xfrm>
          <a:prstGeom prst="rect">
            <a:avLst/>
          </a:prstGeom>
          <a:blipFill>
            <a:blip r:embed="rId4">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519875"/>
            <a:ext cx="8520600" cy="572700"/>
          </a:xfrm>
          <a:prstGeom prst="rect">
            <a:avLst/>
          </a:prstGeom>
        </p:spPr>
        <p:txBody>
          <a:bodyPr lIns="91425" tIns="91425" rIns="91425" bIns="91425" anchor="t" anchorCtr="0">
            <a:noAutofit/>
          </a:bodyPr>
          <a:lstStyle/>
          <a:p>
            <a:pPr lvl="0">
              <a:spcBef>
                <a:spcPts val="0"/>
              </a:spcBef>
              <a:buNone/>
            </a:pPr>
            <a:r>
              <a:rPr lang="en"/>
              <a:t>GEOGRAPHY III</a:t>
            </a:r>
          </a:p>
        </p:txBody>
      </p:sp>
      <p:sp>
        <p:nvSpPr>
          <p:cNvPr id="80" name="Shape 8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ALONG THE EASTERN FRONT RUSSIA AND SERBIA WERE WITH THE TRIPLE ENTENTE.</a:t>
            </a:r>
          </a:p>
          <a:p>
            <a:pPr lvl="0">
              <a:spcBef>
                <a:spcPts val="0"/>
              </a:spcBef>
              <a:buNone/>
            </a:pPr>
            <a:r>
              <a:rPr lang="en"/>
              <a:t>THE TRIPLE ALLIANCE ALONG THE EASTERN FRONT WERE GERMANY, AUSTRIA-HUNGARY, and the OTTOMAN EMPIRE.</a:t>
            </a:r>
          </a:p>
        </p:txBody>
      </p:sp>
      <p:pic>
        <p:nvPicPr>
          <p:cNvPr id="81" name="Shape 81" descr="wwi-powerpoint-9-728.jpg"/>
          <p:cNvPicPr preferRelativeResize="0"/>
          <p:nvPr/>
        </p:nvPicPr>
        <p:blipFill>
          <a:blip r:embed="rId3">
            <a:alphaModFix/>
          </a:blip>
          <a:stretch>
            <a:fillRect/>
          </a:stretch>
        </p:blipFill>
        <p:spPr>
          <a:xfrm>
            <a:off x="3657125" y="2717674"/>
            <a:ext cx="5486874" cy="24258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11700" y="0"/>
            <a:ext cx="8520600" cy="551700"/>
          </a:xfrm>
          <a:prstGeom prst="rect">
            <a:avLst/>
          </a:prstGeom>
        </p:spPr>
        <p:txBody>
          <a:bodyPr lIns="91425" tIns="91425" rIns="91425" bIns="91425" anchor="t" anchorCtr="0">
            <a:noAutofit/>
          </a:bodyPr>
          <a:lstStyle/>
          <a:p>
            <a:pPr lvl="0">
              <a:spcBef>
                <a:spcPts val="0"/>
              </a:spcBef>
              <a:buNone/>
            </a:pPr>
            <a:r>
              <a:rPr lang="en"/>
              <a:t>Sources</a:t>
            </a:r>
          </a:p>
        </p:txBody>
      </p:sp>
      <p:sp>
        <p:nvSpPr>
          <p:cNvPr id="321" name="Shape 321"/>
          <p:cNvSpPr txBox="1">
            <a:spLocks noGrp="1"/>
          </p:cNvSpPr>
          <p:nvPr>
            <p:ph type="body" idx="1"/>
          </p:nvPr>
        </p:nvSpPr>
        <p:spPr>
          <a:xfrm>
            <a:off x="623400" y="551697"/>
            <a:ext cx="8520600" cy="4992900"/>
          </a:xfrm>
          <a:prstGeom prst="rect">
            <a:avLst/>
          </a:prstGeom>
        </p:spPr>
        <p:txBody>
          <a:bodyPr lIns="91425" tIns="91425" rIns="91425" bIns="91425" anchor="t" anchorCtr="0">
            <a:noAutofit/>
          </a:bodyPr>
          <a:lstStyle/>
          <a:p>
            <a:pPr lvl="0">
              <a:spcBef>
                <a:spcPts val="0"/>
              </a:spcBef>
              <a:buNone/>
            </a:pPr>
            <a:r>
              <a:rPr lang="en"/>
              <a:t>Biography.com</a:t>
            </a:r>
          </a:p>
          <a:p>
            <a:pPr lvl="0">
              <a:spcBef>
                <a:spcPts val="0"/>
              </a:spcBef>
              <a:buNone/>
            </a:pPr>
            <a:r>
              <a:rPr lang="en"/>
              <a:t>Firstworldwar.com</a:t>
            </a:r>
          </a:p>
          <a:p>
            <a:pPr lvl="0">
              <a:spcBef>
                <a:spcPts val="0"/>
              </a:spcBef>
              <a:buNone/>
            </a:pPr>
            <a:r>
              <a:rPr lang="en"/>
              <a:t>Greatwar.com</a:t>
            </a:r>
          </a:p>
          <a:p>
            <a:pPr lvl="0">
              <a:spcBef>
                <a:spcPts val="0"/>
              </a:spcBef>
              <a:buNone/>
            </a:pPr>
            <a:r>
              <a:rPr lang="en"/>
              <a:t>History.com</a:t>
            </a:r>
          </a:p>
          <a:p>
            <a:pPr lvl="0">
              <a:spcBef>
                <a:spcPts val="0"/>
              </a:spcBef>
              <a:buNone/>
            </a:pPr>
            <a:r>
              <a:rPr lang="en"/>
              <a:t>Historyofwar.org</a:t>
            </a:r>
          </a:p>
          <a:p>
            <a:pPr lvl="0">
              <a:spcBef>
                <a:spcPts val="0"/>
              </a:spcBef>
              <a:buNone/>
            </a:pPr>
            <a:r>
              <a:rPr lang="en"/>
              <a:t>Richthofen.com</a:t>
            </a:r>
          </a:p>
          <a:p>
            <a:pPr lvl="0">
              <a:spcBef>
                <a:spcPts val="0"/>
              </a:spcBef>
              <a:buNone/>
            </a:pPr>
            <a:r>
              <a:rPr lang="en"/>
              <a:t>Spartacus-educational.com</a:t>
            </a:r>
          </a:p>
          <a:p>
            <a:pPr lvl="0">
              <a:spcBef>
                <a:spcPts val="0"/>
              </a:spcBef>
              <a:buNone/>
            </a:pPr>
            <a:r>
              <a:rPr lang="en"/>
              <a:t>World War 1 by Christine Hatt</a:t>
            </a:r>
          </a:p>
          <a:p>
            <a:pPr lvl="0">
              <a:spcBef>
                <a:spcPts val="0"/>
              </a:spcBef>
              <a:buNone/>
            </a:pPr>
            <a:r>
              <a:rPr lang="en"/>
              <a:t>World War 1 by Frans Coetzee and Marilyn Shevin-Coetzee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333" name="Shape 33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339" name="Shape 33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345" name="Shape 34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351" name="Shape 35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357" name="Shape 357"/>
          <p:cNvSpPr txBox="1">
            <a:spLocks noGrp="1"/>
          </p:cNvSpPr>
          <p:nvPr>
            <p:ph type="body" idx="1"/>
          </p:nvPr>
        </p:nvSpPr>
        <p:spPr>
          <a:xfrm>
            <a:off x="311700" y="11631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363" name="Shape 36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369" name="Shape 36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375" name="Shape 37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55725"/>
            <a:ext cx="8520600" cy="572700"/>
          </a:xfrm>
          <a:prstGeom prst="rect">
            <a:avLst/>
          </a:prstGeom>
        </p:spPr>
        <p:txBody>
          <a:bodyPr lIns="91425" tIns="91425" rIns="91425" bIns="91425" anchor="t" anchorCtr="0">
            <a:noAutofit/>
          </a:bodyPr>
          <a:lstStyle/>
          <a:p>
            <a:pPr lvl="0">
              <a:spcBef>
                <a:spcPts val="0"/>
              </a:spcBef>
              <a:buNone/>
            </a:pPr>
            <a:r>
              <a:rPr lang="en"/>
              <a:t>The Situation with Austria-Hungary and Serbia</a:t>
            </a:r>
          </a:p>
        </p:txBody>
      </p:sp>
      <p:sp>
        <p:nvSpPr>
          <p:cNvPr id="87" name="Shape 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350">
                <a:solidFill>
                  <a:schemeClr val="dk1"/>
                </a:solidFill>
                <a:latin typeface="Arial"/>
                <a:ea typeface="Arial"/>
                <a:cs typeface="Arial"/>
                <a:sym typeface="Arial"/>
              </a:rPr>
              <a:t>At six o’clock in the evening on July 23, 1914, nearly one month after the assassination of Austrian Archduke Franz Ferdinand and his wife by a young Serbian nationalist in Sarajevo, Bosnia, Baron Giesl von Gieslingen, ambassador of the Austro-Hungarian Empire to Serbia, delivers an ultimatum to the Serbian foreign ministry.</a:t>
            </a:r>
          </a:p>
        </p:txBody>
      </p:sp>
      <p:pic>
        <p:nvPicPr>
          <p:cNvPr id="88" name="Shape 88"/>
          <p:cNvPicPr preferRelativeResize="0"/>
          <p:nvPr/>
        </p:nvPicPr>
        <p:blipFill>
          <a:blip r:embed="rId3">
            <a:alphaModFix/>
          </a:blip>
          <a:stretch>
            <a:fillRect/>
          </a:stretch>
        </p:blipFill>
        <p:spPr>
          <a:xfrm>
            <a:off x="4694375" y="2074499"/>
            <a:ext cx="4330800" cy="3068999"/>
          </a:xfrm>
          <a:prstGeom prst="rect">
            <a:avLst/>
          </a:prstGeom>
          <a:noFill/>
          <a:ln>
            <a:noFill/>
          </a:ln>
        </p:spPr>
      </p:pic>
      <p:pic>
        <p:nvPicPr>
          <p:cNvPr id="89" name="Shape 89"/>
          <p:cNvPicPr preferRelativeResize="0"/>
          <p:nvPr/>
        </p:nvPicPr>
        <p:blipFill>
          <a:blip r:embed="rId4">
            <a:alphaModFix/>
          </a:blip>
          <a:stretch>
            <a:fillRect/>
          </a:stretch>
        </p:blipFill>
        <p:spPr>
          <a:xfrm>
            <a:off x="311700" y="2181450"/>
            <a:ext cx="2810750" cy="296204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381" name="Shape 38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Russia Mobilizes</a:t>
            </a:r>
          </a:p>
        </p:txBody>
      </p:sp>
      <p:sp>
        <p:nvSpPr>
          <p:cNvPr id="95" name="Shape 9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July 31, 1914 - Reacting to the Austrian attack on Serbia, Russia begins full mobilization of its troops.</a:t>
            </a:r>
          </a:p>
          <a:p>
            <a:pPr lvl="0">
              <a:spcBef>
                <a:spcPts val="0"/>
              </a:spcBef>
              <a:buNone/>
            </a:pPr>
            <a:r>
              <a:rPr lang="en"/>
              <a:t>Russia mobilized before Serbia even responded to Austria-Hungary’s Ultimatum, which would allow Austria-Hungary to pursue a hard-line policy towards Serbia. Their plan was to force a military conflict that would end quickly and decisively with a crushing Austrian victory before the rest of Europe had time to react.</a:t>
            </a:r>
            <a:r>
              <a:rPr lang="en" sz="1350">
                <a:solidFill>
                  <a:srgbClr val="101010"/>
                </a:solidFill>
                <a:highlight>
                  <a:srgbClr val="FFFFFF"/>
                </a:highlight>
                <a:latin typeface="Arial"/>
                <a:ea typeface="Arial"/>
                <a:cs typeface="Arial"/>
                <a:sym typeface="Arial"/>
              </a:rPr>
              <a:t> </a:t>
            </a:r>
          </a:p>
          <a:p>
            <a:pPr lvl="0">
              <a:spcBef>
                <a:spcPts val="0"/>
              </a:spcBef>
              <a:buNone/>
            </a:pPr>
            <a:r>
              <a:rPr lang="en">
                <a:solidFill>
                  <a:schemeClr val="accent6"/>
                </a:solidFill>
              </a:rPr>
              <a:t>Austria-Hungary’s plan was developed in coordination with the German foreign office.</a:t>
            </a:r>
          </a:p>
          <a:p>
            <a:pPr lvl="0">
              <a:spcBef>
                <a:spcPts val="0"/>
              </a:spcBef>
              <a:buNone/>
            </a:pPr>
            <a:endParaRPr sz="1350">
              <a:solidFill>
                <a:srgbClr val="101010"/>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War Begins on the Eastern Front </a:t>
            </a:r>
          </a:p>
        </p:txBody>
      </p:sp>
      <p:sp>
        <p:nvSpPr>
          <p:cNvPr id="101" name="Shape 10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http://www.history.com/this-day-in-history/archduke-franz-ferdinand-assassinated</a:t>
            </a:r>
          </a:p>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War Begins on the Eastern Front II</a:t>
            </a:r>
          </a:p>
        </p:txBody>
      </p:sp>
      <p:sp>
        <p:nvSpPr>
          <p:cNvPr id="107" name="Shape 10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The war basically began when Archduke Franz Ferdinand was assassinated on June 28th 1914. He was assassinated by Gavrilo Princip.</a:t>
            </a:r>
          </a:p>
          <a:p>
            <a:pPr lvl="0">
              <a:spcBef>
                <a:spcPts val="0"/>
              </a:spcBef>
              <a:buNone/>
            </a:pPr>
            <a:r>
              <a:rPr lang="en"/>
              <a:t>Gavrilo Princip was a Serbian nationalist with ties to the secretive military group known as the Black Hand.</a:t>
            </a:r>
          </a:p>
          <a:p>
            <a:pPr lvl="0">
              <a:spcBef>
                <a:spcPts val="0"/>
              </a:spcBef>
              <a:buNone/>
            </a:pPr>
            <a:r>
              <a:rPr lang="en"/>
              <a:t>This event propelled the major European military powers towards war.</a:t>
            </a:r>
          </a:p>
        </p:txBody>
      </p:sp>
      <p:pic>
        <p:nvPicPr>
          <p:cNvPr id="108" name="Shape 108"/>
          <p:cNvPicPr preferRelativeResize="0"/>
          <p:nvPr/>
        </p:nvPicPr>
        <p:blipFill>
          <a:blip r:embed="rId3">
            <a:alphaModFix/>
          </a:blip>
          <a:stretch>
            <a:fillRect/>
          </a:stretch>
        </p:blipFill>
        <p:spPr>
          <a:xfrm>
            <a:off x="7096600" y="3175924"/>
            <a:ext cx="1995124" cy="19675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War begins on the Eastern Front III</a:t>
            </a:r>
          </a:p>
        </p:txBody>
      </p:sp>
      <p:sp>
        <p:nvSpPr>
          <p:cNvPr id="114" name="Shape 11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The first artillery barrage of the war took place in July 1914 when Austro-Hungarian gunners fired into Belgrade, capital of Serbia, at the confluence of the Sava and Danube rivers.</a:t>
            </a:r>
          </a:p>
          <a:p>
            <a:pPr lvl="0">
              <a:spcBef>
                <a:spcPts val="0"/>
              </a:spcBef>
              <a:buNone/>
            </a:pPr>
            <a:r>
              <a:rPr lang="en"/>
              <a:t>Eastern Europe was then largely divided between the great empires and Austria-Hungary held the north and west river banks, meaning the city was separated from their guns by only a few hundred yards of water.</a:t>
            </a: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2097</Words>
  <Application>Microsoft Office PowerPoint</Application>
  <PresentationFormat>On-screen Show (16:9)</PresentationFormat>
  <Paragraphs>123</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Average</vt:lpstr>
      <vt:lpstr>Oswald</vt:lpstr>
      <vt:lpstr>Verdana</vt:lpstr>
      <vt:lpstr>Times New Roman</vt:lpstr>
      <vt:lpstr>slate</vt:lpstr>
      <vt:lpstr>The EASTERN FRONT</vt:lpstr>
      <vt:lpstr>GEOGRAPHY</vt:lpstr>
      <vt:lpstr>GEOGRAPHY II</vt:lpstr>
      <vt:lpstr>GEOGRAPHY III</vt:lpstr>
      <vt:lpstr>The Situation with Austria-Hungary and Serbia</vt:lpstr>
      <vt:lpstr>Russia Mobilizes</vt:lpstr>
      <vt:lpstr>War Begins on the Eastern Front </vt:lpstr>
      <vt:lpstr>War Begins on the Eastern Front II</vt:lpstr>
      <vt:lpstr>War begins on the Eastern Front III</vt:lpstr>
      <vt:lpstr>Key Battles along the Eastern Front</vt:lpstr>
      <vt:lpstr>Battle of Stalluponen</vt:lpstr>
      <vt:lpstr>Battle of Gumbinnen</vt:lpstr>
      <vt:lpstr>Battle of Tannenburg</vt:lpstr>
      <vt:lpstr>First Battle of the Masurian Lakes</vt:lpstr>
      <vt:lpstr>Battle of Bolimov</vt:lpstr>
      <vt:lpstr>Second Battle of the Masurian Lakes</vt:lpstr>
      <vt:lpstr>Second Battle of the Masurian Lakes II </vt:lpstr>
      <vt:lpstr>Battle of Lake Naroch</vt:lpstr>
      <vt:lpstr>Battle of Lake Naroch II</vt:lpstr>
      <vt:lpstr>Battle of Lutsk</vt:lpstr>
      <vt:lpstr>Battle of Lutsk II</vt:lpstr>
      <vt:lpstr>Fighting Style in Eastern Front </vt:lpstr>
      <vt:lpstr>Fighting style II</vt:lpstr>
      <vt:lpstr>Fighting Style III</vt:lpstr>
      <vt:lpstr>Commanders and Leaders</vt:lpstr>
      <vt:lpstr>Russian and German Infantry Uniforms</vt:lpstr>
      <vt:lpstr>Austria-Hungary Uniforms</vt:lpstr>
      <vt:lpstr>The Ottoman Empire Infantry Uniforms</vt:lpstr>
      <vt:lpstr>Russian Military</vt:lpstr>
      <vt:lpstr>German Military</vt:lpstr>
      <vt:lpstr>Austria-Hungary Military</vt:lpstr>
      <vt:lpstr>Ottoman Empire Army</vt:lpstr>
      <vt:lpstr>Russian Civil War</vt:lpstr>
      <vt:lpstr>Russian Civil War II</vt:lpstr>
      <vt:lpstr>Russian Civil War III</vt:lpstr>
      <vt:lpstr>Post-Civil War Russia</vt:lpstr>
      <vt:lpstr>Vladimir Lenin </vt:lpstr>
      <vt:lpstr>Why is the Eastern front glossed over in history?</vt:lpstr>
      <vt:lpstr>Random Facts WW I rr</vt:lpstr>
      <vt:lpstr>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EASTERN FRONT</dc:title>
  <dc:creator>Hollister, Ryan</dc:creator>
  <cp:lastModifiedBy>Hollister, Ryan</cp:lastModifiedBy>
  <cp:revision>1</cp:revision>
  <dcterms:modified xsi:type="dcterms:W3CDTF">2016-09-26T18:03:58Z</dcterms:modified>
</cp:coreProperties>
</file>