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6" r:id="rId4"/>
    <p:sldId id="268" r:id="rId5"/>
    <p:sldId id="257" r:id="rId6"/>
    <p:sldId id="258" r:id="rId7"/>
    <p:sldId id="260" r:id="rId8"/>
    <p:sldId id="263" r:id="rId9"/>
    <p:sldId id="264" r:id="rId10"/>
    <p:sldId id="259" r:id="rId11"/>
    <p:sldId id="265" r:id="rId12"/>
    <p:sldId id="262" r:id="rId13"/>
    <p:sldId id="261" r:id="rId14"/>
    <p:sldId id="267"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40" autoAdjust="0"/>
  </p:normalViewPr>
  <p:slideViewPr>
    <p:cSldViewPr>
      <p:cViewPr>
        <p:scale>
          <a:sx n="70" d="100"/>
          <a:sy n="70" d="100"/>
        </p:scale>
        <p:origin x="-474" y="18"/>
      </p:cViewPr>
      <p:guideLst>
        <p:guide orient="horz" pos="2160"/>
        <p:guide pos="2880"/>
      </p:guideLst>
    </p:cSldViewPr>
  </p:slideViewPr>
  <p:outlineViewPr>
    <p:cViewPr>
      <p:scale>
        <a:sx n="33" d="100"/>
        <a:sy n="33" d="100"/>
      </p:scale>
      <p:origin x="48" y="11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91898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208494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73625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194522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6963B-6A91-4F0E-8B6A-C6C761A14F00}" type="datetimeFigureOut">
              <a:rPr lang="en-US" smtClean="0"/>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281361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6963B-6A91-4F0E-8B6A-C6C761A14F00}"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116316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6963B-6A91-4F0E-8B6A-C6C761A14F00}" type="datetimeFigureOut">
              <a:rPr lang="en-US" smtClean="0"/>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58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C6963B-6A91-4F0E-8B6A-C6C761A14F00}" type="datetimeFigureOut">
              <a:rPr lang="en-US" smtClean="0"/>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679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6963B-6A91-4F0E-8B6A-C6C761A14F00}" type="datetimeFigureOut">
              <a:rPr lang="en-US" smtClean="0"/>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79420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6963B-6A91-4F0E-8B6A-C6C761A14F00}"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58741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6963B-6A91-4F0E-8B6A-C6C761A14F00}" type="datetimeFigureOut">
              <a:rPr lang="en-US" smtClean="0"/>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115833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6963B-6A91-4F0E-8B6A-C6C761A14F00}" type="datetimeFigureOut">
              <a:rPr lang="en-US" smtClean="0"/>
              <a:t>9/23/2015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E4885-E28E-474C-8FC1-8B8A96BC2B93}" type="slidenum">
              <a:rPr lang="en-US" smtClean="0"/>
              <a:t>‹#›</a:t>
            </a:fld>
            <a:endParaRPr lang="en-US"/>
          </a:p>
        </p:txBody>
      </p:sp>
    </p:spTree>
    <p:extLst>
      <p:ext uri="{BB962C8B-B14F-4D97-AF65-F5344CB8AC3E}">
        <p14:creationId xmlns:p14="http://schemas.microsoft.com/office/powerpoint/2010/main" val="229449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xPVjRPx40k" TargetMode="External"/><Relationship Id="rId2" Type="http://schemas.openxmlformats.org/officeDocument/2006/relationships/hyperlink" Target="https://www.youtube.com/watch?v=OaRpVBbSHcg" TargetMode="External"/><Relationship Id="rId1" Type="http://schemas.openxmlformats.org/officeDocument/2006/relationships/slideLayout" Target="../slideLayouts/slideLayout2.xml"/><Relationship Id="rId4" Type="http://schemas.openxmlformats.org/officeDocument/2006/relationships/hyperlink" Target="https://www.youtube.com/watch?v=dh4_JL5nit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685800"/>
            <a:ext cx="7772400" cy="1470025"/>
          </a:xfrm>
        </p:spPr>
        <p:txBody>
          <a:bodyPr/>
          <a:lstStyle/>
          <a:p>
            <a:r>
              <a:rPr lang="en-US" dirty="0" smtClean="0"/>
              <a:t>The Supreme Court</a:t>
            </a:r>
            <a:endParaRPr lang="en-US" dirty="0"/>
          </a:p>
        </p:txBody>
      </p:sp>
      <p:pic>
        <p:nvPicPr>
          <p:cNvPr id="1026" name="Picture 2" descr="Roberts Court (2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988" y="20574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06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John Roberts</a:t>
            </a:r>
            <a:endParaRPr lang="en-US" dirty="0">
              <a:solidFill>
                <a:srgbClr val="FF0000"/>
              </a:solidFill>
            </a:endParaRPr>
          </a:p>
        </p:txBody>
      </p:sp>
      <p:sp>
        <p:nvSpPr>
          <p:cNvPr id="5" name="Content Placeholder 4"/>
          <p:cNvSpPr>
            <a:spLocks noGrp="1"/>
          </p:cNvSpPr>
          <p:nvPr>
            <p:ph sz="half" idx="1"/>
          </p:nvPr>
        </p:nvSpPr>
        <p:spPr/>
        <p:txBody>
          <a:bodyPr>
            <a:normAutofit fontScale="70000" lnSpcReduction="20000"/>
          </a:bodyPr>
          <a:lstStyle/>
          <a:p>
            <a:pPr fontAlgn="base"/>
            <a:r>
              <a:rPr lang="en-US" sz="4000" dirty="0" smtClean="0"/>
              <a:t>Born:</a:t>
            </a:r>
            <a:r>
              <a:rPr lang="en-US" sz="4000" dirty="0"/>
              <a:t> </a:t>
            </a:r>
            <a:r>
              <a:rPr lang="en-US" sz="4000" dirty="0" smtClean="0"/>
              <a:t> 1955</a:t>
            </a:r>
            <a:endParaRPr lang="en-US" sz="4000" dirty="0"/>
          </a:p>
          <a:p>
            <a:pPr fontAlgn="base"/>
            <a:r>
              <a:rPr lang="en-US" sz="4000" dirty="0" smtClean="0"/>
              <a:t>Chief </a:t>
            </a:r>
            <a:r>
              <a:rPr lang="en-US" sz="4000" dirty="0"/>
              <a:t>Justice</a:t>
            </a:r>
          </a:p>
          <a:p>
            <a:pPr fontAlgn="base"/>
            <a:r>
              <a:rPr lang="en-US" sz="4000" dirty="0" smtClean="0"/>
              <a:t>Nominated By Bush </a:t>
            </a:r>
            <a:r>
              <a:rPr lang="en-US" sz="4000" dirty="0"/>
              <a:t>(43)</a:t>
            </a:r>
          </a:p>
          <a:p>
            <a:pPr fontAlgn="base"/>
            <a:r>
              <a:rPr lang="en-US" sz="4000" dirty="0" smtClean="0"/>
              <a:t>Sworn in September </a:t>
            </a:r>
            <a:r>
              <a:rPr lang="en-US" sz="4000" dirty="0"/>
              <a:t>29, </a:t>
            </a:r>
            <a:r>
              <a:rPr lang="en-US" sz="4000" dirty="0" smtClean="0"/>
              <a:t>2005</a:t>
            </a:r>
          </a:p>
          <a:p>
            <a:pPr fontAlgn="base"/>
            <a:r>
              <a:rPr lang="en-US" sz="4000" dirty="0" smtClean="0"/>
              <a:t>Conservative</a:t>
            </a:r>
          </a:p>
          <a:p>
            <a:pPr fontAlgn="base"/>
            <a:r>
              <a:rPr lang="en-US" sz="4000" dirty="0" smtClean="0"/>
              <a:t>Oversees the Fourth, Federal, and D.C. Circuits</a:t>
            </a:r>
            <a:endParaRPr lang="en-US" sz="4000" dirty="0"/>
          </a:p>
          <a:p>
            <a:endParaRPr lang="en-US" dirty="0"/>
          </a:p>
        </p:txBody>
      </p:sp>
      <p:sp>
        <p:nvSpPr>
          <p:cNvPr id="6" name="Content Placeholder 5"/>
          <p:cNvSpPr>
            <a:spLocks noGrp="1"/>
          </p:cNvSpPr>
          <p:nvPr>
            <p:ph sz="half" idx="2"/>
          </p:nvPr>
        </p:nvSpPr>
        <p:spPr>
          <a:xfrm>
            <a:off x="4495800" y="4965124"/>
            <a:ext cx="4343400" cy="1161039"/>
          </a:xfrm>
        </p:spPr>
        <p:txBody>
          <a:bodyPr>
            <a:normAutofit fontScale="70000" lnSpcReduction="20000"/>
          </a:bodyPr>
          <a:lstStyle/>
          <a:p>
            <a:pPr marL="0" indent="0" algn="ctr">
              <a:buNone/>
            </a:pPr>
            <a:r>
              <a:rPr lang="en-US" dirty="0" smtClean="0"/>
              <a:t>As Chief Justice, it is John Roberts’ duty to administer the Oath of Office to the President.  Here he is seen administering the high five of office.</a:t>
            </a:r>
            <a:endParaRPr lang="en-US" dirty="0"/>
          </a:p>
        </p:txBody>
      </p:sp>
      <p:pic>
        <p:nvPicPr>
          <p:cNvPr id="3074" name="Picture 2" descr="http://2.bp.blogspot.com/-9xW_q2Lq23k/UPNZrkTw4OI/AAAAAAAAHk4/fagUNYb-jRk/s640/Second_oath_of_office_of_Barack_Obama%2Bby%2BChief%2BJustice%2BJohn%2BRoberts%2Bon%2BJanuary%2B21,%2B2009%2B(White%2BHouse%2B(Pete%2BSouza)%2B-%2Bfr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93273"/>
            <a:ext cx="44958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Samuel Alito</a:t>
            </a:r>
            <a:endParaRPr lang="en-US" dirty="0">
              <a:solidFill>
                <a:srgbClr val="FF0000"/>
              </a:solidFill>
            </a:endParaRPr>
          </a:p>
        </p:txBody>
      </p:sp>
      <p:sp>
        <p:nvSpPr>
          <p:cNvPr id="3" name="Content Placeholder 2"/>
          <p:cNvSpPr>
            <a:spLocks noGrp="1"/>
          </p:cNvSpPr>
          <p:nvPr>
            <p:ph sz="half" idx="1"/>
          </p:nvPr>
        </p:nvSpPr>
        <p:spPr/>
        <p:txBody>
          <a:bodyPr>
            <a:normAutofit fontScale="70000" lnSpcReduction="20000"/>
          </a:bodyPr>
          <a:lstStyle/>
          <a:p>
            <a:r>
              <a:rPr lang="en-US" sz="4000" dirty="0" smtClean="0"/>
              <a:t>Born 1950</a:t>
            </a:r>
            <a:endParaRPr lang="en-US" sz="4000" dirty="0"/>
          </a:p>
          <a:p>
            <a:r>
              <a:rPr lang="en-US" sz="4000" dirty="0"/>
              <a:t>Nominated </a:t>
            </a:r>
            <a:r>
              <a:rPr lang="en-US" sz="4000" dirty="0" smtClean="0"/>
              <a:t>by Bush (43)</a:t>
            </a:r>
            <a:endParaRPr lang="en-US" sz="4000" dirty="0"/>
          </a:p>
          <a:p>
            <a:r>
              <a:rPr lang="en-US" sz="4000" dirty="0"/>
              <a:t>Sworn </a:t>
            </a:r>
            <a:r>
              <a:rPr lang="en-US" sz="4000" dirty="0" smtClean="0"/>
              <a:t>in January 31, 2006</a:t>
            </a:r>
            <a:endParaRPr lang="en-US" sz="4000" dirty="0"/>
          </a:p>
          <a:p>
            <a:r>
              <a:rPr lang="en-US" sz="4000" dirty="0" smtClean="0"/>
              <a:t>Conservative</a:t>
            </a:r>
          </a:p>
          <a:p>
            <a:r>
              <a:rPr lang="en-US" sz="4000" dirty="0" smtClean="0"/>
              <a:t>Oversees the Third and Eighth Circuits</a:t>
            </a:r>
            <a:endParaRPr lang="en-US" sz="4000" dirty="0"/>
          </a:p>
        </p:txBody>
      </p:sp>
      <p:sp>
        <p:nvSpPr>
          <p:cNvPr id="4" name="Content Placeholder 3"/>
          <p:cNvSpPr>
            <a:spLocks noGrp="1"/>
          </p:cNvSpPr>
          <p:nvPr>
            <p:ph sz="half" idx="2"/>
          </p:nvPr>
        </p:nvSpPr>
        <p:spPr>
          <a:xfrm>
            <a:off x="4648200" y="5029200"/>
            <a:ext cx="4038600" cy="1096963"/>
          </a:xfrm>
        </p:spPr>
        <p:txBody>
          <a:bodyPr>
            <a:normAutofit fontScale="70000" lnSpcReduction="20000"/>
          </a:bodyPr>
          <a:lstStyle/>
          <a:p>
            <a:pPr marL="0" indent="0">
              <a:buNone/>
            </a:pPr>
            <a:r>
              <a:rPr lang="en-US" dirty="0" smtClean="0"/>
              <a:t>This is not Samuel Alito.  I </a:t>
            </a:r>
            <a:r>
              <a:rPr lang="en-US" dirty="0" err="1" smtClean="0"/>
              <a:t>googled</a:t>
            </a:r>
            <a:r>
              <a:rPr lang="en-US" dirty="0" smtClean="0"/>
              <a:t> him and for some reason, this picture came up.  It makes me smile.</a:t>
            </a:r>
            <a:endParaRPr lang="en-US" dirty="0"/>
          </a:p>
        </p:txBody>
      </p:sp>
      <p:pic>
        <p:nvPicPr>
          <p:cNvPr id="2050" name="Picture 2" descr="http://ww1.hdnux.com/photos/12/16/40/2680840/10/628x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43088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48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Sonia Sotomayor</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1954</a:t>
            </a:r>
            <a:endParaRPr lang="en-US" dirty="0"/>
          </a:p>
          <a:p>
            <a:r>
              <a:rPr lang="en-US" dirty="0"/>
              <a:t>Nominated </a:t>
            </a:r>
            <a:r>
              <a:rPr lang="en-US" dirty="0" smtClean="0"/>
              <a:t>by Obama</a:t>
            </a:r>
            <a:endParaRPr lang="en-US" dirty="0"/>
          </a:p>
          <a:p>
            <a:r>
              <a:rPr lang="en-US" dirty="0"/>
              <a:t>Sworn </a:t>
            </a:r>
            <a:r>
              <a:rPr lang="en-US" dirty="0" smtClean="0"/>
              <a:t>in August 8, 2009</a:t>
            </a:r>
          </a:p>
          <a:p>
            <a:r>
              <a:rPr lang="en-US" dirty="0" smtClean="0"/>
              <a:t>Liberal</a:t>
            </a:r>
            <a:endParaRPr lang="en-US" dirty="0"/>
          </a:p>
          <a:p>
            <a:r>
              <a:rPr lang="en-US" dirty="0" smtClean="0"/>
              <a:t>Oversees the Tenth Circuit</a:t>
            </a:r>
            <a:endParaRPr lang="en-US" dirty="0"/>
          </a:p>
        </p:txBody>
      </p:sp>
      <p:pic>
        <p:nvPicPr>
          <p:cNvPr id="6146" name="Picture 2" descr="http://jmuwomensstudentcaucus.files.wordpress.com/2012/11/sonia-sotomayor-high-r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23655"/>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16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Elena </a:t>
            </a:r>
            <a:r>
              <a:rPr lang="en-US" dirty="0" err="1" smtClean="0">
                <a:solidFill>
                  <a:schemeClr val="tx2"/>
                </a:solidFill>
              </a:rPr>
              <a:t>Kagan</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1960</a:t>
            </a:r>
            <a:endParaRPr lang="en-US" dirty="0"/>
          </a:p>
          <a:p>
            <a:r>
              <a:rPr lang="en-US" dirty="0"/>
              <a:t>Nominated </a:t>
            </a:r>
            <a:r>
              <a:rPr lang="en-US" dirty="0" smtClean="0"/>
              <a:t>by Obama</a:t>
            </a:r>
            <a:endParaRPr lang="en-US" dirty="0"/>
          </a:p>
          <a:p>
            <a:r>
              <a:rPr lang="en-US" dirty="0"/>
              <a:t>Sworn </a:t>
            </a:r>
            <a:r>
              <a:rPr lang="en-US" dirty="0" smtClean="0"/>
              <a:t>in August 7, 2010</a:t>
            </a:r>
          </a:p>
          <a:p>
            <a:r>
              <a:rPr lang="en-US" dirty="0" smtClean="0"/>
              <a:t>Liberal</a:t>
            </a:r>
          </a:p>
          <a:p>
            <a:r>
              <a:rPr lang="en-US" dirty="0" smtClean="0"/>
              <a:t>Oversees the Sixth and Seventh Circuit</a:t>
            </a:r>
          </a:p>
          <a:p>
            <a:pPr lvl="1"/>
            <a:r>
              <a:rPr lang="en-US" dirty="0" smtClean="0"/>
              <a:t>Illinois is in the 7th</a:t>
            </a:r>
            <a:endParaRPr lang="en-US" dirty="0"/>
          </a:p>
          <a:p>
            <a:endParaRPr lang="en-US" dirty="0"/>
          </a:p>
        </p:txBody>
      </p:sp>
      <p:pic>
        <p:nvPicPr>
          <p:cNvPr id="3074" name="Picture 2" descr="http://a.fod4.com/images/user_photos/1307961/4239ab7827cd9b88cb4bbcd6a290960c_width_600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267200" cy="287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85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 Facts about the court</a:t>
            </a:r>
            <a:endParaRPr lang="en-US" dirty="0"/>
          </a:p>
        </p:txBody>
      </p:sp>
      <p:sp>
        <p:nvSpPr>
          <p:cNvPr id="6" name="Content Placeholder 5"/>
          <p:cNvSpPr>
            <a:spLocks noGrp="1"/>
          </p:cNvSpPr>
          <p:nvPr>
            <p:ph idx="1"/>
          </p:nvPr>
        </p:nvSpPr>
        <p:spPr>
          <a:xfrm>
            <a:off x="457200" y="1371600"/>
            <a:ext cx="8229600" cy="5181600"/>
          </a:xfrm>
        </p:spPr>
        <p:txBody>
          <a:bodyPr>
            <a:normAutofit fontScale="77500" lnSpcReduction="20000"/>
          </a:bodyPr>
          <a:lstStyle/>
          <a:p>
            <a:r>
              <a:rPr lang="en-US" i="1" dirty="0" smtClean="0"/>
              <a:t>America (The Book)</a:t>
            </a:r>
            <a:r>
              <a:rPr lang="en-US" dirty="0" smtClean="0"/>
              <a:t> featured images of the naked Supreme Court Justices and was banned from Wal-Mart</a:t>
            </a:r>
          </a:p>
          <a:p>
            <a:r>
              <a:rPr lang="en-US" dirty="0" smtClean="0"/>
              <a:t>There are no official qualifications for becoming a Supreme Court Justice</a:t>
            </a:r>
          </a:p>
          <a:p>
            <a:r>
              <a:rPr lang="en-US" dirty="0" smtClean="0"/>
              <a:t>Although Ruth Bader Ginsberg and Antonin Scalia disagree on just about every case, they are good friends.  They even appeared on stage at on opera together.</a:t>
            </a:r>
          </a:p>
          <a:p>
            <a:r>
              <a:rPr lang="en-US" dirty="0" smtClean="0"/>
              <a:t>The most recent appointee to the court is in charge of taking notes, answering phones, opening the door, and pouring coffee. </a:t>
            </a:r>
            <a:r>
              <a:rPr lang="en-US" dirty="0" smtClean="0"/>
              <a:t>The </a:t>
            </a:r>
            <a:r>
              <a:rPr lang="en-US" dirty="0" smtClean="0"/>
              <a:t>Supreme Court building has a basketball court inside</a:t>
            </a:r>
          </a:p>
          <a:p>
            <a:r>
              <a:rPr lang="en-US" dirty="0" smtClean="0"/>
              <a:t>About 10,000 cases are on the docket every year.  They usually only agree to hear 80-90.</a:t>
            </a:r>
          </a:p>
          <a:p>
            <a:r>
              <a:rPr lang="en-US" dirty="0" smtClean="0"/>
              <a:t>Cameras are not allowed inside while the Supreme Court is in session.</a:t>
            </a:r>
          </a:p>
          <a:p>
            <a:endParaRPr lang="en-US" dirty="0" smtClean="0"/>
          </a:p>
          <a:p>
            <a:endParaRPr lang="en-US" dirty="0"/>
          </a:p>
        </p:txBody>
      </p:sp>
    </p:spTree>
    <p:extLst>
      <p:ext uri="{BB962C8B-B14F-4D97-AF65-F5344CB8AC3E}">
        <p14:creationId xmlns:p14="http://schemas.microsoft.com/office/powerpoint/2010/main" val="280295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for some awesomeness…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www.youtube.com/watch?v=OaRpVBbSHcg</a:t>
            </a:r>
            <a:r>
              <a:rPr lang="en-US" dirty="0" smtClean="0"/>
              <a:t> </a:t>
            </a:r>
          </a:p>
          <a:p>
            <a:r>
              <a:rPr lang="en-US" dirty="0">
                <a:hlinkClick r:id="rId3"/>
              </a:rPr>
              <a:t>https://</a:t>
            </a:r>
            <a:r>
              <a:rPr lang="en-US" dirty="0" smtClean="0">
                <a:hlinkClick r:id="rId3"/>
              </a:rPr>
              <a:t>www.youtube.com/watch?v=VxPVjRPx40k</a:t>
            </a:r>
            <a:r>
              <a:rPr lang="en-US" dirty="0" smtClean="0"/>
              <a:t> </a:t>
            </a:r>
          </a:p>
          <a:p>
            <a:r>
              <a:rPr lang="en-US" dirty="0">
                <a:hlinkClick r:id="rId4"/>
              </a:rPr>
              <a:t>https://</a:t>
            </a:r>
            <a:r>
              <a:rPr lang="en-US" dirty="0" smtClean="0">
                <a:hlinkClick r:id="rId4"/>
              </a:rPr>
              <a:t>www.youtube.com/watch?v=dh4_JL5nitk</a:t>
            </a:r>
            <a:r>
              <a:rPr lang="en-US" dirty="0" smtClean="0"/>
              <a:t> </a:t>
            </a:r>
            <a:endParaRPr lang="en-US" dirty="0"/>
          </a:p>
        </p:txBody>
      </p:sp>
    </p:spTree>
    <p:extLst>
      <p:ext uri="{BB962C8B-B14F-4D97-AF65-F5344CB8AC3E}">
        <p14:creationId xmlns:p14="http://schemas.microsoft.com/office/powerpoint/2010/main" val="77674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Roberts Court Rulings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a:t>
            </a:r>
            <a:r>
              <a:rPr lang="en-US" b="1" i="1" dirty="0"/>
              <a:t>National Federation of Independent Business</a:t>
            </a:r>
            <a:r>
              <a:rPr lang="en-US" b="1" dirty="0"/>
              <a:t> v.</a:t>
            </a:r>
            <a:r>
              <a:rPr lang="en-US" dirty="0"/>
              <a:t> </a:t>
            </a:r>
            <a:r>
              <a:rPr lang="en-US" b="1" i="1" dirty="0"/>
              <a:t>Kathleen </a:t>
            </a:r>
            <a:r>
              <a:rPr lang="en-US" b="1" i="1" dirty="0" err="1"/>
              <a:t>Sebelius</a:t>
            </a:r>
            <a:r>
              <a:rPr lang="en-US" b="1" i="1" dirty="0"/>
              <a:t>, Secretary of Health and Human Services,</a:t>
            </a:r>
            <a:r>
              <a:rPr lang="en-US" dirty="0"/>
              <a:t> one of the most anticipated rulings in recent history, the Supreme Court </a:t>
            </a:r>
            <a:r>
              <a:rPr lang="en-US" dirty="0" smtClean="0"/>
              <a:t>heard arguments on </a:t>
            </a:r>
            <a:r>
              <a:rPr lang="en-US" dirty="0"/>
              <a:t>President Barack Obama's healthcare law—the signature legislation of his first term, including the individual mandate, which requires that most Americans buy health insurance or pay a fee. The individual mandate was the centerpiece of the law. </a:t>
            </a:r>
            <a:endParaRPr lang="en-US" dirty="0" smtClean="0"/>
          </a:p>
          <a:p>
            <a:pPr marL="0" indent="0">
              <a:buNone/>
            </a:pPr>
            <a:endParaRPr lang="en-US" dirty="0"/>
          </a:p>
          <a:p>
            <a:r>
              <a:rPr lang="en-US" dirty="0" smtClean="0"/>
              <a:t>The </a:t>
            </a:r>
            <a:r>
              <a:rPr lang="en-US" dirty="0"/>
              <a:t>court ruled, 5–4, that the individual mandate is constitutional under Congress's taxing authority. "Because the Constitution permits such a tax, it is not our role to forbid it, or to pass upon its wisdom or fairness," Chief Justice John Roberts wrote in the majority decision. The Court also upheld the expansion of Medicaid, the government's health insurance program for low-income Americans, but limited the provision, saying states will not necessarily lose their funding if they choose not to expand the program. The ruling was considered a major victory for Obama in an election year</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9538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Roberts Court Rulings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smtClean="0"/>
              <a:t>Shelby </a:t>
            </a:r>
            <a:r>
              <a:rPr lang="en-US" b="1" i="1" dirty="0"/>
              <a:t>County</a:t>
            </a:r>
            <a:r>
              <a:rPr lang="en-US" b="1" dirty="0"/>
              <a:t> v. </a:t>
            </a:r>
            <a:r>
              <a:rPr lang="en-US" b="1" i="1" dirty="0"/>
              <a:t>Holder</a:t>
            </a:r>
            <a:r>
              <a:rPr lang="en-US" dirty="0"/>
              <a:t>, </a:t>
            </a:r>
            <a:r>
              <a:rPr lang="en-US" dirty="0" smtClean="0"/>
              <a:t>Section </a:t>
            </a:r>
            <a:r>
              <a:rPr lang="en-US" dirty="0"/>
              <a:t>4 of the Voting Rights Act, which established a formula for Congress to use when determining if a state or voting jurisdiction requires prior approval before changing its voting laws. Currently under Section 5 of the act nine—mostly Southern—states with a history of discrimination must get clearance from Congress before changing voting rules to make sure racial minorities are not negatively </a:t>
            </a:r>
            <a:r>
              <a:rPr lang="en-US" dirty="0" smtClean="0"/>
              <a:t>affected.</a:t>
            </a:r>
          </a:p>
          <a:p>
            <a:r>
              <a:rPr lang="en-US" dirty="0"/>
              <a:t>T</a:t>
            </a:r>
            <a:r>
              <a:rPr lang="en-US" dirty="0" smtClean="0"/>
              <a:t>he </a:t>
            </a:r>
            <a:r>
              <a:rPr lang="en-US" dirty="0"/>
              <a:t>5–4 decision did not invalidate Section 5, it made it toothless. Chief Justice John Roberts said the formula Congress now uses, which was written in 1965, has become outdated. "While any racial discrimination in voting is too much, Congress must ensure that the legislation it passes to remedy that problem speaks to current conditions," he said in the majority opinion. In a strongly worded dissent, Judge Ruth Bader Ginsburg said, "Hubris is a fit word for today’s demolition of the V.R.A." (Voting Rights Act).</a:t>
            </a:r>
            <a:br>
              <a:rPr lang="en-US" dirty="0"/>
            </a:br>
            <a:endParaRPr lang="en-US" dirty="0"/>
          </a:p>
        </p:txBody>
      </p:sp>
    </p:spTree>
    <p:extLst>
      <p:ext uri="{BB962C8B-B14F-4D97-AF65-F5344CB8AC3E}">
        <p14:creationId xmlns:p14="http://schemas.microsoft.com/office/powerpoint/2010/main" val="15388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Roberts Court Rulings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err="1" smtClean="0"/>
              <a:t>Obergefell</a:t>
            </a:r>
            <a:r>
              <a:rPr lang="en-US" b="1" dirty="0" smtClean="0"/>
              <a:t> v. Hodges  </a:t>
            </a:r>
            <a:r>
              <a:rPr lang="en-US" dirty="0" smtClean="0"/>
              <a:t>Groups </a:t>
            </a:r>
            <a:r>
              <a:rPr lang="en-US" dirty="0"/>
              <a:t>of same-sex couples sued their relevant state agencies in Ohio, Michigan, Kentucky, and Tennessee to challenge the constitutionality of those states’ bans on same-sex marriage or refusal to recognize legal same-sex marriages that occurred in jurisdictions that provided for such marriages. The plaintiffs in each case argued that the states’ statutes violated the Equal Protection Clause and Due Process Clause of the Fourteenth </a:t>
            </a:r>
            <a:r>
              <a:rPr lang="en-US" dirty="0" smtClean="0"/>
              <a:t>Amendment.</a:t>
            </a:r>
          </a:p>
          <a:p>
            <a:r>
              <a:rPr lang="en-US" dirty="0" smtClean="0"/>
              <a:t>Justice </a:t>
            </a:r>
            <a:r>
              <a:rPr lang="en-US" dirty="0"/>
              <a:t>Anthony M. Kennedy delivered the opinion for the 5-4 majority. The Court held that the Due Process Clause of the Fourteenth Amendment guarantees the right to marry as one of the fundamental liberties it protects, and that analysis applies to same-sex couples in the same manner as it does to opposite-sex couples. Judicial precedent has held that the right to marry is a fundamental liberty because it is inherent to the concept of individual autonomy, it protects the most intimate association between two people, it safeguards children and families by according legal recognition to building a home and raising children, and it has historically been recognized as the keystone of social order.</a:t>
            </a:r>
            <a:endParaRPr lang="en-US" dirty="0"/>
          </a:p>
        </p:txBody>
      </p:sp>
    </p:spTree>
    <p:extLst>
      <p:ext uri="{BB962C8B-B14F-4D97-AF65-F5344CB8AC3E}">
        <p14:creationId xmlns:p14="http://schemas.microsoft.com/office/powerpoint/2010/main" val="1693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Process</a:t>
            </a:r>
            <a:endParaRPr lang="en-US" dirty="0"/>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r>
              <a:rPr lang="en-US" dirty="0" smtClean="0"/>
              <a:t>Lawyers from each side submit a </a:t>
            </a:r>
            <a:r>
              <a:rPr lang="en-US" b="1" u="sng" dirty="0" smtClean="0"/>
              <a:t>brief</a:t>
            </a:r>
            <a:r>
              <a:rPr lang="en-US" dirty="0" smtClean="0"/>
              <a:t>:  written statement setting forth legal arguments, relevant facts, and precedents supporting one side of a case.</a:t>
            </a:r>
          </a:p>
          <a:p>
            <a:r>
              <a:rPr lang="en-US" b="1" u="sng" dirty="0" smtClean="0"/>
              <a:t>Oral Arguments</a:t>
            </a:r>
            <a:r>
              <a:rPr lang="en-US" dirty="0" smtClean="0"/>
              <a:t>:  Lawyers from both sides present their arguments.  The Justices can ask questions at any time.  There is no jury.</a:t>
            </a:r>
          </a:p>
          <a:p>
            <a:r>
              <a:rPr lang="en-US" b="1" u="sng" dirty="0" smtClean="0"/>
              <a:t>Decision</a:t>
            </a:r>
            <a:r>
              <a:rPr lang="en-US" dirty="0" smtClean="0"/>
              <a:t>:  The nine justices vote to decide the winner of the case.</a:t>
            </a:r>
          </a:p>
          <a:p>
            <a:r>
              <a:rPr lang="en-US" b="1" u="sng" dirty="0" smtClean="0"/>
              <a:t>Majority Opinion</a:t>
            </a:r>
            <a:r>
              <a:rPr lang="en-US" dirty="0" smtClean="0"/>
              <a:t>:  The majority assigns one justice to write out and explain the court’s decision.</a:t>
            </a:r>
          </a:p>
          <a:p>
            <a:r>
              <a:rPr lang="en-US" b="1" u="sng" dirty="0" smtClean="0"/>
              <a:t>Concurring Opinion</a:t>
            </a:r>
            <a:r>
              <a:rPr lang="en-US" dirty="0" smtClean="0"/>
              <a:t>:  Written by a justice who sided with the majority but feels that they need to elaborate on the majority opinion or give other reasons as to why they made their decision</a:t>
            </a:r>
          </a:p>
          <a:p>
            <a:r>
              <a:rPr lang="en-US" b="1" u="sng" dirty="0" smtClean="0"/>
              <a:t>Dissenting Opinion</a:t>
            </a:r>
            <a:r>
              <a:rPr lang="en-US" dirty="0" smtClean="0"/>
              <a:t>:  Written by a justice who opposes the majority ruling.</a:t>
            </a:r>
            <a:endParaRPr lang="en-US" dirty="0"/>
          </a:p>
        </p:txBody>
      </p:sp>
    </p:spTree>
    <p:extLst>
      <p:ext uri="{BB962C8B-B14F-4D97-AF65-F5344CB8AC3E}">
        <p14:creationId xmlns:p14="http://schemas.microsoft.com/office/powerpoint/2010/main" val="107135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Supreme Court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Made up of one Chief Justice and eight Associate Justices.</a:t>
            </a:r>
          </a:p>
          <a:p>
            <a:r>
              <a:rPr lang="en-US" dirty="0" smtClean="0"/>
              <a:t>Named for Chief Justice</a:t>
            </a:r>
          </a:p>
          <a:p>
            <a:pPr lvl="1"/>
            <a:r>
              <a:rPr lang="en-US" dirty="0" smtClean="0"/>
              <a:t>Right now it is called “The Roberts Court”</a:t>
            </a:r>
          </a:p>
          <a:p>
            <a:r>
              <a:rPr lang="en-US" dirty="0" smtClean="0"/>
              <a:t>Current Supreme Court is split (four liberals, four conservatives, and one swing vote)</a:t>
            </a:r>
          </a:p>
          <a:p>
            <a:r>
              <a:rPr lang="en-US" dirty="0" smtClean="0"/>
              <a:t>Justices are nominated by the President and confirmed by the Senate</a:t>
            </a:r>
          </a:p>
          <a:p>
            <a:r>
              <a:rPr lang="en-US" dirty="0" smtClean="0"/>
              <a:t>Each Justice oversees at least one of the twelve Federal Judicial Circuit Courts</a:t>
            </a:r>
            <a:endParaRPr lang="en-US" dirty="0"/>
          </a:p>
        </p:txBody>
      </p:sp>
    </p:spTree>
    <p:extLst>
      <p:ext uri="{BB962C8B-B14F-4D97-AF65-F5344CB8AC3E}">
        <p14:creationId xmlns:p14="http://schemas.microsoft.com/office/powerpoint/2010/main" val="978662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 Court of Appeals and District Court map.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8176"/>
            <a:ext cx="8838720" cy="573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4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Antonin Scalia</a:t>
            </a:r>
            <a:endParaRPr lang="en-US" dirty="0">
              <a:solidFill>
                <a:srgbClr val="FF0000"/>
              </a:solidFill>
            </a:endParaRPr>
          </a:p>
        </p:txBody>
      </p:sp>
      <p:sp>
        <p:nvSpPr>
          <p:cNvPr id="4" name="Content Placeholder 3"/>
          <p:cNvSpPr>
            <a:spLocks noGrp="1"/>
          </p:cNvSpPr>
          <p:nvPr>
            <p:ph sz="half" idx="1"/>
          </p:nvPr>
        </p:nvSpPr>
        <p:spPr/>
        <p:txBody>
          <a:bodyPr/>
          <a:lstStyle/>
          <a:p>
            <a:r>
              <a:rPr lang="en-US" dirty="0" smtClean="0"/>
              <a:t>Born:  1936</a:t>
            </a:r>
          </a:p>
          <a:p>
            <a:r>
              <a:rPr lang="en-US" dirty="0" smtClean="0"/>
              <a:t>Nominated by Reagan</a:t>
            </a:r>
          </a:p>
          <a:p>
            <a:r>
              <a:rPr lang="en-US" dirty="0" smtClean="0"/>
              <a:t>Sworn in Sept. 26, 1986</a:t>
            </a:r>
          </a:p>
          <a:p>
            <a:r>
              <a:rPr lang="en-US" dirty="0" smtClean="0"/>
              <a:t>Conservative</a:t>
            </a:r>
          </a:p>
          <a:p>
            <a:r>
              <a:rPr lang="en-US" dirty="0" smtClean="0"/>
              <a:t>Oversees the Fifth Circuit</a:t>
            </a:r>
          </a:p>
          <a:p>
            <a:pPr marL="0" indent="0">
              <a:buNone/>
            </a:pPr>
            <a:endParaRPr lang="en-US" dirty="0" smtClean="0"/>
          </a:p>
          <a:p>
            <a:endParaRPr lang="en-US" dirty="0"/>
          </a:p>
        </p:txBody>
      </p:sp>
      <p:sp>
        <p:nvSpPr>
          <p:cNvPr id="6" name="AutoShape 4" descr="data:image/jpeg;base64,/9j/4AAQSkZJRgABAQAAAQABAAD/2wCEAAkGBhQSEBQUEhQUFRUVFxoUGBcYGBUXGBgYFhgYFxgXGBcXHCYfGhwjHRgcHy8gIycqLCwsFh89NTAqNScrLCkBCQoKBQUFDQUFDSkYEhgpKSkpKSkpKSkpKSkpKSkpKSkpKSkpKSkpKSkpKSkpKSkpKSkpKSkpKSkpKSkpKSkpKf/AABEIANMA7wMBIgACEQEDEQH/xAAcAAADAAIDAQAAAAAAAAAAAAAABgcEBQEDCAL/xABVEAACAQMBBQUDBgcMCAQGAwABAgMABBEFBgcSITETIkFRYXGBkQgUIzJSoUJicpKisbIVFzM1Q3N0grPBwtI0U1RjdYOTlCVV0eJEZKPD0+MWGCT/xAAUAQEAAAAAAAAAAAAAAAAAAAAA/8QAFBEBAAAAAAAAAAAAAAAAAAAAAP/aAAwDAQACEQMRAD8AuNFFFAUUUUBRRRQFFcGpnsts6dShe4mu71GM0ycMU/AgWOQqMLwnwFBTa4qP7daW+nSWSQXl6wupxC/aTcRCkoMr3Rg9486bDuvj/wBt1L/uf/ZQOtFJ+7u6c/PYXkeQW908KNI3E5VVUjJ8TzrneNdusdpGjvH84u4oGZDwsEfOcHwPKgb6KSv3ro/9u1L/ALn/ANlK+3Bk0URPDc3UiTJPGRNL2mHEYMZXkMc8/dQV2ikOx3cCWKOSS91EO6KzBbjADFQWwOHkM1rdrNmzptt85hu753WWJeGWfjQh5VU5XhHgaCnUUkbXM9xqVpZLLLEjxTTSGJuB8JgL3sHHOvr962P/AG7Uv+5P+SgdaKnGpaS2l3Fi8dzdyxzXK28qzS9ouJFYqRyGDlfvrJ1i1a81d7Rp7iKOO1WYdjJ2ZLNJw8zg5GKB+opJO69PC+1IHz+c5/WlB3f3Cc7fVb5T4CQxzL7wVBPxoHailHZTaK4+cyWV8F+cRqJEkTkk0ZOONR4HzHgc03UBRRRQFFFFAUUUUBRRRQFFFFAUUVwzADJoOaSd0X8Xt/Sbj+2ak7eBv4EbNBpvDIw5NORxID5RL+H+UeXkDTRuPkZtIRnzxGWYtnkcmQk8vbQazfR/D6R/TB+uOqjUu30f6RpH9MH646qNAlbuv4fVf6fJ+ytfW8r62m/8Rg/xVOm3f3t/f6i9tefN41vJFK8cq5bAOcJy6HHurqk3aXdheafNcXYnU3sMYXMp5ls57/Lw++gv1TvfdpJnsoAOou4V90hMePiwp71FyIZCOoRj8FNYBt1vbSBm6N83uB7UaOYfqoNsi4AA6Dl8KTN7/wDFb/z1v/bpTDdXmLyCL7Ucz/mGIf46WN9kRbRplXqZIQPaZkAoO21+k2jmPhBZInvlk4v1LTZdXoR4lPWVyg9oR5P1IamG4fQpbc6gJzmVZkgY8XEMxKxIDeP16YtudU7PUdHTOOO5k/sjGPvkoPve5H/4aZR1t5oZx6cEqgn4Ma69Pk4topmHQ2EZ+Mua3W3Vj22mXkfi0EmPaFLD7xUr3G7RTXmozPcMGZLRIgQoXupIuM46n1oKpt3ePDpl3JExR0gdlYdVYLkEVi7stYkutKtpp2LyMrBmIAJKyOoPLl0Ars3kfxRff0eT9k1rdzJzolr/AMz+2koOde7uvaaRy44bpCfPAjYD4kn3060lbUfx1pP5N3+xHToKDmiiigKKKKAooooCiiigKKKKDg1BN7+857mU6fYklOLs5HTJMr5x2SY6rnkcfWPp1dd9u25sbIRQtie5ygI6pGMcbjyPMKPafKk35P8AsMHZtQmXIQlIAftfhye76o9S3lQN27DdFFYos9yqyXZweeGWH8VB0LebfDHjtd0f8Xt/Sbj+2anXFIm726W3nvLCQ8MiTyTxg/hxTHiyvnwnOfaKDVb6P9I0j+mD9cdVCl3azYxL97R3dk+azCcAAHixjunPTmBz9tbnUtRjgieWVgkaAszHoAP7/ADxzQTbZm0vpbrVFtporeH57JxyFO1mLYXkiseBRjHM55npRtdsvHbzabI09xPM1/CC88rMcZJPDGMIoyB0WsTZnSrqSCe5mvf3PtbqeS5wvAkxDnlxTPyjGAOS86wdTg0tbnT/AJk7Tz/PoOOdmmmJXJyDM3c5nHJT4UFj1L+Bk/Ib9k0vbrr3tdHsmznEKp/08p/hpg1I/QyfkN+yan+4G949ICHrFNInubhkH7dBubi8ztFDF9iwlf8APnjH+CujfKB+5MnFyXtYM88cu2TPPw5VqNMvOPa65HhHZCP74XP3vW031NjR5j5SQ/2yUHzubtVWwldM8Mt1O6ksWJUN2a95iSeSdSa2m1Ow/wA8vLO57ZozaPxqoUMHPErcySMfVx76+d11p2ekWYxjMfaf9Ri/+KtBvP24urK7t47dkCFO0lBQMSvapHyPh1NBR5YwylT0IIPsPKovuU4hqEqOcmK1MOMAFezuSuD5+2rTUl3eWfZbSaqnhhnA8AJJUk5fnUDxvI/ii+/o8n7JrXbmVxolr7JP7aSmfWtKS5t5YJCQkqGNuE4OGGDg+dcaFosVpbx28IIjjXhUE5PUkknxJJJ99BON8uj3F1eabFaP2c+LlkbjZMcIiJ7y8x0pYg3m6xpLiPUoDKmcBnADEfiTJlW9+TT3rsZu9dtkglKNZwySSOuG4WlKgRuDyOVXmORw3UGnm90+OaNo5UWRG5FXAZT7QaBb2O3m2WogCGTglxzhkwsnrw+Dj8kn1xTbUJ2/3GNFm50vi7vfMGTxrjnmFupx9k8/InpXzu534PGy22pklc8K3B+sh6Ym8x+N1HjnqAvFFfEcgYAgggjII5gg9CDX3QFFFFAUUUUBXBNc0l71NuF06xcqw7eUGOFfHJGDJjyUHPtwPGgiu8S+fVteMMPeAdbWLxGFJ429nEXbPkK9H6Fo6WltFbxDCRIEHrjqx9Sck+pqO/J72NOZNQlHXMUOfH/WSf4c/lVcaD4mchSQCxHQDGT6c+VJ2s7BC+ft72Qo6D6IQtwdj48RlwGkf15KPAeJdKw9R01Z1CSc485ZPB8dFbzXzXx8eWQQnOkW2qSu/wA21FvmaDu3FxDEzSEdTGDgtGP9YxAPhkc6wU2Su9TkDNdyS26HInlRVjcj8K2tVwrDylk5eQbrVP1XSROixN/BEjtF+2q9Iz+KTjI8QMeJrnVdZt7SLjnkjhjHLLEKPYo8T6Cg1Nhu8tI2DyIbmUdJLg9sw/JVu4g9FUVnbQbNpdxJGWaPs3WRGjwGR0+qV5YGM0gax8oiyjJEEU0/42BGp9nF3v0aXpPlLSZ7tkmPWZifuSgof73s5+tqt+VPIgtHgg+H1a64N1ohBW0vbu2U4LLGUwxAC8RBXrgCki0+Urz+lsuXmk2fuZP76bdD36abcEK7vbsf9cuF/PXKj34oMfXN2LwxzXVpdXIvQjMZCy8UwGC0bHHiFAB8CBXdp2wnz60ikmv72aGeNJeykMeO8A65wvUf3U+CVJoso6sjqQGUhgQRjII5GvnSNOW3t4oV5rFGkQJ6kIoUE/CgU13cyqAseqX0aKAqopjwqgYCju9AOVfX72MbiT5xc3Fw7x9lxyFeJVDBxw4HLvDNOtFAi3ew06BnbWL9EUFmyY+QAyTnh6AA1haNsBHOovLbUL3juEGbjkryIMYyGUcuQ8PAUx7cwrJDDFJns5bmCKRQSONGfmjY/BJABHiKYY4woAAAAGAByAA6ADyoE39764/831D4x/5aP3upW5SapqLr4gSKmfeq5p0ozQTf/wDjtxogeayHzq2J45oXA+cAdWeOUD6THM8LD3+VCsrtZY0kjPEjqHU+asMg/A13GsPSNNEEfZr9QMxQfZVmLBfYMkD0AoMyorv72EgWH90I8Ry8apKoHdk4uQb0ceJ8R61a6Rt9OmNNo1xwjJj4JceiMC36OT7qDZ7tJg2kWRH+oQe9Rwn7xTNUi+T5tYslo9k5+kgJdB9qJzk4/JYn3MKrtAUUUUBXFc0nbx94kWlwZ5PPID2UWev47+SD7zyHmAy9udvbfTIO0mPE7Z7OIHvOf7lHi36zyrzc+qvrGpq97MUV2wSqu/ZxjnwRogY+g5dTk+NNOjbFz6kf3R1RpWWZgsMSYE1wxyVSMHlHFgE58FBPId6qzoWwHZR4LfNlP8jaHsx7JLjHbSt+NlR6UGdpmv28EMcUEF32SKEQLa3OAB06oD7631jfrKnGocDph0eNgR5q4BpI2jGjWH+lt3yMhWlnmlPrwly2PU4FK0O+zS7d829pceXF3Vz7mc0FndwBk8gOZJ6ACtHf7dWMOOO6hJPRUbtXPsSPiY/Ck7Td/wBp0x4ZRNDnll0DLz8yhJx7q2ui7K2kSNc6W8jIx7QQw3HDA78uRyDw+GRnoOnhQbjarbOKysGu3DEYHAjAozu31FwwyuepyMgA1AG0m71ljeXt5bW8bFhGZ5Agwp5rDF14V6E+fmc1adudgpNWsoo5pVgmjbtMJmSLiIIwc8LHAPJuXU8udT+x+TbKT9PeIFH+rjZj+kQB99BGryEJI6qyuFYqHXPCwBwGGeeD151016Ttvk/6bGuZGnfAyWaQKPU91RgUt6dsHoN7eNaWj3TOiM7SI4MQClQQGdTxHLeHL1oMDcXY2ZjumvXtSJCkSxTGLJ4QWLBX/KABHkac9odw1hcKWti1sxGRwHjjOfHgY9PySKXdY+TbyJtbvn4LMn+NP8tL1tHrez5zwM1uD3hzmtyPPu84z692gxZRqezd0o4sxOcgAloJgOowfqt8GHqOt+2K2xh1K1WeHl+C6HrG46qfPzB8QfdUJ293xLqdkLc2nZvxq/H2nEAVz9UcAPMEjr40+7g9kbi0t5prhWj+cFOCNsg8KcXfKnpniwM88D2UFYooqc7201YCKTTHfgUHtEjCmTOe62CCWGOWB8PIG7aaKHslkuJBHHBIlwWJAGYjxKCT649TUs2p+UUqkpYQ8eOXay5Cn1WMcyPaR7KmG123N/eqkN65+hJ7hQRni6ZdQBlgOXMcsnzr70DdbqN4oaK2YIeYeTEakeY48Ej1ANBl3e9nVblwoumTiOAI+zhUZ/G5Y9patjH+7gHGmoF/HlqMD49oabFbC0+TnfMPpJ7ZPQGRz9ygffW2t/k0t/KXqj8mEn7y4oMTYvftcRTiHUSssfFwGZQvEnPHESndkT1HPHME9KvZuFC8RYBevFkYwehz0qYaV8nixjIM0k858iVjU+5BxfpU/XeytrKkaSwRyJEoWNXHGqgAAYVsjOABk86DZxzBhlSCPMHI+IrieEOpVgGVgVIIyCCMEEeRFauPZGzX6ltCnqiKh+KYNLG1Ow1izxhrq4tJnJ7JhcygFx4KJWK559AQTQR/bLZe50HUUntiREXLQSdRjxhk8zjkQfrD34ue77eDDqlvxp3JkAEsRPNT5jzQ+B9x50s38k9unzPWwt1ZTERpegcJRjyTtwPqHPSQdD4nniT65plzs/qitC5wO/E/4MsRPNXA5HyYegI8KD1VRWl2Q2nj1CzjuYuQcYZfFHHJkPsPj4jB8a3VBjalfrBDJLIcJGjSMfJUBJ+4V512P099oNaee6yYU+ldfAIDiKAeh8fMBvE1W99F4Y9EusdWCR+5pFB+7I99Lvyc7ELp88v4Uk5U+yNFwPi5+NBRrW2R7hn5fQjsEGOSZVXfA8yCg9ie2kbe/vNawRba1ObqUZz17JDyDAeLnngemfLLls22Td56/OpB8FjA+7FRHY2P90tqZZpe8sckswB8oTwRD3HhPuoN/sZuLEoFzqryPLJ3zDxEHn/rX+sW9ARjzPSm/X9kdJ0+zluHsIWSJQSOAMxyQoALnmefiaeWYAZPLHPNQjfbvPinjNjaOJF4gZpF5qeA5EaH8LvYJI5d0dedBsNb3SWmq20d7pRW3MiZEbDEbYyMEDPZsCCDjIOPfU7XStX0WUyKk8PmyjtIXA+1w5Rh7efspg3cb6/mEEdrcQ8cKZ4XjOJFDMWOVY4bmT4irfs5trZ365tpkc45p9WQe1G5+/pQSzQvlH4ULe2x4h1eEjn/AMtzy/OrdT/KLsAuVhuWbyKxqPjx1RLvZm0m5y21vIfNoo2PxIrFj2E09TkWVqD/ADMf+Wggu028PUdbb5vawusJOOyi4mLfzsnLl6cl881U90W7Q6ZE8s5BuZgAwByI0HPgB8STzJ6chjpkv1vaJGvCiKi+SgKPgK7qArgrQTWvXaG37D5wZkWHmO0Y8CgqSpB4sYIIIwefKg1sG72wS7+dJbRLN5gd0H7QT6ob8YDNMWKSZd9GlK/B86B8OIRylR/WC4pxtLtJUWSNldHAZWUghgeYII6ig7qMUUUHnv5Q0QGp2pAALQjJxzOJWAz58uVegxUi35bvrm8aK6tV7QxRmNox9fHEWDJ9rrjA59MZrSbuN9jwMLXUyxUHgWdgeNCOXDMOpH43UeOfALzWp1faq1tXjS4njiaT6gdsZ8M+gz4nlWyhnV1DKQysAQwIIIPQgjqKQ96+7I6rHG8Tqk8OQvHngdWwSrEAleYyDg9TQOuoatFBEZZpEjjAyXYgLjw5+OfDHWpRtF8oiFGKWMDTnoHfKKT+Kg7ze/hpKv8AdNrjRpA6mWKLPAvziMouevCrMMfCnvc1uxksnmnvoVWburFlkfhXmXYFSQCeQz1wPWgTr7fLrX1uyWJfS3fh+L5/XW82Q3ypfyLZ6rBCyzEIrhe5xHkokRicZJxxDGD4eNO+7neMdUku1MYRYHAQgk8SMXALZ8e74edMWobH2U54prWB268RjXi/OAz99BodP2dFvdvZFmksbi3d0gkJcRsjokiIzZbgKyKQCeR6VP8AeLpB/cq4t5CWk0qePsnPNmtLjAjyfHGeAnzhqqanE37qWTD6vY3SN7WMDD9k0hb3Zgraj0w2n22fyvnrBffgmg6vk23xNtdxE8klRx/zFIP7AqyVHfk3WJW0upT0klVB/wAtMn9urFQJG+eyMmi3WOZQJJ7kkUn7sn3Uq/Jw1UNZ3NvnvRyiXH4sihc/FPvFVm/slmieKQZSRWRh5qwKkfA15n0i7l2d1pllDGMHgf8A3kDnKyL5kYDe1SPOg9CaG4Fzex+IlSX3SQxj9qNvvqI7Ly/uXtTJFJySWV4cn7M5DxN8eAfGqbrOt/N763v0zJY3EAhnlTvLHhuOGZscwvfYE9ACc+FY+87duNTSO4tmVbmMAo2e7ImeIAsPLqrep8+QK+8TStd1G4eBIDHaAkKFljCyL4NI3EC2evDjA8vGpXtLsjc6XPGtyigkCRSCGVgDzGfMEcx6jzr1+i8hnrUi+UdATZ2zCNm4ZmzIBkICmOFj4cRx+ZQOdxsjp2p20cjW8TLKgdXVQjgMAeTpg8vI+VSXbDcVc2jdtpzvMq94KDwzp+SVxx+7B9Kw90+9z5gPm11xNbE5VhzaEnry/CQnmQOY5464r0Lperw3MYkglSVD+EhDD2HHQ+h50HnXZ3fhqFm3Z3I+cKpwVlysox4dpjOfygarGzO+zT7vCvIbaQ/gzYVc+kn1T78eytJ8oXTYf3PWbs07YzIgk4Rx8JVyRxdSOXQ1PNmNzM2oWCXVvcRcTFlMbhlwUYjHGM9Rg8x40HpdpeJMxlSSMqeqk45Hl1HsrSQ6TfYy98nF4hbZQoPply2PaagabP67o54oluFQcz2R7aI+rIMge8CmPQflFzJ3b22V8ci8R4G96NkE+wigrEuj37cvn6KPNbVOL3FpGX9E1Fd8OlldRsrFZH7Ls48F2LfSTzydpM/gXJOSfSqzoO9zTbrAW5WNj+BN9EfZlu6fcaWd9mwUt+kN1ZjtZIgUZVIJaMniBTnzKnPIczxculBxPuR0i0i7S6mlCLjieSVY1yfDuqOvl1rbaZvP0WzhS3guAI4xwqFSZwOZJ7xU55kmtZo+zF9qmhG11DjhmWVezeRe+Y0KkF1zknBdeeCcDPmRfk52PAAZrri8W4oh+jwf30D9oG2Fpe5+azxykcyAcMB5lGwwHritzU32U3IwWN2lzHcXDNGSVU8Cg5BBDYGWHPpypp2v2yg02JJbgScDuI8ovFgkE5bmMDAPqccqDfEVGflD6PaiCKfupdM/AuBzlQDvcfnw8sMfPHjTxrG9PTre3E3zmOQMMokbB5H9OEc1/rYx41L9ntnp9pL5r28Bjs0PCiAnvBTkRIfLxd/M8ufQFndvvSudPdYeFriBmx2PMsCx/kT4En8HofQnNejtntqIL2MvA+Spw6MOGSNvsyRnmp+7yrX/AL3NiLmC5WBUktxhODurgAheJRyJXOQevtrL1rZCC4cS96KdRhbiFuzlA8iw5Ov4rAj0oN3WJq84S3mY8gsbtn2KTWJZtJbRMby5jdU59qyCEhR4yd4oT6gKPSozvR32CdJLSwz2bgpJMRgup5FYweikcix5kHkB1oFLdDtj8w1FOM4hnxDJ5DiPcf8Aqt9xNeo7yZljZkQyMBkICoLHwGWIA9prxlNphFvHOGBV3eMjxRkwcEeRVgQfQ+VemNltfu7rQ7WS0EbXDKsLNKTwpwExvKwHNjhc8I6lqDY7P6ZcCaW91B41coY44kbMVvFkM2XOOJ2IBZvxR4dIpvO2vW4luhC3GLiWKNCOeYLUEAjzDzOxH83VP2i2aitrSS71W4mvjEvF2bt2cBfoiLBHhTliB3s1NN0+hvqmrtdTqDHARKwAATi6QxKOgVcZA8o8UFt3d7N/MdNt4CMOF45P5x+8w9xPD/VplriuaApO3kbu49Ut8cknjBMUnl5o2OqH7uo8i41xQeatj9vbrQ7h7O8jZoAxDxHHEmerxE8ip646Nnwq06BBbSqJNPuJIUYBzCuODD94EwTKTFkfY4QevOsfeXu5j1S35YS5jB7KTz/3bnxQ/cefmDKN2W381hfLZ32ez4vm+ZOb27ZwAGPPs84yucDqPUPRYrov7BJo3jlQOjgqynmCD1BrvFGaDydvL2CbTLwoMmCTLwufFfFCftLnB8wQfGs7TNgtTigW80+TtY2HFx2srB+XUNGQrEg8iuDXoHbzY6PUrJ4HwH+tE/2JAOR9h6H0JqLbotrH0zUJLG7ykcj8DBukUw5BvY3JSfyT0FApbQ7wb+6g+bXknaKrhsPGiurJkdQAc8yOfnTLub3mpp7tb3JIt5W4g/M9k+MEkDnwkAZx0wPWn/fnsNFNZPeooWeAAswGO0jyFIbzIzkH0I9kO0rYq7ubZ7i3iaVI34HCd51PCGzwDmRg+GaD1/Z3kcqK8bq6MMhlIZT7CK1mt7G2d4P/APRbRSH7RXD+51ww+NeTNH2lurJybeeWE55hWIBI+0h5H3iqDofyh72LAuI4rhfEj6J/iuV/RoNrvQ3P2VlZS3UDzRlCoEZIdWLMFABbvDrnqelIOyenat2Rn08XXZqxQmFjjiABIKA8+TDwPWm3ejvZg1LT4oYFkRzKHkRwOQRWxhhyYFm9D3elVHc3pfY6NbAjBkDTH/mMSP0cUEpt98msWZC3UQcdPpoTG35yBf1GmTTflJxHHzi0kXzMbq/3OF/XVmkiDDDAEHwIyPgaW9W3aabcZ7SzhyfwkXs29pMeCffQaKx38aXJ9aWSL8uJ/wBacQrv17a/RtRtZLeW8g4JB1LcDKRzVl4wMEHnUc1jYq3j2jSwUOLdpYkxxZbDorHDe01Rr/5Odm38FPcRn14JB8MA/fQJ2i7rtNE/Fc6vaSQqchEkRGceAZi3d9cZPqKsEG3GlW8Sxpd2iIgCqqSIQAOgAXNRjbvckdOsnuRcmYIygr2PBhWOOIt2jdCR4eNYm7LdUuqxSSNcmIRvwFBHxE5GQeIsB9x6UFf1HffpcXSdpT5RxufvYBfvpL135SBwRZ22PJ5mz/8ATT/NW3tvk42YOXuLh/Qdmuf0TSJvp2Ig02W1NqhRHRgcktl42HeJbxIYZ9lBro4tX1+XmZJVGTk/RwJ5AYHDk9B1P667N1Gysd3f3Npcrg/N5VweqSBkHEPJlOfhXobYvXkvLCCdAFDoMqOisvddfcwPuqA7IbURwbSyXDsqQyT3CsxIACyF+Ek+WeGgQtV097eeSGQYeJ2jb2qcH9Veivk+T8WkEfYnkHuIRv1k1DN4esR3Wp3U8P8ABvJ3TjGQqqvFj1xn31avk5j/AMMm/pDf2cdBq/lIa0RHa2oP1y0zj0TCp97N8Kdd0GzIs9KhBGJJh28nnlwCo9ycI9ualG/JjPrkUPlHDEB/OOxP7deioowqhRyAAA9g5Cg+6KKKDiiiigKiPyhdjhwx38a4IIimx4g/wbn1H1SfVfKrdWr2o0Nbyznt26SxlAfJuqt7mAPuoNZu22i+e6ZbzE5fg7OT8uPutn24Df1qZ68+blNrTYXkun3XcEknCOLok690qfy8AZ8wvnXoMUBUl33btjcxm9tlzPGv0qAc5Ix+EB4uo+I9gqtUYoPKM29a8k017CUrIjBVEhz2gRSDwE5ww5AZPPHiate4/Zp7TTAZQVe4czcJ5FVICpkeBIHF/WFKm9nc0WZ7zT05nLSwL59S8Q+8p8PKtFsFvxntCIb7inhHd4z/AA0eOXU/XA8jz9fCgsu1G7ixv8meEcZ/lU7kn5w+t/WzUp2g+TjMpLWdwkg8ElHA3s41yp+Aq36RrMN1Es1vIskbdGU/cR1B9DzrMkcAEkgADJJ6ADxNB4w1nZ+e1uWt5kImQgFQQ3UBhgrnOQQa7tM2svLbHYXM8eOQCyNw+zhzj3Yp3sNQ/dLatJoeafOFdT/uoAO96ZCZ/rVbNo921hfZM9unGf5RPo5PaWX639bNBDtJ3/alFgSGGcfjpwt+dGV+8GmKP5Sz471khPpMQPgUrs1z5NxyTZ3Q9EmX/Gn+Wp7tTutvtPjMtxGnZAheNHVhluQ5cm+6g51DeCZdYXUuxAKuj9lxkj6NQuOPh8ceVPn/APZaT/YU/wCs3/46jDwMAGKkK3QkEA45cj418YoKxtFv9e7tJ7drNFE0bR8XaluHiGM44BkjrWl3d72G0qCSJbdZe0k7TiMhTHdC4wFPln30gUUFkuPlJ3BHctIVP4zu33AL+ukbbLeXd6mFW47IIjcSqiAYOMfWOW6eGcUqUUDJabwr6G3jt4Lh4Yo84WPCZLEsSzDmxJPicUuE0Yr6eIjGQRkZGQRkZIyPMZB+FB8V6Z3AW3Do4b7c0jfDhT/DXna80dooIJXwBPxsi+PAhC8fsLcQH5Br1Zu10r5vpNnGRg9kHYfjSZkI/Sx7qCP7wlztbbg9DNZj9KOvQ9ee96X0W09rIftWsn5smP8ADXoOg5ooooOM0UUUBRRRQR7fVuwM4N9aLmZR9NGo5yKvSRQOrqOo8QPMc+d0m+BZlSzvnxMO7HKx5SjoFcno/hk/W9vWwEVIN5+5UXBe6sAFmOWeHkFkPUsngr+nQ+h6hXs1zXnnYzfBLaZstVR5Ih9GSwPbRjpwuDzdR+cPXpT6NLueAXWh34miPP5tO5miPmqSMeOM/ikjHmKCk1Pd4O5631HilixBcnnxgdyQ/wC8UeP4w5+2sC22/t5pew1OKbTbvpx8bxqfIrKpAx+VlfU0wuupWwDwPHqMPXgfhiuOHw4JUHZycvNVz50EERtT2fuujRZPT60EwH3N9zD0pw2m35peaTNCqPDdSBYyB3kKE/SFG6jIBGD9rqaptntbY6hxWtwnZynk1rdJwP7g3J/QqTSRtb8nmKQl9Pk7JuvZSZZPYr/WX38XuoO35POyqpbSXrjvzExIfsxoe9j8ph+gKsIrypPpus6OeXzmFAfrIS8J+GU+POmLQvlE3keBcxRXA+0MxP8AEZU/mig9E1Nt/wBOF0dh9qaJR8S3+GsWw+UPYOPpEuIj+Srj4q2fupP3wbz7PUbOOC2MpZZlkJZOFcBHXGSc57w8KCgbmbZJdCt1kRXXMoIZQwP0reB5Vu7vdhpkhy1lBk/ZXg/YxSzug2nsYNKt4XvLdZBxM6tIqFS7s3DhyOgI6U7NtjZDreWo/wCfD/moIVv02bs7JrWK0gWIssjuQWJIyoXPET48VMW77cTA1uk+ocbPIocRBiiorDIDEd4tjmRkYpb3napDfbQW6CWN4F7CIuHUx8Jbjc8YPDjvYPPwq43W3NhGuWvbUD0mjJ9wUkn4UEY307Gadp8MIto2SeViQO0dgI1HeJDE9SQB762O77dPYPpsV9fdpzV5WUvwx9mrNwsQoDfVGevPNIm3u00eo6w0jyEW3GsSvhu7CpwXC4zzyz4xnnT3t/vbsJtNksrMTHiRY1IXs0VUKkA8XMjC4xigSdntAi1fWjHBEILYsZCi57kEeB+c3IZ83ru3l3cc2tdiyiG3tmiswAMBIkbvHH9ZiPTFavYneDLpYmNvFE0kwUccgY8Krk4VVI6k55nwFZVxdarrsoHA82D+AipEv5TABRjzY58qDv0+1Os62iIuIOIKqj6sVrByCjy7oA9Wf1r1KqgDA5Ckjddu2XS4CXIe5lA7Rx0UDpGnoOpPifYKeaDz/wDKGj7PUbSYdexA/wCnKzf4qvlvMGRWHRgGHvGajHylbPMdlJ5NKn5wRh+yap+w972um2cn2reLPtCAH7xQbyiiig4ooooCiiig5rjFFFArba7uLTU0+mThlAwsyYDjyB8HX0PuxUS1LZDVtAlM1u7ND4yxjiRh5TRHOPeCPI16WrgjNBGdjdDXaK2kuL+SbKzFFSNwsagIp7qsrY5k+NNdnuft4V4YbvUI1HQLcYA9i8GK7d2EQX90VUBQNQmwAAAOSdAOlYm+3aC4s7CKW1kaJ/nCqSMc14JCQQQQRkDl6UGJtPurmkiPBdSXXDzWK7Ctn0jmUK8beRHjS9aXVz83sxFezm2nuktJIpCPnFu+SGRZxzxyxhhy5VaLOYvEjEYLKrEeRIBqH3miRLq0kygh11mBOTHhKyJ2jZXpni559TQUE7rY/wDbdS5//M/+2tJffJ/s5Ofb3PF5kxNn2/RiqhU73YbS3Fxe6rDNI0iQXBEXFjugySrwg45jCjrQIh3NW8F9Ha3by8FxnsJ4iFyy8zG6OGw3sOD8ax9I3KxXd9MkE8vzW3bs3lZV4nkHVI8cuXix6ZHI55Uze5MY4LSVVLPHewlQMcRyHBUZIGSKyd0S50mF8YMjTSN5lmmkBz68h8KDBt9xelKvCYZHP2mmlz7e6QPupO273BJHC82ns+UBZoXPFlRzPZt1yB+Cc586Y95urSx6vo0ccjorT94KxAbiliTDAcjyJHPzqnYoPK9zutkFrbTxXEcpumEcUaq4ZmPUEnkMeJ8KqGzXyfbSOMG8Z55CO8FZo41PkvDhj7SfcK0OySwQ6rCHaOMQXN+CWcKBjuxjDHhGOI4wBVR2j2otTZXIS6tyxglCgTRkluzbGAG65oFnU9xGmTx/QCSEn6rpI0i+8SEgj2Ee2k7ZPc7am8mtL5pu3jAkTgZVjliJ5Ovd4vQjPI58qetxDH9xowfwZZV9nfzj4k19be6nHZ6pplzJlVIuIXKqzEqUVlHCoJPe8hQbLS902mW5BS0jYjxkLS/dISPurdarqkVnCpwBlljijUAF5HOEjRR4k/AZJ5Cla53h3U/d07TbiQnl2twvzeIeve5sPhWTsxsVOLgXupTC4ugCI0UEQ24PIiNT1YjlxY/9aB0Wsa31KN5ZIlYF4uHjXnleNeJfbkeVd086opZ2CqoJLEgAAdSSeQFaPZmIPLc3S/wdy0ZjJBBZIowgfB/BY5I8wQfGgTPlE23FpkT/AGLhfgyOP/St7uZuePRLQ/ZDp+ZK4H3YrB38x50aQ/ZkiP6eP7669wUudHUfZmlH3hv76CkUUUUHFFFFAUUUUBRRRQFFFFAl7teupf8AEJv1JTBtDs3b3sax3UYkRXEgUlgOIAgfVIzyJ5Uv7teupf8AEJv1JWl+UE5XTYipIIuUIIJBBEcvQigfdamnSBjaRRyygd1Hfs1+IB+HL2ivO+k6XdnVLe7nYZk1CNJkyVaObj4uFoz4AA4IyMCvSGmSFoImPVo0J9pUE1INqO7r3COjXmny/wBbgZCfbyoLQa1ej7O29q0zwRhWncyStkku5JPMk8uZPIchmtrUq3P3LHUdZQklRc8QGeQJknBwPDOB8KD624v2vL+3sp4ZLeFC1wHZgO3eNGCrG0Z5YznrnmOQ8WPdGuNGtPyXPxlkNa7fPdrBaW87A/Q3cTcgCeErIGAz5j9VZ+6CTi0W0PpJ8O2kxQK+9X+O9E/nl/t4arIqTb1f470T+eH9vDVZFBFdP1AF57UWsU8lxqV0qG4U9iOHvHvDnnl0x5VtX2Su4VaU6Zo7CNS/DEspkbhGcICMFjjAHnWr0flf27kgKNXvuZOB/B+dVjU9djigll40bs0aThDrluBS2Bz8cYoF3dFZvHpimSNomklml4GUqVDyMR3TzHKsTeJqUcGoaS8rcKLLOxOGOAIgOignqR4Vk229/TmjDmV0YgHs2hm7TmM4wqkH2gketdWz8c1/qC38sTwwQxtHbI/KRu0+vKw8MgYx5AUGZJvOtOkSXcx8orW4b4EoBWM+2WoT8rPS5Vz/ACl26wKPUxglz7OVO+K5xQJdlsVPO6y6rcC4KniW2jUpaoRzBKnnKR4cfL0NOYFc1j318kMbSSuqIg4mZiAAB4kmgQd/d2q6O6seckkaqPMhuM/cpr43ARkaOCfGaUj9EfrFTja7XJdotUitrQHsIyQhIIHDkdpO48BjGAeeAB1NegNB0aO0toreIYSJQg8z5sfUnJPqaDYUUUUHFFFFAUUUUBRXNcUBRRRQJe7X62pf8Qm/UlbnazZCDUYVhuePgWQS4RuEkqGGCcdMMelau83fEyySQXt3bdq5kdYmQKXOATgjryHwrp/e+uP/ADbUPzo/8tA5ogAAHQDAHoKi2sSCfVjcpzj/AHSsrdWHRjCjB8HxHFkU7ndoXGJ9Q1CZT1QzcKn0IQDl6VsrvYW3a1jt4uKBYnEsbR4DK69GBI60DFmpPuf/AI01r+f/APu3FMn739x/5tqH50f+WuqHdYIi7QXt3C8hzI6MnFIck5bK8zlifeaD43xWay2dvG4yr3sCMMkcmLA8x6Gud19yLdJdNc8MtpI/Ap6vC7l0dfPBYg+7zrKt93Z442uL67uVjdZVSUoV4l+qcBfCtltLsVBeFXbjjmTmk0bFJF9jCg6dpdiY7y7srh3ZTZyGQKACHyVYAk9MFB99bXXNbitLd55m4UQZ9WPgqjxYnkB60trspqad1NWJX/eW0Tv+dnnX3Z7uQ0qzX1zNeyIcqJMLEp81iXuigjeyupPe31tY3luBDJczXDBhIrMZlZiDzHIEDGKqm0G6rTIrS4kS0QOkMjqeKXkyoxB5v5imfaPZZbsRfSSQvCxaOSMgMpI4TjIPhyrRybuJXUrJql+6MCrKWjwykYIOF6EUGk2O3saWtnbxzTKkqRIrcUUnJgMHDBSDTRFvR0xul7B724f2gKV7r5PGnsO49zGfR0YfBkNai4+TXET3L2RR+NErfqdaChvvM0wf/HW3ucH9Va683z6VGP8ASg/oiSN/hxSMPk0D/bz/ANv/APtrPsvk3Ww/hbqd/wAlUT9fFQdet/KPhUEWltJIftSkIvt4VLE/EUnJDrG0cg4srbg5zgx26eoH8ow/rH2VYdE3PaZbEFbcSMPwpiZP0T3fupzjjCgAAADkAOQHoBQLOwmwFvpcPBF3pGx2kpHecj9lR4KPvNNFFFAUUUUHFFFFAUVzRQcUUUUBRRRQc0UUUBRRRQFFFFAUUUUBRRRQFFFFAUUUUBXBoooDNFFFAZozRRQGaM0U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BQUEhQUFRUVFxoUGBcYGBUXGBgYFhgYFxgXGBcXHCYfGhwjHRgcHy8gIycqLCwsFh89NTAqNScrLCkBCQoKBQUFDQUFDSkYEhgpKSkpKSkpKSkpKSkpKSkpKSkpKSkpKSkpKSkpKSkpKSkpKSkpKSkpKSkpKSkpKSkpKf/AABEIANMA7wMBIgACEQEDEQH/xAAcAAADAAIDAQAAAAAAAAAAAAAABgcEBQEDCAL/xABVEAACAQMBBQUDBgcMCAQGAwABAgMABBEFBgcSITETIkFRYXGBkQgUIzJSoUJicpKisbIVFzM1Q3N0grPBwtI0U1RjdYOTlCVV0eJEZKPD0+MWGCT/xAAUAQEAAAAAAAAAAAAAAAAAAAAA/8QAFBEBAAAAAAAAAAAAAAAAAAAAAP/aAAwDAQACEQMRAD8AuNFFFAUUUUBRRRQFFcGpnsts6dShe4mu71GM0ycMU/AgWOQqMLwnwFBTa4qP7daW+nSWSQXl6wupxC/aTcRCkoMr3Rg9486bDuvj/wBt1L/uf/ZQOtFJ+7u6c/PYXkeQW908KNI3E5VVUjJ8TzrneNdusdpGjvH84u4oGZDwsEfOcHwPKgb6KSv3ro/9u1L/ALn/ANlK+3Bk0URPDc3UiTJPGRNL2mHEYMZXkMc8/dQV2ikOx3cCWKOSS91EO6KzBbjADFQWwOHkM1rdrNmzptt85hu753WWJeGWfjQh5VU5XhHgaCnUUkbXM9xqVpZLLLEjxTTSGJuB8JgL3sHHOvr962P/AG7Uv+5P+SgdaKnGpaS2l3Fi8dzdyxzXK28qzS9ouJFYqRyGDlfvrJ1i1a81d7Rp7iKOO1WYdjJ2ZLNJw8zg5GKB+opJO69PC+1IHz+c5/WlB3f3Cc7fVb5T4CQxzL7wVBPxoHailHZTaK4+cyWV8F+cRqJEkTkk0ZOONR4HzHgc03UBRRRQFFFFAUUUUBRRRQFFFFAUUVwzADJoOaSd0X8Xt/Sbj+2ak7eBv4EbNBpvDIw5NORxID5RL+H+UeXkDTRuPkZtIRnzxGWYtnkcmQk8vbQazfR/D6R/TB+uOqjUu30f6RpH9MH646qNAlbuv4fVf6fJ+ytfW8r62m/8Rg/xVOm3f3t/f6i9tefN41vJFK8cq5bAOcJy6HHurqk3aXdheafNcXYnU3sMYXMp5ls57/Lw++gv1TvfdpJnsoAOou4V90hMePiwp71FyIZCOoRj8FNYBt1vbSBm6N83uB7UaOYfqoNsi4AA6Dl8KTN7/wDFb/z1v/bpTDdXmLyCL7Ucz/mGIf46WN9kRbRplXqZIQPaZkAoO21+k2jmPhBZInvlk4v1LTZdXoR4lPWVyg9oR5P1IamG4fQpbc6gJzmVZkgY8XEMxKxIDeP16YtudU7PUdHTOOO5k/sjGPvkoPve5H/4aZR1t5oZx6cEqgn4Ma69Pk4topmHQ2EZ+Mua3W3Vj22mXkfi0EmPaFLD7xUr3G7RTXmozPcMGZLRIgQoXupIuM46n1oKpt3ePDpl3JExR0gdlYdVYLkEVi7stYkutKtpp2LyMrBmIAJKyOoPLl0Ars3kfxRff0eT9k1rdzJzolr/AMz+2koOde7uvaaRy44bpCfPAjYD4kn3060lbUfx1pP5N3+xHToKDmiiigKKKKAooooCiiigKKKKDg1BN7+857mU6fYklOLs5HTJMr5x2SY6rnkcfWPp1dd9u25sbIRQtie5ygI6pGMcbjyPMKPafKk35P8AsMHZtQmXIQlIAftfhye76o9S3lQN27DdFFYos9yqyXZweeGWH8VB0LebfDHjtd0f8Xt/Sbj+2anXFIm726W3nvLCQ8MiTyTxg/hxTHiyvnwnOfaKDVb6P9I0j+mD9cdVCl3azYxL97R3dk+azCcAAHixjunPTmBz9tbnUtRjgieWVgkaAszHoAP7/ADxzQTbZm0vpbrVFtporeH57JxyFO1mLYXkiseBRjHM55npRtdsvHbzabI09xPM1/CC88rMcZJPDGMIoyB0WsTZnSrqSCe5mvf3PtbqeS5wvAkxDnlxTPyjGAOS86wdTg0tbnT/AJk7Tz/PoOOdmmmJXJyDM3c5nHJT4UFj1L+Bk/Ib9k0vbrr3tdHsmznEKp/08p/hpg1I/QyfkN+yan+4G949ICHrFNInubhkH7dBubi8ztFDF9iwlf8APnjH+CujfKB+5MnFyXtYM88cu2TPPw5VqNMvOPa65HhHZCP74XP3vW031NjR5j5SQ/2yUHzubtVWwldM8Mt1O6ksWJUN2a95iSeSdSa2m1Ow/wA8vLO57ZozaPxqoUMHPErcySMfVx76+d11p2ekWYxjMfaf9Ri/+KtBvP24urK7t47dkCFO0lBQMSvapHyPh1NBR5YwylT0IIPsPKovuU4hqEqOcmK1MOMAFezuSuD5+2rTUl3eWfZbSaqnhhnA8AJJUk5fnUDxvI/ii+/o8n7JrXbmVxolr7JP7aSmfWtKS5t5YJCQkqGNuE4OGGDg+dcaFosVpbx28IIjjXhUE5PUkknxJJJ99BON8uj3F1eabFaP2c+LlkbjZMcIiJ7y8x0pYg3m6xpLiPUoDKmcBnADEfiTJlW9+TT3rsZu9dtkglKNZwySSOuG4WlKgRuDyOVXmORw3UGnm90+OaNo5UWRG5FXAZT7QaBb2O3m2WogCGTglxzhkwsnrw+Dj8kn1xTbUJ2/3GNFm50vi7vfMGTxrjnmFupx9k8/InpXzu534PGy22pklc8K3B+sh6Ym8x+N1HjnqAvFFfEcgYAgggjII5gg9CDX3QFFFFAUUUUBXBNc0l71NuF06xcqw7eUGOFfHJGDJjyUHPtwPGgiu8S+fVteMMPeAdbWLxGFJ429nEXbPkK9H6Fo6WltFbxDCRIEHrjqx9Sck+pqO/J72NOZNQlHXMUOfH/WSf4c/lVcaD4mchSQCxHQDGT6c+VJ2s7BC+ft72Qo6D6IQtwdj48RlwGkf15KPAeJdKw9R01Z1CSc485ZPB8dFbzXzXx8eWQQnOkW2qSu/wA21FvmaDu3FxDEzSEdTGDgtGP9YxAPhkc6wU2Su9TkDNdyS26HInlRVjcj8K2tVwrDylk5eQbrVP1XSROixN/BEjtF+2q9Iz+KTjI8QMeJrnVdZt7SLjnkjhjHLLEKPYo8T6Cg1Nhu8tI2DyIbmUdJLg9sw/JVu4g9FUVnbQbNpdxJGWaPs3WRGjwGR0+qV5YGM0gax8oiyjJEEU0/42BGp9nF3v0aXpPlLSZ7tkmPWZifuSgof73s5+tqt+VPIgtHgg+H1a64N1ohBW0vbu2U4LLGUwxAC8RBXrgCki0+Urz+lsuXmk2fuZP76bdD36abcEK7vbsf9cuF/PXKj34oMfXN2LwxzXVpdXIvQjMZCy8UwGC0bHHiFAB8CBXdp2wnz60ikmv72aGeNJeykMeO8A65wvUf3U+CVJoso6sjqQGUhgQRjII5GvnSNOW3t4oV5rFGkQJ6kIoUE/CgU13cyqAseqX0aKAqopjwqgYCju9AOVfX72MbiT5xc3Fw7x9lxyFeJVDBxw4HLvDNOtFAi3ew06BnbWL9EUFmyY+QAyTnh6AA1haNsBHOovLbUL3juEGbjkryIMYyGUcuQ8PAUx7cwrJDDFJns5bmCKRQSONGfmjY/BJABHiKYY4woAAAAGAByAA6ADyoE39764/831D4x/5aP3upW5SapqLr4gSKmfeq5p0ozQTf/wDjtxogeayHzq2J45oXA+cAdWeOUD6THM8LD3+VCsrtZY0kjPEjqHU+asMg/A13GsPSNNEEfZr9QMxQfZVmLBfYMkD0AoMyorv72EgWH90I8Ry8apKoHdk4uQb0ceJ8R61a6Rt9OmNNo1xwjJj4JceiMC36OT7qDZ7tJg2kWRH+oQe9Rwn7xTNUi+T5tYslo9k5+kgJdB9qJzk4/JYn3MKrtAUUUUBXFc0nbx94kWlwZ5PPID2UWev47+SD7zyHmAy9udvbfTIO0mPE7Z7OIHvOf7lHi36zyrzc+qvrGpq97MUV2wSqu/ZxjnwRogY+g5dTk+NNOjbFz6kf3R1RpWWZgsMSYE1wxyVSMHlHFgE58FBPId6qzoWwHZR4LfNlP8jaHsx7JLjHbSt+NlR6UGdpmv28EMcUEF32SKEQLa3OAB06oD7631jfrKnGocDph0eNgR5q4BpI2jGjWH+lt3yMhWlnmlPrwly2PU4FK0O+zS7d829pceXF3Vz7mc0FndwBk8gOZJ6ACtHf7dWMOOO6hJPRUbtXPsSPiY/Ck7Td/wBp0x4ZRNDnll0DLz8yhJx7q2ui7K2kSNc6W8jIx7QQw3HDA78uRyDw+GRnoOnhQbjarbOKysGu3DEYHAjAozu31FwwyuepyMgA1AG0m71ljeXt5bW8bFhGZ5Agwp5rDF14V6E+fmc1adudgpNWsoo5pVgmjbtMJmSLiIIwc8LHAPJuXU8udT+x+TbKT9PeIFH+rjZj+kQB99BGryEJI6qyuFYqHXPCwBwGGeeD151016Ttvk/6bGuZGnfAyWaQKPU91RgUt6dsHoN7eNaWj3TOiM7SI4MQClQQGdTxHLeHL1oMDcXY2ZjumvXtSJCkSxTGLJ4QWLBX/KABHkac9odw1hcKWti1sxGRwHjjOfHgY9PySKXdY+TbyJtbvn4LMn+NP8tL1tHrez5zwM1uD3hzmtyPPu84z692gxZRqezd0o4sxOcgAloJgOowfqt8GHqOt+2K2xh1K1WeHl+C6HrG46qfPzB8QfdUJ293xLqdkLc2nZvxq/H2nEAVz9UcAPMEjr40+7g9kbi0t5prhWj+cFOCNsg8KcXfKnpniwM88D2UFYooqc7201YCKTTHfgUHtEjCmTOe62CCWGOWB8PIG7aaKHslkuJBHHBIlwWJAGYjxKCT649TUs2p+UUqkpYQ8eOXay5Cn1WMcyPaR7KmG123N/eqkN65+hJ7hQRni6ZdQBlgOXMcsnzr70DdbqN4oaK2YIeYeTEakeY48Ej1ANBl3e9nVblwoumTiOAI+zhUZ/G5Y9patjH+7gHGmoF/HlqMD49oabFbC0+TnfMPpJ7ZPQGRz9ygffW2t/k0t/KXqj8mEn7y4oMTYvftcRTiHUSssfFwGZQvEnPHESndkT1HPHME9KvZuFC8RYBevFkYwehz0qYaV8nixjIM0k858iVjU+5BxfpU/XeytrKkaSwRyJEoWNXHGqgAAYVsjOABk86DZxzBhlSCPMHI+IrieEOpVgGVgVIIyCCMEEeRFauPZGzX6ltCnqiKh+KYNLG1Ow1izxhrq4tJnJ7JhcygFx4KJWK559AQTQR/bLZe50HUUntiREXLQSdRjxhk8zjkQfrD34ue77eDDqlvxp3JkAEsRPNT5jzQ+B9x50s38k9unzPWwt1ZTERpegcJRjyTtwPqHPSQdD4nniT65plzs/qitC5wO/E/4MsRPNXA5HyYegI8KD1VRWl2Q2nj1CzjuYuQcYZfFHHJkPsPj4jB8a3VBjalfrBDJLIcJGjSMfJUBJ+4V512P099oNaee6yYU+ldfAIDiKAeh8fMBvE1W99F4Y9EusdWCR+5pFB+7I99Lvyc7ELp88v4Uk5U+yNFwPi5+NBRrW2R7hn5fQjsEGOSZVXfA8yCg9ie2kbe/vNawRba1ObqUZz17JDyDAeLnngemfLLls22Td56/OpB8FjA+7FRHY2P90tqZZpe8sckswB8oTwRD3HhPuoN/sZuLEoFzqryPLJ3zDxEHn/rX+sW9ARjzPSm/X9kdJ0+zluHsIWSJQSOAMxyQoALnmefiaeWYAZPLHPNQjfbvPinjNjaOJF4gZpF5qeA5EaH8LvYJI5d0dedBsNb3SWmq20d7pRW3MiZEbDEbYyMEDPZsCCDjIOPfU7XStX0WUyKk8PmyjtIXA+1w5Rh7efspg3cb6/mEEdrcQ8cKZ4XjOJFDMWOVY4bmT4irfs5trZ365tpkc45p9WQe1G5+/pQSzQvlH4ULe2x4h1eEjn/AMtzy/OrdT/KLsAuVhuWbyKxqPjx1RLvZm0m5y21vIfNoo2PxIrFj2E09TkWVqD/ADMf+Wggu028PUdbb5vawusJOOyi4mLfzsnLl6cl881U90W7Q6ZE8s5BuZgAwByI0HPgB8STzJ6chjpkv1vaJGvCiKi+SgKPgK7qArgrQTWvXaG37D5wZkWHmO0Y8CgqSpB4sYIIIwefKg1sG72wS7+dJbRLN5gd0H7QT6ob8YDNMWKSZd9GlK/B86B8OIRylR/WC4pxtLtJUWSNldHAZWUghgeYII6ig7qMUUUHnv5Q0QGp2pAALQjJxzOJWAz58uVegxUi35bvrm8aK6tV7QxRmNox9fHEWDJ9rrjA59MZrSbuN9jwMLXUyxUHgWdgeNCOXDMOpH43UeOfALzWp1faq1tXjS4njiaT6gdsZ8M+gz4nlWyhnV1DKQysAQwIIIPQgjqKQ96+7I6rHG8Tqk8OQvHngdWwSrEAleYyDg9TQOuoatFBEZZpEjjAyXYgLjw5+OfDHWpRtF8oiFGKWMDTnoHfKKT+Kg7ze/hpKv8AdNrjRpA6mWKLPAvziMouevCrMMfCnvc1uxksnmnvoVWburFlkfhXmXYFSQCeQz1wPWgTr7fLrX1uyWJfS3fh+L5/XW82Q3ypfyLZ6rBCyzEIrhe5xHkokRicZJxxDGD4eNO+7neMdUku1MYRYHAQgk8SMXALZ8e74edMWobH2U54prWB268RjXi/OAz99BodP2dFvdvZFmksbi3d0gkJcRsjokiIzZbgKyKQCeR6VP8AeLpB/cq4t5CWk0qePsnPNmtLjAjyfHGeAnzhqqanE37qWTD6vY3SN7WMDD9k0hb3Zgraj0w2n22fyvnrBffgmg6vk23xNtdxE8klRx/zFIP7AqyVHfk3WJW0upT0klVB/wAtMn9urFQJG+eyMmi3WOZQJJ7kkUn7sn3Uq/Jw1UNZ3NvnvRyiXH4sihc/FPvFVm/slmieKQZSRWRh5qwKkfA15n0i7l2d1pllDGMHgf8A3kDnKyL5kYDe1SPOg9CaG4Fzex+IlSX3SQxj9qNvvqI7Ly/uXtTJFJySWV4cn7M5DxN8eAfGqbrOt/N763v0zJY3EAhnlTvLHhuOGZscwvfYE9ACc+FY+87duNTSO4tmVbmMAo2e7ImeIAsPLqrep8+QK+8TStd1G4eBIDHaAkKFljCyL4NI3EC2evDjA8vGpXtLsjc6XPGtyigkCRSCGVgDzGfMEcx6jzr1+i8hnrUi+UdATZ2zCNm4ZmzIBkICmOFj4cRx+ZQOdxsjp2p20cjW8TLKgdXVQjgMAeTpg8vI+VSXbDcVc2jdtpzvMq94KDwzp+SVxx+7B9Kw90+9z5gPm11xNbE5VhzaEnry/CQnmQOY5464r0Lperw3MYkglSVD+EhDD2HHQ+h50HnXZ3fhqFm3Z3I+cKpwVlysox4dpjOfygarGzO+zT7vCvIbaQ/gzYVc+kn1T78eytJ8oXTYf3PWbs07YzIgk4Rx8JVyRxdSOXQ1PNmNzM2oWCXVvcRcTFlMbhlwUYjHGM9Rg8x40HpdpeJMxlSSMqeqk45Hl1HsrSQ6TfYy98nF4hbZQoPply2PaagabP67o54oluFQcz2R7aI+rIMge8CmPQflFzJ3b22V8ci8R4G96NkE+wigrEuj37cvn6KPNbVOL3FpGX9E1Fd8OlldRsrFZH7Ls48F2LfSTzydpM/gXJOSfSqzoO9zTbrAW5WNj+BN9EfZlu6fcaWd9mwUt+kN1ZjtZIgUZVIJaMniBTnzKnPIczxculBxPuR0i0i7S6mlCLjieSVY1yfDuqOvl1rbaZvP0WzhS3guAI4xwqFSZwOZJ7xU55kmtZo+zF9qmhG11DjhmWVezeRe+Y0KkF1zknBdeeCcDPmRfk52PAAZrri8W4oh+jwf30D9oG2Fpe5+azxykcyAcMB5lGwwHritzU32U3IwWN2lzHcXDNGSVU8Cg5BBDYGWHPpypp2v2yg02JJbgScDuI8ovFgkE5bmMDAPqccqDfEVGflD6PaiCKfupdM/AuBzlQDvcfnw8sMfPHjTxrG9PTre3E3zmOQMMokbB5H9OEc1/rYx41L9ntnp9pL5r28Bjs0PCiAnvBTkRIfLxd/M8ufQFndvvSudPdYeFriBmx2PMsCx/kT4En8HofQnNejtntqIL2MvA+Spw6MOGSNvsyRnmp+7yrX/AL3NiLmC5WBUktxhODurgAheJRyJXOQevtrL1rZCC4cS96KdRhbiFuzlA8iw5Ov4rAj0oN3WJq84S3mY8gsbtn2KTWJZtJbRMby5jdU59qyCEhR4yd4oT6gKPSozvR32CdJLSwz2bgpJMRgup5FYweikcix5kHkB1oFLdDtj8w1FOM4hnxDJ5DiPcf8Aqt9xNeo7yZljZkQyMBkICoLHwGWIA9prxlNphFvHOGBV3eMjxRkwcEeRVgQfQ+VemNltfu7rQ7WS0EbXDKsLNKTwpwExvKwHNjhc8I6lqDY7P6ZcCaW91B41coY44kbMVvFkM2XOOJ2IBZvxR4dIpvO2vW4luhC3GLiWKNCOeYLUEAjzDzOxH83VP2i2aitrSS71W4mvjEvF2bt2cBfoiLBHhTliB3s1NN0+hvqmrtdTqDHARKwAATi6QxKOgVcZA8o8UFt3d7N/MdNt4CMOF45P5x+8w9xPD/VplriuaApO3kbu49Ut8cknjBMUnl5o2OqH7uo8i41xQeatj9vbrQ7h7O8jZoAxDxHHEmerxE8ip646Nnwq06BBbSqJNPuJIUYBzCuODD94EwTKTFkfY4QevOsfeXu5j1S35YS5jB7KTz/3bnxQ/cefmDKN2W381hfLZ32ez4vm+ZOb27ZwAGPPs84yucDqPUPRYrov7BJo3jlQOjgqynmCD1BrvFGaDydvL2CbTLwoMmCTLwufFfFCftLnB8wQfGs7TNgtTigW80+TtY2HFx2srB+XUNGQrEg8iuDXoHbzY6PUrJ4HwH+tE/2JAOR9h6H0JqLbotrH0zUJLG7ykcj8DBukUw5BvY3JSfyT0FApbQ7wb+6g+bXknaKrhsPGiurJkdQAc8yOfnTLub3mpp7tb3JIt5W4g/M9k+MEkDnwkAZx0wPWn/fnsNFNZPeooWeAAswGO0jyFIbzIzkH0I9kO0rYq7ubZ7i3iaVI34HCd51PCGzwDmRg+GaD1/Z3kcqK8bq6MMhlIZT7CK1mt7G2d4P/APRbRSH7RXD+51ww+NeTNH2lurJybeeWE55hWIBI+0h5H3iqDofyh72LAuI4rhfEj6J/iuV/RoNrvQ3P2VlZS3UDzRlCoEZIdWLMFABbvDrnqelIOyenat2Rn08XXZqxQmFjjiABIKA8+TDwPWm3ejvZg1LT4oYFkRzKHkRwOQRWxhhyYFm9D3elVHc3pfY6NbAjBkDTH/mMSP0cUEpt98msWZC3UQcdPpoTG35yBf1GmTTflJxHHzi0kXzMbq/3OF/XVmkiDDDAEHwIyPgaW9W3aabcZ7SzhyfwkXs29pMeCffQaKx38aXJ9aWSL8uJ/wBacQrv17a/RtRtZLeW8g4JB1LcDKRzVl4wMEHnUc1jYq3j2jSwUOLdpYkxxZbDorHDe01Rr/5Odm38FPcRn14JB8MA/fQJ2i7rtNE/Fc6vaSQqchEkRGceAZi3d9cZPqKsEG3GlW8Sxpd2iIgCqqSIQAOgAXNRjbvckdOsnuRcmYIygr2PBhWOOIt2jdCR4eNYm7LdUuqxSSNcmIRvwFBHxE5GQeIsB9x6UFf1HffpcXSdpT5RxufvYBfvpL135SBwRZ22PJ5mz/8ATT/NW3tvk42YOXuLh/Qdmuf0TSJvp2Ig02W1NqhRHRgcktl42HeJbxIYZ9lBro4tX1+XmZJVGTk/RwJ5AYHDk9B1P667N1Gysd3f3Npcrg/N5VweqSBkHEPJlOfhXobYvXkvLCCdAFDoMqOisvddfcwPuqA7IbURwbSyXDsqQyT3CsxIACyF+Ek+WeGgQtV097eeSGQYeJ2jb2qcH9Veivk+T8WkEfYnkHuIRv1k1DN4esR3Wp3U8P8ABvJ3TjGQqqvFj1xn31avk5j/AMMm/pDf2cdBq/lIa0RHa2oP1y0zj0TCp97N8Kdd0GzIs9KhBGJJh28nnlwCo9ycI9ualG/JjPrkUPlHDEB/OOxP7deioowqhRyAAA9g5Cg+6KKKDiiiigKiPyhdjhwx38a4IIimx4g/wbn1H1SfVfKrdWr2o0Nbyznt26SxlAfJuqt7mAPuoNZu22i+e6ZbzE5fg7OT8uPutn24Df1qZ68+blNrTYXkun3XcEknCOLok690qfy8AZ8wvnXoMUBUl33btjcxm9tlzPGv0qAc5Ix+EB4uo+I9gqtUYoPKM29a8k017CUrIjBVEhz2gRSDwE5ww5AZPPHiate4/Zp7TTAZQVe4czcJ5FVICpkeBIHF/WFKm9nc0WZ7zT05nLSwL59S8Q+8p8PKtFsFvxntCIb7inhHd4z/AA0eOXU/XA8jz9fCgsu1G7ixv8meEcZ/lU7kn5w+t/WzUp2g+TjMpLWdwkg8ElHA3s41yp+Aq36RrMN1Es1vIskbdGU/cR1B9DzrMkcAEkgADJJ6ADxNB4w1nZ+e1uWt5kImQgFQQ3UBhgrnOQQa7tM2svLbHYXM8eOQCyNw+zhzj3Yp3sNQ/dLatJoeafOFdT/uoAO96ZCZ/rVbNo921hfZM9unGf5RPo5PaWX639bNBDtJ3/alFgSGGcfjpwt+dGV+8GmKP5Sz471khPpMQPgUrs1z5NxyTZ3Q9EmX/Gn+Wp7tTutvtPjMtxGnZAheNHVhluQ5cm+6g51DeCZdYXUuxAKuj9lxkj6NQuOPh8ceVPn/APZaT/YU/wCs3/46jDwMAGKkK3QkEA45cj418YoKxtFv9e7tJ7drNFE0bR8XaluHiGM44BkjrWl3d72G0qCSJbdZe0k7TiMhTHdC4wFPln30gUUFkuPlJ3BHctIVP4zu33AL+ukbbLeXd6mFW47IIjcSqiAYOMfWOW6eGcUqUUDJabwr6G3jt4Lh4Yo84WPCZLEsSzDmxJPicUuE0Yr6eIjGQRkZGQRkZIyPMZB+FB8V6Z3AW3Do4b7c0jfDhT/DXna80dooIJXwBPxsi+PAhC8fsLcQH5Br1Zu10r5vpNnGRg9kHYfjSZkI/Sx7qCP7wlztbbg9DNZj9KOvQ9ee96X0W09rIftWsn5smP8ADXoOg5ooooOM0UUUBRRRQR7fVuwM4N9aLmZR9NGo5yKvSRQOrqOo8QPMc+d0m+BZlSzvnxMO7HKx5SjoFcno/hk/W9vWwEVIN5+5UXBe6sAFmOWeHkFkPUsngr+nQ+h6hXs1zXnnYzfBLaZstVR5Ih9GSwPbRjpwuDzdR+cPXpT6NLueAXWh34miPP5tO5miPmqSMeOM/ikjHmKCk1Pd4O5631HilixBcnnxgdyQ/wC8UeP4w5+2sC22/t5pew1OKbTbvpx8bxqfIrKpAx+VlfU0wuupWwDwPHqMPXgfhiuOHw4JUHZycvNVz50EERtT2fuujRZPT60EwH3N9zD0pw2m35peaTNCqPDdSBYyB3kKE/SFG6jIBGD9rqaptntbY6hxWtwnZynk1rdJwP7g3J/QqTSRtb8nmKQl9Pk7JuvZSZZPYr/WX38XuoO35POyqpbSXrjvzExIfsxoe9j8ph+gKsIrypPpus6OeXzmFAfrIS8J+GU+POmLQvlE3keBcxRXA+0MxP8AEZU/mig9E1Nt/wBOF0dh9qaJR8S3+GsWw+UPYOPpEuIj+Srj4q2fupP3wbz7PUbOOC2MpZZlkJZOFcBHXGSc57w8KCgbmbZJdCt1kRXXMoIZQwP0reB5Vu7vdhpkhy1lBk/ZXg/YxSzug2nsYNKt4XvLdZBxM6tIqFS7s3DhyOgI6U7NtjZDreWo/wCfD/moIVv02bs7JrWK0gWIssjuQWJIyoXPET48VMW77cTA1uk+ocbPIocRBiiorDIDEd4tjmRkYpb3napDfbQW6CWN4F7CIuHUx8Jbjc8YPDjvYPPwq43W3NhGuWvbUD0mjJ9wUkn4UEY307Gadp8MIto2SeViQO0dgI1HeJDE9SQB762O77dPYPpsV9fdpzV5WUvwx9mrNwsQoDfVGevPNIm3u00eo6w0jyEW3GsSvhu7CpwXC4zzyz4xnnT3t/vbsJtNksrMTHiRY1IXs0VUKkA8XMjC4xigSdntAi1fWjHBEILYsZCi57kEeB+c3IZ83ru3l3cc2tdiyiG3tmiswAMBIkbvHH9ZiPTFavYneDLpYmNvFE0kwUccgY8Krk4VVI6k55nwFZVxdarrsoHA82D+AipEv5TABRjzY58qDv0+1Os62iIuIOIKqj6sVrByCjy7oA9Wf1r1KqgDA5Ckjddu2XS4CXIe5lA7Rx0UDpGnoOpPifYKeaDz/wDKGj7PUbSYdexA/wCnKzf4qvlvMGRWHRgGHvGajHylbPMdlJ5NKn5wRh+yap+w972um2cn2reLPtCAH7xQbyiiig4ooooCiiig5rjFFFArba7uLTU0+mThlAwsyYDjyB8HX0PuxUS1LZDVtAlM1u7ND4yxjiRh5TRHOPeCPI16WrgjNBGdjdDXaK2kuL+SbKzFFSNwsagIp7qsrY5k+NNdnuft4V4YbvUI1HQLcYA9i8GK7d2EQX90VUBQNQmwAAAOSdAOlYm+3aC4s7CKW1kaJ/nCqSMc14JCQQQQRkDl6UGJtPurmkiPBdSXXDzWK7Ctn0jmUK8beRHjS9aXVz83sxFezm2nuktJIpCPnFu+SGRZxzxyxhhy5VaLOYvEjEYLKrEeRIBqH3miRLq0kygh11mBOTHhKyJ2jZXpni559TQUE7rY/wDbdS5//M/+2tJffJ/s5Ofb3PF5kxNn2/RiqhU73YbS3Fxe6rDNI0iQXBEXFjugySrwg45jCjrQIh3NW8F9Ha3by8FxnsJ4iFyy8zG6OGw3sOD8ax9I3KxXd9MkE8vzW3bs3lZV4nkHVI8cuXix6ZHI55Uze5MY4LSVVLPHewlQMcRyHBUZIGSKyd0S50mF8YMjTSN5lmmkBz68h8KDBt9xelKvCYZHP2mmlz7e6QPupO273BJHC82ns+UBZoXPFlRzPZt1yB+Cc586Y95urSx6vo0ccjorT94KxAbiliTDAcjyJHPzqnYoPK9zutkFrbTxXEcpumEcUaq4ZmPUEnkMeJ8KqGzXyfbSOMG8Z55CO8FZo41PkvDhj7SfcK0OySwQ6rCHaOMQXN+CWcKBjuxjDHhGOI4wBVR2j2otTZXIS6tyxglCgTRkluzbGAG65oFnU9xGmTx/QCSEn6rpI0i+8SEgj2Ee2k7ZPc7am8mtL5pu3jAkTgZVjliJ5Ovd4vQjPI58qetxDH9xowfwZZV9nfzj4k19be6nHZ6pplzJlVIuIXKqzEqUVlHCoJPe8hQbLS902mW5BS0jYjxkLS/dISPurdarqkVnCpwBlljijUAF5HOEjRR4k/AZJ5Cla53h3U/d07TbiQnl2twvzeIeve5sPhWTsxsVOLgXupTC4ugCI0UEQ24PIiNT1YjlxY/9aB0Wsa31KN5ZIlYF4uHjXnleNeJfbkeVd086opZ2CqoJLEgAAdSSeQFaPZmIPLc3S/wdy0ZjJBBZIowgfB/BY5I8wQfGgTPlE23FpkT/AGLhfgyOP/St7uZuePRLQ/ZDp+ZK4H3YrB38x50aQ/ZkiP6eP7669wUudHUfZmlH3hv76CkUUUUHFFFFAUUUUBRRRQFFFFAl7teupf8AEJv1JTBtDs3b3sax3UYkRXEgUlgOIAgfVIzyJ5Uv7teupf8AEJv1JWl+UE5XTYipIIuUIIJBBEcvQigfdamnSBjaRRyygd1Hfs1+IB+HL2ivO+k6XdnVLe7nYZk1CNJkyVaObj4uFoz4AA4IyMCvSGmSFoImPVo0J9pUE1INqO7r3COjXmny/wBbgZCfbyoLQa1ej7O29q0zwRhWncyStkku5JPMk8uZPIchmtrUq3P3LHUdZQklRc8QGeQJknBwPDOB8KD624v2vL+3sp4ZLeFC1wHZgO3eNGCrG0Z5YznrnmOQ8WPdGuNGtPyXPxlkNa7fPdrBaW87A/Q3cTcgCeErIGAz5j9VZ+6CTi0W0PpJ8O2kxQK+9X+O9E/nl/t4arIqTb1f470T+eH9vDVZFBFdP1AF57UWsU8lxqV0qG4U9iOHvHvDnnl0x5VtX2Su4VaU6Zo7CNS/DEspkbhGcICMFjjAHnWr0flf27kgKNXvuZOB/B+dVjU9djigll40bs0aThDrluBS2Bz8cYoF3dFZvHpimSNomklml4GUqVDyMR3TzHKsTeJqUcGoaS8rcKLLOxOGOAIgOignqR4Vk229/TmjDmV0YgHs2hm7TmM4wqkH2gketdWz8c1/qC38sTwwQxtHbI/KRu0+vKw8MgYx5AUGZJvOtOkSXcx8orW4b4EoBWM+2WoT8rPS5Vz/ACl26wKPUxglz7OVO+K5xQJdlsVPO6y6rcC4KniW2jUpaoRzBKnnKR4cfL0NOYFc1j318kMbSSuqIg4mZiAAB4kmgQd/d2q6O6seckkaqPMhuM/cpr43ARkaOCfGaUj9EfrFTja7XJdotUitrQHsIyQhIIHDkdpO48BjGAeeAB1NegNB0aO0toreIYSJQg8z5sfUnJPqaDYUUUUHFFFFAUUUUBRXNcUBRRRQJe7X62pf8Qm/UlbnazZCDUYVhuePgWQS4RuEkqGGCcdMMelau83fEyySQXt3bdq5kdYmQKXOATgjryHwrp/e+uP/ADbUPzo/8tA5ogAAHQDAHoKi2sSCfVjcpzj/AHSsrdWHRjCjB8HxHFkU7ndoXGJ9Q1CZT1QzcKn0IQDl6VsrvYW3a1jt4uKBYnEsbR4DK69GBI60DFmpPuf/AI01r+f/APu3FMn739x/5tqH50f+WuqHdYIi7QXt3C8hzI6MnFIck5bK8zlifeaD43xWay2dvG4yr3sCMMkcmLA8x6Gud19yLdJdNc8MtpI/Ap6vC7l0dfPBYg+7zrKt93Z442uL67uVjdZVSUoV4l+qcBfCtltLsVBeFXbjjmTmk0bFJF9jCg6dpdiY7y7srh3ZTZyGQKACHyVYAk9MFB99bXXNbitLd55m4UQZ9WPgqjxYnkB60trspqad1NWJX/eW0Tv+dnnX3Z7uQ0qzX1zNeyIcqJMLEp81iXuigjeyupPe31tY3luBDJczXDBhIrMZlZiDzHIEDGKqm0G6rTIrS4kS0QOkMjqeKXkyoxB5v5imfaPZZbsRfSSQvCxaOSMgMpI4TjIPhyrRybuJXUrJql+6MCrKWjwykYIOF6EUGk2O3saWtnbxzTKkqRIrcUUnJgMHDBSDTRFvR0xul7B724f2gKV7r5PGnsO49zGfR0YfBkNai4+TXET3L2RR+NErfqdaChvvM0wf/HW3ucH9Va683z6VGP8ASg/oiSN/hxSMPk0D/bz/ANv/APtrPsvk3Ww/hbqd/wAlUT9fFQdet/KPhUEWltJIftSkIvt4VLE/EUnJDrG0cg4srbg5zgx26eoH8ow/rH2VYdE3PaZbEFbcSMPwpiZP0T3fupzjjCgAAADkAOQHoBQLOwmwFvpcPBF3pGx2kpHecj9lR4KPvNNFFFAUUUUHFFFFAUVzRQcUUUUBRRRQc0UUUBRRRQFFFFAUUUUBRRRQFFFFAUUUUBXBoooDNFFFAZozRRQGaM0U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hQSEBQUEhQUFRUVFxoUGBcYGBUXGBgYFhgYFxgXGBcXHCYfGhwjHRgcHy8gIycqLCwsFh89NTAqNScrLCkBCQoKBQUFDQUFDSkYEhgpKSkpKSkpKSkpKSkpKSkpKSkpKSkpKSkpKSkpKSkpKSkpKSkpKSkpKSkpKSkpKSkpKf/AABEIANMA7wMBIgACEQEDEQH/xAAcAAADAAIDAQAAAAAAAAAAAAAABgcEBQEDCAL/xABVEAACAQMBBQUDBgcMCAQGAwABAgMABBEFBgcSITETIkFRYXGBkQgUIzJSoUJicpKisbIVFzM1Q3N0grPBwtI0U1RjdYOTlCVV0eJEZKPD0+MWGCT/xAAUAQEAAAAAAAAAAAAAAAAAAAAA/8QAFBEBAAAAAAAAAAAAAAAAAAAAAP/aAAwDAQACEQMRAD8AuNFFFAUUUUBRRRQFFcGpnsts6dShe4mu71GM0ycMU/AgWOQqMLwnwFBTa4qP7daW+nSWSQXl6wupxC/aTcRCkoMr3Rg9486bDuvj/wBt1L/uf/ZQOtFJ+7u6c/PYXkeQW908KNI3E5VVUjJ8TzrneNdusdpGjvH84u4oGZDwsEfOcHwPKgb6KSv3ro/9u1L/ALn/ANlK+3Bk0URPDc3UiTJPGRNL2mHEYMZXkMc8/dQV2ikOx3cCWKOSS91EO6KzBbjADFQWwOHkM1rdrNmzptt85hu753WWJeGWfjQh5VU5XhHgaCnUUkbXM9xqVpZLLLEjxTTSGJuB8JgL3sHHOvr962P/AG7Uv+5P+SgdaKnGpaS2l3Fi8dzdyxzXK28qzS9ouJFYqRyGDlfvrJ1i1a81d7Rp7iKOO1WYdjJ2ZLNJw8zg5GKB+opJO69PC+1IHz+c5/WlB3f3Cc7fVb5T4CQxzL7wVBPxoHailHZTaK4+cyWV8F+cRqJEkTkk0ZOONR4HzHgc03UBRRRQFFFFAUUUUBRRRQFFFFAUUVwzADJoOaSd0X8Xt/Sbj+2ak7eBv4EbNBpvDIw5NORxID5RL+H+UeXkDTRuPkZtIRnzxGWYtnkcmQk8vbQazfR/D6R/TB+uOqjUu30f6RpH9MH646qNAlbuv4fVf6fJ+ytfW8r62m/8Rg/xVOm3f3t/f6i9tefN41vJFK8cq5bAOcJy6HHurqk3aXdheafNcXYnU3sMYXMp5ls57/Lw++gv1TvfdpJnsoAOou4V90hMePiwp71FyIZCOoRj8FNYBt1vbSBm6N83uB7UaOYfqoNsi4AA6Dl8KTN7/wDFb/z1v/bpTDdXmLyCL7Ucz/mGIf46WN9kRbRplXqZIQPaZkAoO21+k2jmPhBZInvlk4v1LTZdXoR4lPWVyg9oR5P1IamG4fQpbc6gJzmVZkgY8XEMxKxIDeP16YtudU7PUdHTOOO5k/sjGPvkoPve5H/4aZR1t5oZx6cEqgn4Ma69Pk4topmHQ2EZ+Mua3W3Vj22mXkfi0EmPaFLD7xUr3G7RTXmozPcMGZLRIgQoXupIuM46n1oKpt3ePDpl3JExR0gdlYdVYLkEVi7stYkutKtpp2LyMrBmIAJKyOoPLl0Ars3kfxRff0eT9k1rdzJzolr/AMz+2koOde7uvaaRy44bpCfPAjYD4kn3060lbUfx1pP5N3+xHToKDmiiigKKKKAooooCiiigKKKKDg1BN7+857mU6fYklOLs5HTJMr5x2SY6rnkcfWPp1dd9u25sbIRQtie5ygI6pGMcbjyPMKPafKk35P8AsMHZtQmXIQlIAftfhye76o9S3lQN27DdFFYos9yqyXZweeGWH8VB0LebfDHjtd0f8Xt/Sbj+2anXFIm726W3nvLCQ8MiTyTxg/hxTHiyvnwnOfaKDVb6P9I0j+mD9cdVCl3azYxL97R3dk+azCcAAHixjunPTmBz9tbnUtRjgieWVgkaAszHoAP7/ADxzQTbZm0vpbrVFtporeH57JxyFO1mLYXkiseBRjHM55npRtdsvHbzabI09xPM1/CC88rMcZJPDGMIoyB0WsTZnSrqSCe5mvf3PtbqeS5wvAkxDnlxTPyjGAOS86wdTg0tbnT/AJk7Tz/PoOOdmmmJXJyDM3c5nHJT4UFj1L+Bk/Ib9k0vbrr3tdHsmznEKp/08p/hpg1I/QyfkN+yan+4G949ICHrFNInubhkH7dBubi8ztFDF9iwlf8APnjH+CujfKB+5MnFyXtYM88cu2TPPw5VqNMvOPa65HhHZCP74XP3vW031NjR5j5SQ/2yUHzubtVWwldM8Mt1O6ksWJUN2a95iSeSdSa2m1Ow/wA8vLO57ZozaPxqoUMHPErcySMfVx76+d11p2ekWYxjMfaf9Ri/+KtBvP24urK7t47dkCFO0lBQMSvapHyPh1NBR5YwylT0IIPsPKovuU4hqEqOcmK1MOMAFezuSuD5+2rTUl3eWfZbSaqnhhnA8AJJUk5fnUDxvI/ii+/o8n7JrXbmVxolr7JP7aSmfWtKS5t5YJCQkqGNuE4OGGDg+dcaFosVpbx28IIjjXhUE5PUkknxJJJ99BON8uj3F1eabFaP2c+LlkbjZMcIiJ7y8x0pYg3m6xpLiPUoDKmcBnADEfiTJlW9+TT3rsZu9dtkglKNZwySSOuG4WlKgRuDyOVXmORw3UGnm90+OaNo5UWRG5FXAZT7QaBb2O3m2WogCGTglxzhkwsnrw+Dj8kn1xTbUJ2/3GNFm50vi7vfMGTxrjnmFupx9k8/InpXzu534PGy22pklc8K3B+sh6Ym8x+N1HjnqAvFFfEcgYAgggjII5gg9CDX3QFFFFAUUUUBXBNc0l71NuF06xcqw7eUGOFfHJGDJjyUHPtwPGgiu8S+fVteMMPeAdbWLxGFJ429nEXbPkK9H6Fo6WltFbxDCRIEHrjqx9Sck+pqO/J72NOZNQlHXMUOfH/WSf4c/lVcaD4mchSQCxHQDGT6c+VJ2s7BC+ft72Qo6D6IQtwdj48RlwGkf15KPAeJdKw9R01Z1CSc485ZPB8dFbzXzXx8eWQQnOkW2qSu/wA21FvmaDu3FxDEzSEdTGDgtGP9YxAPhkc6wU2Su9TkDNdyS26HInlRVjcj8K2tVwrDylk5eQbrVP1XSROixN/BEjtF+2q9Iz+KTjI8QMeJrnVdZt7SLjnkjhjHLLEKPYo8T6Cg1Nhu8tI2DyIbmUdJLg9sw/JVu4g9FUVnbQbNpdxJGWaPs3WRGjwGR0+qV5YGM0gax8oiyjJEEU0/42BGp9nF3v0aXpPlLSZ7tkmPWZifuSgof73s5+tqt+VPIgtHgg+H1a64N1ohBW0vbu2U4LLGUwxAC8RBXrgCki0+Urz+lsuXmk2fuZP76bdD36abcEK7vbsf9cuF/PXKj34oMfXN2LwxzXVpdXIvQjMZCy8UwGC0bHHiFAB8CBXdp2wnz60ikmv72aGeNJeykMeO8A65wvUf3U+CVJoso6sjqQGUhgQRjII5GvnSNOW3t4oV5rFGkQJ6kIoUE/CgU13cyqAseqX0aKAqopjwqgYCju9AOVfX72MbiT5xc3Fw7x9lxyFeJVDBxw4HLvDNOtFAi3ew06BnbWL9EUFmyY+QAyTnh6AA1haNsBHOovLbUL3juEGbjkryIMYyGUcuQ8PAUx7cwrJDDFJns5bmCKRQSONGfmjY/BJABHiKYY4woAAAAGAByAA6ADyoE39764/831D4x/5aP3upW5SapqLr4gSKmfeq5p0ozQTf/wDjtxogeayHzq2J45oXA+cAdWeOUD6THM8LD3+VCsrtZY0kjPEjqHU+asMg/A13GsPSNNEEfZr9QMxQfZVmLBfYMkD0AoMyorv72EgWH90I8Ry8apKoHdk4uQb0ceJ8R61a6Rt9OmNNo1xwjJj4JceiMC36OT7qDZ7tJg2kWRH+oQe9Rwn7xTNUi+T5tYslo9k5+kgJdB9qJzk4/JYn3MKrtAUUUUBXFc0nbx94kWlwZ5PPID2UWev47+SD7zyHmAy9udvbfTIO0mPE7Z7OIHvOf7lHi36zyrzc+qvrGpq97MUV2wSqu/ZxjnwRogY+g5dTk+NNOjbFz6kf3R1RpWWZgsMSYE1wxyVSMHlHFgE58FBPId6qzoWwHZR4LfNlP8jaHsx7JLjHbSt+NlR6UGdpmv28EMcUEF32SKEQLa3OAB06oD7631jfrKnGocDph0eNgR5q4BpI2jGjWH+lt3yMhWlnmlPrwly2PU4FK0O+zS7d829pceXF3Vz7mc0FndwBk8gOZJ6ACtHf7dWMOOO6hJPRUbtXPsSPiY/Ck7Td/wBp0x4ZRNDnll0DLz8yhJx7q2ui7K2kSNc6W8jIx7QQw3HDA78uRyDw+GRnoOnhQbjarbOKysGu3DEYHAjAozu31FwwyuepyMgA1AG0m71ljeXt5bW8bFhGZ5Agwp5rDF14V6E+fmc1adudgpNWsoo5pVgmjbtMJmSLiIIwc8LHAPJuXU8udT+x+TbKT9PeIFH+rjZj+kQB99BGryEJI6qyuFYqHXPCwBwGGeeD151016Ttvk/6bGuZGnfAyWaQKPU91RgUt6dsHoN7eNaWj3TOiM7SI4MQClQQGdTxHLeHL1oMDcXY2ZjumvXtSJCkSxTGLJ4QWLBX/KABHkac9odw1hcKWti1sxGRwHjjOfHgY9PySKXdY+TbyJtbvn4LMn+NP8tL1tHrez5zwM1uD3hzmtyPPu84z692gxZRqezd0o4sxOcgAloJgOowfqt8GHqOt+2K2xh1K1WeHl+C6HrG46qfPzB8QfdUJ293xLqdkLc2nZvxq/H2nEAVz9UcAPMEjr40+7g9kbi0t5prhWj+cFOCNsg8KcXfKnpniwM88D2UFYooqc7201YCKTTHfgUHtEjCmTOe62CCWGOWB8PIG7aaKHslkuJBHHBIlwWJAGYjxKCT649TUs2p+UUqkpYQ8eOXay5Cn1WMcyPaR7KmG123N/eqkN65+hJ7hQRni6ZdQBlgOXMcsnzr70DdbqN4oaK2YIeYeTEakeY48Ej1ANBl3e9nVblwoumTiOAI+zhUZ/G5Y9patjH+7gHGmoF/HlqMD49oabFbC0+TnfMPpJ7ZPQGRz9ygffW2t/k0t/KXqj8mEn7y4oMTYvftcRTiHUSssfFwGZQvEnPHESndkT1HPHME9KvZuFC8RYBevFkYwehz0qYaV8nixjIM0k858iVjU+5BxfpU/XeytrKkaSwRyJEoWNXHGqgAAYVsjOABk86DZxzBhlSCPMHI+IrieEOpVgGVgVIIyCCMEEeRFauPZGzX6ltCnqiKh+KYNLG1Ow1izxhrq4tJnJ7JhcygFx4KJWK559AQTQR/bLZe50HUUntiREXLQSdRjxhk8zjkQfrD34ue77eDDqlvxp3JkAEsRPNT5jzQ+B9x50s38k9unzPWwt1ZTERpegcJRjyTtwPqHPSQdD4nniT65plzs/qitC5wO/E/4MsRPNXA5HyYegI8KD1VRWl2Q2nj1CzjuYuQcYZfFHHJkPsPj4jB8a3VBjalfrBDJLIcJGjSMfJUBJ+4V512P099oNaee6yYU+ldfAIDiKAeh8fMBvE1W99F4Y9EusdWCR+5pFB+7I99Lvyc7ELp88v4Uk5U+yNFwPi5+NBRrW2R7hn5fQjsEGOSZVXfA8yCg9ie2kbe/vNawRba1ObqUZz17JDyDAeLnngemfLLls22Td56/OpB8FjA+7FRHY2P90tqZZpe8sckswB8oTwRD3HhPuoN/sZuLEoFzqryPLJ3zDxEHn/rX+sW9ARjzPSm/X9kdJ0+zluHsIWSJQSOAMxyQoALnmefiaeWYAZPLHPNQjfbvPinjNjaOJF4gZpF5qeA5EaH8LvYJI5d0dedBsNb3SWmq20d7pRW3MiZEbDEbYyMEDPZsCCDjIOPfU7XStX0WUyKk8PmyjtIXA+1w5Rh7efspg3cb6/mEEdrcQ8cKZ4XjOJFDMWOVY4bmT4irfs5trZ365tpkc45p9WQe1G5+/pQSzQvlH4ULe2x4h1eEjn/AMtzy/OrdT/KLsAuVhuWbyKxqPjx1RLvZm0m5y21vIfNoo2PxIrFj2E09TkWVqD/ADMf+Wggu028PUdbb5vawusJOOyi4mLfzsnLl6cl881U90W7Q6ZE8s5BuZgAwByI0HPgB8STzJ6chjpkv1vaJGvCiKi+SgKPgK7qArgrQTWvXaG37D5wZkWHmO0Y8CgqSpB4sYIIIwefKg1sG72wS7+dJbRLN5gd0H7QT6ob8YDNMWKSZd9GlK/B86B8OIRylR/WC4pxtLtJUWSNldHAZWUghgeYII6ig7qMUUUHnv5Q0QGp2pAALQjJxzOJWAz58uVegxUi35bvrm8aK6tV7QxRmNox9fHEWDJ9rrjA59MZrSbuN9jwMLXUyxUHgWdgeNCOXDMOpH43UeOfALzWp1faq1tXjS4njiaT6gdsZ8M+gz4nlWyhnV1DKQysAQwIIIPQgjqKQ96+7I6rHG8Tqk8OQvHngdWwSrEAleYyDg9TQOuoatFBEZZpEjjAyXYgLjw5+OfDHWpRtF8oiFGKWMDTnoHfKKT+Kg7ze/hpKv8AdNrjRpA6mWKLPAvziMouevCrMMfCnvc1uxksnmnvoVWburFlkfhXmXYFSQCeQz1wPWgTr7fLrX1uyWJfS3fh+L5/XW82Q3ypfyLZ6rBCyzEIrhe5xHkokRicZJxxDGD4eNO+7neMdUku1MYRYHAQgk8SMXALZ8e74edMWobH2U54prWB268RjXi/OAz99BodP2dFvdvZFmksbi3d0gkJcRsjokiIzZbgKyKQCeR6VP8AeLpB/cq4t5CWk0qePsnPNmtLjAjyfHGeAnzhqqanE37qWTD6vY3SN7WMDD9k0hb3Zgraj0w2n22fyvnrBffgmg6vk23xNtdxE8klRx/zFIP7AqyVHfk3WJW0upT0klVB/wAtMn9urFQJG+eyMmi3WOZQJJ7kkUn7sn3Uq/Jw1UNZ3NvnvRyiXH4sihc/FPvFVm/slmieKQZSRWRh5qwKkfA15n0i7l2d1pllDGMHgf8A3kDnKyL5kYDe1SPOg9CaG4Fzex+IlSX3SQxj9qNvvqI7Ly/uXtTJFJySWV4cn7M5DxN8eAfGqbrOt/N763v0zJY3EAhnlTvLHhuOGZscwvfYE9ACc+FY+87duNTSO4tmVbmMAo2e7ImeIAsPLqrep8+QK+8TStd1G4eBIDHaAkKFljCyL4NI3EC2evDjA8vGpXtLsjc6XPGtyigkCRSCGVgDzGfMEcx6jzr1+i8hnrUi+UdATZ2zCNm4ZmzIBkICmOFj4cRx+ZQOdxsjp2p20cjW8TLKgdXVQjgMAeTpg8vI+VSXbDcVc2jdtpzvMq94KDwzp+SVxx+7B9Kw90+9z5gPm11xNbE5VhzaEnry/CQnmQOY5464r0Lperw3MYkglSVD+EhDD2HHQ+h50HnXZ3fhqFm3Z3I+cKpwVlysox4dpjOfygarGzO+zT7vCvIbaQ/gzYVc+kn1T78eytJ8oXTYf3PWbs07YzIgk4Rx8JVyRxdSOXQ1PNmNzM2oWCXVvcRcTFlMbhlwUYjHGM9Rg8x40HpdpeJMxlSSMqeqk45Hl1HsrSQ6TfYy98nF4hbZQoPply2PaagabP67o54oluFQcz2R7aI+rIMge8CmPQflFzJ3b22V8ci8R4G96NkE+wigrEuj37cvn6KPNbVOL3FpGX9E1Fd8OlldRsrFZH7Ls48F2LfSTzydpM/gXJOSfSqzoO9zTbrAW5WNj+BN9EfZlu6fcaWd9mwUt+kN1ZjtZIgUZVIJaMniBTnzKnPIczxculBxPuR0i0i7S6mlCLjieSVY1yfDuqOvl1rbaZvP0WzhS3guAI4xwqFSZwOZJ7xU55kmtZo+zF9qmhG11DjhmWVezeRe+Y0KkF1zknBdeeCcDPmRfk52PAAZrri8W4oh+jwf30D9oG2Fpe5+azxykcyAcMB5lGwwHritzU32U3IwWN2lzHcXDNGSVU8Cg5BBDYGWHPpypp2v2yg02JJbgScDuI8ovFgkE5bmMDAPqccqDfEVGflD6PaiCKfupdM/AuBzlQDvcfnw8sMfPHjTxrG9PTre3E3zmOQMMokbB5H9OEc1/rYx41L9ntnp9pL5r28Bjs0PCiAnvBTkRIfLxd/M8ufQFndvvSudPdYeFriBmx2PMsCx/kT4En8HofQnNejtntqIL2MvA+Spw6MOGSNvsyRnmp+7yrX/AL3NiLmC5WBUktxhODurgAheJRyJXOQevtrL1rZCC4cS96KdRhbiFuzlA8iw5Ov4rAj0oN3WJq84S3mY8gsbtn2KTWJZtJbRMby5jdU59qyCEhR4yd4oT6gKPSozvR32CdJLSwz2bgpJMRgup5FYweikcix5kHkB1oFLdDtj8w1FOM4hnxDJ5DiPcf8Aqt9xNeo7yZljZkQyMBkICoLHwGWIA9prxlNphFvHOGBV3eMjxRkwcEeRVgQfQ+VemNltfu7rQ7WS0EbXDKsLNKTwpwExvKwHNjhc8I6lqDY7P6ZcCaW91B41coY44kbMVvFkM2XOOJ2IBZvxR4dIpvO2vW4luhC3GLiWKNCOeYLUEAjzDzOxH83VP2i2aitrSS71W4mvjEvF2bt2cBfoiLBHhTliB3s1NN0+hvqmrtdTqDHARKwAATi6QxKOgVcZA8o8UFt3d7N/MdNt4CMOF45P5x+8w9xPD/VplriuaApO3kbu49Ut8cknjBMUnl5o2OqH7uo8i41xQeatj9vbrQ7h7O8jZoAxDxHHEmerxE8ip646Nnwq06BBbSqJNPuJIUYBzCuODD94EwTKTFkfY4QevOsfeXu5j1S35YS5jB7KTz/3bnxQ/cefmDKN2W381hfLZ32ez4vm+ZOb27ZwAGPPs84yucDqPUPRYrov7BJo3jlQOjgqynmCD1BrvFGaDydvL2CbTLwoMmCTLwufFfFCftLnB8wQfGs7TNgtTigW80+TtY2HFx2srB+XUNGQrEg8iuDXoHbzY6PUrJ4HwH+tE/2JAOR9h6H0JqLbotrH0zUJLG7ykcj8DBukUw5BvY3JSfyT0FApbQ7wb+6g+bXknaKrhsPGiurJkdQAc8yOfnTLub3mpp7tb3JIt5W4g/M9k+MEkDnwkAZx0wPWn/fnsNFNZPeooWeAAswGO0jyFIbzIzkH0I9kO0rYq7ubZ7i3iaVI34HCd51PCGzwDmRg+GaD1/Z3kcqK8bq6MMhlIZT7CK1mt7G2d4P/APRbRSH7RXD+51ww+NeTNH2lurJybeeWE55hWIBI+0h5H3iqDofyh72LAuI4rhfEj6J/iuV/RoNrvQ3P2VlZS3UDzRlCoEZIdWLMFABbvDrnqelIOyenat2Rn08XXZqxQmFjjiABIKA8+TDwPWm3ejvZg1LT4oYFkRzKHkRwOQRWxhhyYFm9D3elVHc3pfY6NbAjBkDTH/mMSP0cUEpt98msWZC3UQcdPpoTG35yBf1GmTTflJxHHzi0kXzMbq/3OF/XVmkiDDDAEHwIyPgaW9W3aabcZ7SzhyfwkXs29pMeCffQaKx38aXJ9aWSL8uJ/wBacQrv17a/RtRtZLeW8g4JB1LcDKRzVl4wMEHnUc1jYq3j2jSwUOLdpYkxxZbDorHDe01Rr/5Odm38FPcRn14JB8MA/fQJ2i7rtNE/Fc6vaSQqchEkRGceAZi3d9cZPqKsEG3GlW8Sxpd2iIgCqqSIQAOgAXNRjbvckdOsnuRcmYIygr2PBhWOOIt2jdCR4eNYm7LdUuqxSSNcmIRvwFBHxE5GQeIsB9x6UFf1HffpcXSdpT5RxufvYBfvpL135SBwRZ22PJ5mz/8ATT/NW3tvk42YOXuLh/Qdmuf0TSJvp2Ig02W1NqhRHRgcktl42HeJbxIYZ9lBro4tX1+XmZJVGTk/RwJ5AYHDk9B1P667N1Gysd3f3Npcrg/N5VweqSBkHEPJlOfhXobYvXkvLCCdAFDoMqOisvddfcwPuqA7IbURwbSyXDsqQyT3CsxIACyF+Ek+WeGgQtV097eeSGQYeJ2jb2qcH9Veivk+T8WkEfYnkHuIRv1k1DN4esR3Wp3U8P8ABvJ3TjGQqqvFj1xn31avk5j/AMMm/pDf2cdBq/lIa0RHa2oP1y0zj0TCp97N8Kdd0GzIs9KhBGJJh28nnlwCo9ycI9ualG/JjPrkUPlHDEB/OOxP7deioowqhRyAAA9g5Cg+6KKKDiiiigKiPyhdjhwx38a4IIimx4g/wbn1H1SfVfKrdWr2o0Nbyznt26SxlAfJuqt7mAPuoNZu22i+e6ZbzE5fg7OT8uPutn24Df1qZ68+blNrTYXkun3XcEknCOLok690qfy8AZ8wvnXoMUBUl33btjcxm9tlzPGv0qAc5Ix+EB4uo+I9gqtUYoPKM29a8k017CUrIjBVEhz2gRSDwE5ww5AZPPHiate4/Zp7TTAZQVe4czcJ5FVICpkeBIHF/WFKm9nc0WZ7zT05nLSwL59S8Q+8p8PKtFsFvxntCIb7inhHd4z/AA0eOXU/XA8jz9fCgsu1G7ixv8meEcZ/lU7kn5w+t/WzUp2g+TjMpLWdwkg8ElHA3s41yp+Aq36RrMN1Es1vIskbdGU/cR1B9DzrMkcAEkgADJJ6ADxNB4w1nZ+e1uWt5kImQgFQQ3UBhgrnOQQa7tM2svLbHYXM8eOQCyNw+zhzj3Yp3sNQ/dLatJoeafOFdT/uoAO96ZCZ/rVbNo921hfZM9unGf5RPo5PaWX639bNBDtJ3/alFgSGGcfjpwt+dGV+8GmKP5Sz471khPpMQPgUrs1z5NxyTZ3Q9EmX/Gn+Wp7tTutvtPjMtxGnZAheNHVhluQ5cm+6g51DeCZdYXUuxAKuj9lxkj6NQuOPh8ceVPn/APZaT/YU/wCs3/46jDwMAGKkK3QkEA45cj418YoKxtFv9e7tJ7drNFE0bR8XaluHiGM44BkjrWl3d72G0qCSJbdZe0k7TiMhTHdC4wFPln30gUUFkuPlJ3BHctIVP4zu33AL+ukbbLeXd6mFW47IIjcSqiAYOMfWOW6eGcUqUUDJabwr6G3jt4Lh4Yo84WPCZLEsSzDmxJPicUuE0Yr6eIjGQRkZGQRkZIyPMZB+FB8V6Z3AW3Do4b7c0jfDhT/DXna80dooIJXwBPxsi+PAhC8fsLcQH5Br1Zu10r5vpNnGRg9kHYfjSZkI/Sx7qCP7wlztbbg9DNZj9KOvQ9ee96X0W09rIftWsn5smP8ADXoOg5ooooOM0UUUBRRRQR7fVuwM4N9aLmZR9NGo5yKvSRQOrqOo8QPMc+d0m+BZlSzvnxMO7HKx5SjoFcno/hk/W9vWwEVIN5+5UXBe6sAFmOWeHkFkPUsngr+nQ+h6hXs1zXnnYzfBLaZstVR5Ih9GSwPbRjpwuDzdR+cPXpT6NLueAXWh34miPP5tO5miPmqSMeOM/ikjHmKCk1Pd4O5631HilixBcnnxgdyQ/wC8UeP4w5+2sC22/t5pew1OKbTbvpx8bxqfIrKpAx+VlfU0wuupWwDwPHqMPXgfhiuOHw4JUHZycvNVz50EERtT2fuujRZPT60EwH3N9zD0pw2m35peaTNCqPDdSBYyB3kKE/SFG6jIBGD9rqaptntbY6hxWtwnZynk1rdJwP7g3J/QqTSRtb8nmKQl9Pk7JuvZSZZPYr/WX38XuoO35POyqpbSXrjvzExIfsxoe9j8ph+gKsIrypPpus6OeXzmFAfrIS8J+GU+POmLQvlE3keBcxRXA+0MxP8AEZU/mig9E1Nt/wBOF0dh9qaJR8S3+GsWw+UPYOPpEuIj+Srj4q2fupP3wbz7PUbOOC2MpZZlkJZOFcBHXGSc57w8KCgbmbZJdCt1kRXXMoIZQwP0reB5Vu7vdhpkhy1lBk/ZXg/YxSzug2nsYNKt4XvLdZBxM6tIqFS7s3DhyOgI6U7NtjZDreWo/wCfD/moIVv02bs7JrWK0gWIssjuQWJIyoXPET48VMW77cTA1uk+ocbPIocRBiiorDIDEd4tjmRkYpb3napDfbQW6CWN4F7CIuHUx8Jbjc8YPDjvYPPwq43W3NhGuWvbUD0mjJ9wUkn4UEY307Gadp8MIto2SeViQO0dgI1HeJDE9SQB762O77dPYPpsV9fdpzV5WUvwx9mrNwsQoDfVGevPNIm3u00eo6w0jyEW3GsSvhu7CpwXC4zzyz4xnnT3t/vbsJtNksrMTHiRY1IXs0VUKkA8XMjC4xigSdntAi1fWjHBEILYsZCi57kEeB+c3IZ83ru3l3cc2tdiyiG3tmiswAMBIkbvHH9ZiPTFavYneDLpYmNvFE0kwUccgY8Krk4VVI6k55nwFZVxdarrsoHA82D+AipEv5TABRjzY58qDv0+1Os62iIuIOIKqj6sVrByCjy7oA9Wf1r1KqgDA5Ckjddu2XS4CXIe5lA7Rx0UDpGnoOpPifYKeaDz/wDKGj7PUbSYdexA/wCnKzf4qvlvMGRWHRgGHvGajHylbPMdlJ5NKn5wRh+yap+w972um2cn2reLPtCAH7xQbyiiig4ooooCiiig5rjFFFArba7uLTU0+mThlAwsyYDjyB8HX0PuxUS1LZDVtAlM1u7ND4yxjiRh5TRHOPeCPI16WrgjNBGdjdDXaK2kuL+SbKzFFSNwsagIp7qsrY5k+NNdnuft4V4YbvUI1HQLcYA9i8GK7d2EQX90VUBQNQmwAAAOSdAOlYm+3aC4s7CKW1kaJ/nCqSMc14JCQQQQRkDl6UGJtPurmkiPBdSXXDzWK7Ctn0jmUK8beRHjS9aXVz83sxFezm2nuktJIpCPnFu+SGRZxzxyxhhy5VaLOYvEjEYLKrEeRIBqH3miRLq0kygh11mBOTHhKyJ2jZXpni559TQUE7rY/wDbdS5//M/+2tJffJ/s5Ofb3PF5kxNn2/RiqhU73YbS3Fxe6rDNI0iQXBEXFjugySrwg45jCjrQIh3NW8F9Ha3by8FxnsJ4iFyy8zG6OGw3sOD8ax9I3KxXd9MkE8vzW3bs3lZV4nkHVI8cuXix6ZHI55Uze5MY4LSVVLPHewlQMcRyHBUZIGSKyd0S50mF8YMjTSN5lmmkBz68h8KDBt9xelKvCYZHP2mmlz7e6QPupO273BJHC82ns+UBZoXPFlRzPZt1yB+Cc586Y95urSx6vo0ccjorT94KxAbiliTDAcjyJHPzqnYoPK9zutkFrbTxXEcpumEcUaq4ZmPUEnkMeJ8KqGzXyfbSOMG8Z55CO8FZo41PkvDhj7SfcK0OySwQ6rCHaOMQXN+CWcKBjuxjDHhGOI4wBVR2j2otTZXIS6tyxglCgTRkluzbGAG65oFnU9xGmTx/QCSEn6rpI0i+8SEgj2Ee2k7ZPc7am8mtL5pu3jAkTgZVjliJ5Ovd4vQjPI58qetxDH9xowfwZZV9nfzj4k19be6nHZ6pplzJlVIuIXKqzEqUVlHCoJPe8hQbLS902mW5BS0jYjxkLS/dISPurdarqkVnCpwBlljijUAF5HOEjRR4k/AZJ5Cla53h3U/d07TbiQnl2twvzeIeve5sPhWTsxsVOLgXupTC4ugCI0UEQ24PIiNT1YjlxY/9aB0Wsa31KN5ZIlYF4uHjXnleNeJfbkeVd086opZ2CqoJLEgAAdSSeQFaPZmIPLc3S/wdy0ZjJBBZIowgfB/BY5I8wQfGgTPlE23FpkT/AGLhfgyOP/St7uZuePRLQ/ZDp+ZK4H3YrB38x50aQ/ZkiP6eP7669wUudHUfZmlH3hv76CkUUUUHFFFFAUUUUBRRRQFFFFAl7teupf8AEJv1JTBtDs3b3sax3UYkRXEgUlgOIAgfVIzyJ5Uv7teupf8AEJv1JWl+UE5XTYipIIuUIIJBBEcvQigfdamnSBjaRRyygd1Hfs1+IB+HL2ivO+k6XdnVLe7nYZk1CNJkyVaObj4uFoz4AA4IyMCvSGmSFoImPVo0J9pUE1INqO7r3COjXmny/wBbgZCfbyoLQa1ej7O29q0zwRhWncyStkku5JPMk8uZPIchmtrUq3P3LHUdZQklRc8QGeQJknBwPDOB8KD624v2vL+3sp4ZLeFC1wHZgO3eNGCrG0Z5YznrnmOQ8WPdGuNGtPyXPxlkNa7fPdrBaW87A/Q3cTcgCeErIGAz5j9VZ+6CTi0W0PpJ8O2kxQK+9X+O9E/nl/t4arIqTb1f470T+eH9vDVZFBFdP1AF57UWsU8lxqV0qG4U9iOHvHvDnnl0x5VtX2Su4VaU6Zo7CNS/DEspkbhGcICMFjjAHnWr0flf27kgKNXvuZOB/B+dVjU9djigll40bs0aThDrluBS2Bz8cYoF3dFZvHpimSNomklml4GUqVDyMR3TzHKsTeJqUcGoaS8rcKLLOxOGOAIgOignqR4Vk229/TmjDmV0YgHs2hm7TmM4wqkH2gketdWz8c1/qC38sTwwQxtHbI/KRu0+vKw8MgYx5AUGZJvOtOkSXcx8orW4b4EoBWM+2WoT8rPS5Vz/ACl26wKPUxglz7OVO+K5xQJdlsVPO6y6rcC4KniW2jUpaoRzBKnnKR4cfL0NOYFc1j318kMbSSuqIg4mZiAAB4kmgQd/d2q6O6seckkaqPMhuM/cpr43ARkaOCfGaUj9EfrFTja7XJdotUitrQHsIyQhIIHDkdpO48BjGAeeAB1NegNB0aO0toreIYSJQg8z5sfUnJPqaDYUUUUHFFFFAUUUUBRXNcUBRRRQJe7X62pf8Qm/UlbnazZCDUYVhuePgWQS4RuEkqGGCcdMMelau83fEyySQXt3bdq5kdYmQKXOATgjryHwrp/e+uP/ADbUPzo/8tA5ogAAHQDAHoKi2sSCfVjcpzj/AHSsrdWHRjCjB8HxHFkU7ndoXGJ9Q1CZT1QzcKn0IQDl6VsrvYW3a1jt4uKBYnEsbR4DK69GBI60DFmpPuf/AI01r+f/APu3FMn739x/5tqH50f+WuqHdYIi7QXt3C8hzI6MnFIck5bK8zlifeaD43xWay2dvG4yr3sCMMkcmLA8x6Gud19yLdJdNc8MtpI/Ap6vC7l0dfPBYg+7zrKt93Z442uL67uVjdZVSUoV4l+qcBfCtltLsVBeFXbjjmTmk0bFJF9jCg6dpdiY7y7srh3ZTZyGQKACHyVYAk9MFB99bXXNbitLd55m4UQZ9WPgqjxYnkB60trspqad1NWJX/eW0Tv+dnnX3Z7uQ0qzX1zNeyIcqJMLEp81iXuigjeyupPe31tY3luBDJczXDBhIrMZlZiDzHIEDGKqm0G6rTIrS4kS0QOkMjqeKXkyoxB5v5imfaPZZbsRfSSQvCxaOSMgMpI4TjIPhyrRybuJXUrJql+6MCrKWjwykYIOF6EUGk2O3saWtnbxzTKkqRIrcUUnJgMHDBSDTRFvR0xul7B724f2gKV7r5PGnsO49zGfR0YfBkNai4+TXET3L2RR+NErfqdaChvvM0wf/HW3ucH9Va683z6VGP8ASg/oiSN/hxSMPk0D/bz/ANv/APtrPsvk3Ww/hbqd/wAlUT9fFQdet/KPhUEWltJIftSkIvt4VLE/EUnJDrG0cg4srbg5zgx26eoH8ow/rH2VYdE3PaZbEFbcSMPwpiZP0T3fupzjjCgAAADkAOQHoBQLOwmwFvpcPBF3pGx2kpHecj9lR4KPvNNFFFAUUUUHFFFFAUVzRQcUUUUBRRRQc0UUUBRRRQFFFFAUUUUBRRRQFFFFAUUUUBXBoooDNFFFAZozRRQGaM0UU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pickapop.fr/doc/produit/maxi/1311/u-mad-bro-num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533" y="5029198"/>
            <a:ext cx="2978729"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huffpost.com/gadgets/slideshows/321122/slide_321122_3009619_free.jpg?13818472412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9" y="1828800"/>
            <a:ext cx="4648199" cy="319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05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Anthony Kennedy</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r>
              <a:rPr lang="en-US" dirty="0"/>
              <a:t>Born:  </a:t>
            </a:r>
            <a:r>
              <a:rPr lang="en-US" dirty="0" smtClean="0"/>
              <a:t>1936</a:t>
            </a:r>
            <a:endParaRPr lang="en-US" dirty="0"/>
          </a:p>
          <a:p>
            <a:r>
              <a:rPr lang="en-US" dirty="0"/>
              <a:t>Nominated by Reagan</a:t>
            </a:r>
          </a:p>
          <a:p>
            <a:r>
              <a:rPr lang="en-US" dirty="0"/>
              <a:t>Sworn in </a:t>
            </a:r>
            <a:r>
              <a:rPr lang="en-US" dirty="0" smtClean="0"/>
              <a:t>Feb. 18, 1988</a:t>
            </a:r>
          </a:p>
          <a:p>
            <a:r>
              <a:rPr lang="en-US" dirty="0" smtClean="0"/>
              <a:t>Swing vote</a:t>
            </a:r>
          </a:p>
          <a:p>
            <a:pPr lvl="1"/>
            <a:r>
              <a:rPr lang="en-US" dirty="0" smtClean="0"/>
              <a:t>Tends to lean conservative on fiscal issues and liberal on social issues</a:t>
            </a:r>
          </a:p>
          <a:p>
            <a:r>
              <a:rPr lang="en-US" dirty="0" smtClean="0"/>
              <a:t>Oversees the Ninth Circuit</a:t>
            </a:r>
            <a:endParaRPr lang="en-US" dirty="0"/>
          </a:p>
        </p:txBody>
      </p:sp>
      <p:pic>
        <p:nvPicPr>
          <p:cNvPr id="4098" name="Picture 2" descr="http://i81.photobucket.com/albums/j217/kamakot/magic/jkennedym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20040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9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Clarence Thomas</a:t>
            </a:r>
            <a:endParaRPr lang="en-US" dirty="0">
              <a:solidFill>
                <a:srgbClr val="FF0000"/>
              </a:solidFill>
            </a:endParaRPr>
          </a:p>
        </p:txBody>
      </p:sp>
      <p:sp>
        <p:nvSpPr>
          <p:cNvPr id="3" name="Content Placeholder 2"/>
          <p:cNvSpPr>
            <a:spLocks noGrp="1"/>
          </p:cNvSpPr>
          <p:nvPr>
            <p:ph sz="half" idx="1"/>
          </p:nvPr>
        </p:nvSpPr>
        <p:spPr/>
        <p:txBody>
          <a:bodyPr/>
          <a:lstStyle/>
          <a:p>
            <a:r>
              <a:rPr lang="en-US" dirty="0"/>
              <a:t>Born:  </a:t>
            </a:r>
            <a:r>
              <a:rPr lang="en-US" dirty="0" smtClean="0"/>
              <a:t>1948</a:t>
            </a:r>
            <a:endParaRPr lang="en-US" dirty="0"/>
          </a:p>
          <a:p>
            <a:r>
              <a:rPr lang="en-US" dirty="0"/>
              <a:t>Nominated by </a:t>
            </a:r>
            <a:r>
              <a:rPr lang="en-US" dirty="0" smtClean="0"/>
              <a:t>Bush (41)</a:t>
            </a:r>
            <a:endParaRPr lang="en-US" dirty="0"/>
          </a:p>
          <a:p>
            <a:r>
              <a:rPr lang="en-US" dirty="0"/>
              <a:t>Sworn in </a:t>
            </a:r>
            <a:r>
              <a:rPr lang="en-US" dirty="0" smtClean="0"/>
              <a:t>October 23, 1991</a:t>
            </a:r>
          </a:p>
          <a:p>
            <a:r>
              <a:rPr lang="en-US" dirty="0" smtClean="0"/>
              <a:t>Conservative	</a:t>
            </a:r>
          </a:p>
          <a:p>
            <a:r>
              <a:rPr lang="en-US" dirty="0" smtClean="0"/>
              <a:t>Oversees the Eleventh Circuit</a:t>
            </a:r>
            <a:endParaRPr lang="en-US" dirty="0"/>
          </a:p>
          <a:p>
            <a:endParaRPr lang="en-US" dirty="0"/>
          </a:p>
        </p:txBody>
      </p:sp>
      <p:pic>
        <p:nvPicPr>
          <p:cNvPr id="4100" name="Picture 4" descr="http://www.bradblog.com/Images/RobertsScaliaThomasAlito_B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2133599"/>
            <a:ext cx="4305300" cy="362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9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Ruth Bader Ginsberg</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1933</a:t>
            </a:r>
          </a:p>
          <a:p>
            <a:r>
              <a:rPr lang="en-US" dirty="0" smtClean="0"/>
              <a:t>Nominated by Clinton</a:t>
            </a:r>
          </a:p>
          <a:p>
            <a:r>
              <a:rPr lang="en-US" dirty="0" smtClean="0"/>
              <a:t>Sworn in August 10, 1993</a:t>
            </a:r>
          </a:p>
          <a:p>
            <a:r>
              <a:rPr lang="en-US" dirty="0" smtClean="0"/>
              <a:t>Liberal</a:t>
            </a:r>
          </a:p>
          <a:p>
            <a:r>
              <a:rPr lang="en-US" dirty="0" smtClean="0"/>
              <a:t>Oversees the Second Circuit</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0957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394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Stephen </a:t>
            </a:r>
            <a:r>
              <a:rPr lang="en-US" dirty="0" err="1" smtClean="0">
                <a:solidFill>
                  <a:schemeClr val="tx2"/>
                </a:solidFill>
              </a:rPr>
              <a:t>Breyer</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1938</a:t>
            </a:r>
            <a:endParaRPr lang="en-US" dirty="0"/>
          </a:p>
          <a:p>
            <a:r>
              <a:rPr lang="en-US" dirty="0"/>
              <a:t>Nominated </a:t>
            </a:r>
            <a:r>
              <a:rPr lang="en-US" dirty="0" smtClean="0"/>
              <a:t>by Clinton</a:t>
            </a:r>
            <a:endParaRPr lang="en-US" dirty="0"/>
          </a:p>
          <a:p>
            <a:r>
              <a:rPr lang="en-US" dirty="0"/>
              <a:t>Sworn </a:t>
            </a:r>
            <a:r>
              <a:rPr lang="en-US" dirty="0" smtClean="0"/>
              <a:t>in August 3, 1994</a:t>
            </a:r>
          </a:p>
          <a:p>
            <a:r>
              <a:rPr lang="en-US" dirty="0" smtClean="0"/>
              <a:t>Liberal</a:t>
            </a:r>
          </a:p>
          <a:p>
            <a:r>
              <a:rPr lang="en-US" dirty="0" smtClean="0"/>
              <a:t>Oversees the First Circuit</a:t>
            </a:r>
            <a:endParaRPr lang="en-US" dirty="0"/>
          </a:p>
          <a:p>
            <a:endParaRPr lang="en-US" dirty="0"/>
          </a:p>
        </p:txBody>
      </p:sp>
      <p:pic>
        <p:nvPicPr>
          <p:cNvPr id="1026" name="Picture 2" descr="http://abovethelaw.com/uploads/2012/02/stephen-bre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3402"/>
            <a:ext cx="3564128" cy="449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98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2764</TotalTime>
  <Words>817</Words>
  <Application>Microsoft Office PowerPoint</Application>
  <PresentationFormat>On-screen Show (4:3)</PresentationFormat>
  <Paragraphs>95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Supreme Court</vt:lpstr>
      <vt:lpstr>Supreme Court Process</vt:lpstr>
      <vt:lpstr>The Supreme Court</vt:lpstr>
      <vt:lpstr>PowerPoint Presentation</vt:lpstr>
      <vt:lpstr>Antonin Scalia</vt:lpstr>
      <vt:lpstr>Anthony Kennedy</vt:lpstr>
      <vt:lpstr>Clarence Thomas</vt:lpstr>
      <vt:lpstr>Ruth Bader Ginsberg</vt:lpstr>
      <vt:lpstr>Stephen Breyer</vt:lpstr>
      <vt:lpstr>John Roberts</vt:lpstr>
      <vt:lpstr>Samuel Alito</vt:lpstr>
      <vt:lpstr>Sonia Sotomayor</vt:lpstr>
      <vt:lpstr>Elena Kagan</vt:lpstr>
      <vt:lpstr>Fun Facts about the court</vt:lpstr>
      <vt:lpstr>And now for some awesomeness…</vt:lpstr>
      <vt:lpstr>Roberts Court Rulings</vt:lpstr>
      <vt:lpstr>Roberts Court Rulings</vt:lpstr>
      <vt:lpstr>Roberts Court Rulings</vt:lpstr>
    </vt:vector>
  </TitlesOfParts>
  <Company>cusd300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Current Supreme Court</dc:title>
  <dc:creator>cusd300</dc:creator>
  <cp:lastModifiedBy>cusd300</cp:lastModifiedBy>
  <cp:revision>38</cp:revision>
  <dcterms:created xsi:type="dcterms:W3CDTF">2014-02-14T20:22:42Z</dcterms:created>
  <dcterms:modified xsi:type="dcterms:W3CDTF">2015-09-23T14:30:34Z</dcterms:modified>
</cp:coreProperties>
</file>