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60" r:id="rId3"/>
    <p:sldId id="261" r:id="rId4"/>
    <p:sldId id="256" r:id="rId5"/>
    <p:sldId id="271" r:id="rId6"/>
    <p:sldId id="268" r:id="rId7"/>
    <p:sldId id="257" r:id="rId8"/>
    <p:sldId id="265" r:id="rId9"/>
    <p:sldId id="258" r:id="rId10"/>
    <p:sldId id="259" r:id="rId11"/>
    <p:sldId id="264" r:id="rId12"/>
    <p:sldId id="263" r:id="rId13"/>
    <p:sldId id="270" r:id="rId14"/>
    <p:sldId id="266" r:id="rId15"/>
    <p:sldId id="269"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AB4E2-D0D3-448A-9076-A9B8B2DE09D5}" type="datetimeFigureOut">
              <a:rPr lang="en-US" smtClean="0"/>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C0E70-DB02-4A4D-A806-B04D4A37E5D7}" type="slidenum">
              <a:rPr lang="en-US" smtClean="0"/>
              <a:t>‹#›</a:t>
            </a:fld>
            <a:endParaRPr lang="en-US"/>
          </a:p>
        </p:txBody>
      </p:sp>
    </p:spTree>
    <p:extLst>
      <p:ext uri="{BB962C8B-B14F-4D97-AF65-F5344CB8AC3E}">
        <p14:creationId xmlns:p14="http://schemas.microsoft.com/office/powerpoint/2010/main" val="48839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C0E70-DB02-4A4D-A806-B04D4A37E5D7}" type="slidenum">
              <a:rPr lang="en-US" smtClean="0"/>
              <a:t>12</a:t>
            </a:fld>
            <a:endParaRPr lang="en-US"/>
          </a:p>
        </p:txBody>
      </p:sp>
    </p:spTree>
    <p:extLst>
      <p:ext uri="{BB962C8B-B14F-4D97-AF65-F5344CB8AC3E}">
        <p14:creationId xmlns:p14="http://schemas.microsoft.com/office/powerpoint/2010/main" val="269465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5719E-3793-439F-B420-89237E7ED19E}"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148929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719E-3793-439F-B420-89237E7ED19E}"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86592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719E-3793-439F-B420-89237E7ED19E}"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219807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719E-3793-439F-B420-89237E7ED19E}"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42571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5719E-3793-439F-B420-89237E7ED19E}"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205479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5719E-3793-439F-B420-89237E7ED19E}"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344878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5719E-3793-439F-B420-89237E7ED19E}" type="datetimeFigureOut">
              <a:rPr lang="en-US" smtClean="0"/>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304906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5719E-3793-439F-B420-89237E7ED19E}" type="datetimeFigureOut">
              <a:rPr lang="en-US" smtClean="0"/>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36950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5719E-3793-439F-B420-89237E7ED19E}" type="datetimeFigureOut">
              <a:rPr lang="en-US" smtClean="0"/>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342868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719E-3793-439F-B420-89237E7ED19E}"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64240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719E-3793-439F-B420-89237E7ED19E}"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75876-3A66-422D-83B7-04132AC2F8B4}" type="slidenum">
              <a:rPr lang="en-US" smtClean="0"/>
              <a:t>‹#›</a:t>
            </a:fld>
            <a:endParaRPr lang="en-US"/>
          </a:p>
        </p:txBody>
      </p:sp>
    </p:spTree>
    <p:extLst>
      <p:ext uri="{BB962C8B-B14F-4D97-AF65-F5344CB8AC3E}">
        <p14:creationId xmlns:p14="http://schemas.microsoft.com/office/powerpoint/2010/main" val="242890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5719E-3793-439F-B420-89237E7ED19E}" type="datetimeFigureOut">
              <a:rPr lang="en-US" smtClean="0"/>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75876-3A66-422D-83B7-04132AC2F8B4}" type="slidenum">
              <a:rPr lang="en-US" smtClean="0"/>
              <a:t>‹#›</a:t>
            </a:fld>
            <a:endParaRPr lang="en-US"/>
          </a:p>
        </p:txBody>
      </p:sp>
    </p:spTree>
    <p:extLst>
      <p:ext uri="{BB962C8B-B14F-4D97-AF65-F5344CB8AC3E}">
        <p14:creationId xmlns:p14="http://schemas.microsoft.com/office/powerpoint/2010/main" val="241869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blog.heritage.org/2013/11/12/what-does-a-free-market-in-health-care-look-like-heres-an-example/" TargetMode="External"/><Relationship Id="rId2" Type="http://schemas.openxmlformats.org/officeDocument/2006/relationships/hyperlink" Target="http://nhlabornews.com/2013/10/why-we-need-a-single-payer-healthcare-system-over-the-aca/"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sx2scvIFGj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Government and Health Care</a:t>
            </a:r>
            <a:endParaRPr lang="en-US" dirty="0"/>
          </a:p>
        </p:txBody>
      </p:sp>
      <p:sp>
        <p:nvSpPr>
          <p:cNvPr id="3" name="Content Placeholder 2"/>
          <p:cNvSpPr>
            <a:spLocks noGrp="1"/>
          </p:cNvSpPr>
          <p:nvPr>
            <p:ph idx="1"/>
          </p:nvPr>
        </p:nvSpPr>
        <p:spPr/>
        <p:txBody>
          <a:bodyPr/>
          <a:lstStyle/>
          <a:p>
            <a:pPr marL="0" indent="0">
              <a:buNone/>
            </a:pPr>
            <a:r>
              <a:rPr lang="en-US" dirty="0" smtClean="0"/>
              <a:t>We have already discussed some of the roles of government in the economy such as providing schools, fire departments, police departments, and regulating certain industries.  Today we will look at another potential role of government…</a:t>
            </a:r>
          </a:p>
          <a:p>
            <a:pPr marL="0" indent="0">
              <a:buNone/>
            </a:pPr>
            <a:endParaRPr lang="en-US" dirty="0"/>
          </a:p>
        </p:txBody>
      </p:sp>
    </p:spTree>
    <p:extLst>
      <p:ext uri="{BB962C8B-B14F-4D97-AF65-F5344CB8AC3E}">
        <p14:creationId xmlns:p14="http://schemas.microsoft.com/office/powerpoint/2010/main" val="3133725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304800"/>
            <a:ext cx="7772400" cy="1470025"/>
          </a:xfrm>
        </p:spPr>
        <p:txBody>
          <a:bodyPr/>
          <a:lstStyle/>
          <a:p>
            <a:r>
              <a:rPr lang="en-US" dirty="0" smtClean="0"/>
              <a:t>Why so controversial?</a:t>
            </a:r>
            <a:endParaRPr lang="en-US" dirty="0"/>
          </a:p>
        </p:txBody>
      </p:sp>
      <p:pic>
        <p:nvPicPr>
          <p:cNvPr id="11" name="Picture 2" descr="http://i1232.photobucket.com/albums/ff362/TheScoreBlogger/Joss%20Whedon/DarkKnight_272Pyxur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471031" cy="4108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97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controversial?</a:t>
            </a:r>
            <a:endParaRPr lang="en-US" dirty="0"/>
          </a:p>
        </p:txBody>
      </p:sp>
      <p:sp>
        <p:nvSpPr>
          <p:cNvPr id="3" name="Content Placeholder 2"/>
          <p:cNvSpPr>
            <a:spLocks noGrp="1"/>
          </p:cNvSpPr>
          <p:nvPr>
            <p:ph idx="1"/>
          </p:nvPr>
        </p:nvSpPr>
        <p:spPr/>
        <p:txBody>
          <a:bodyPr/>
          <a:lstStyle/>
          <a:p>
            <a:r>
              <a:rPr lang="en-US" dirty="0" smtClean="0"/>
              <a:t>Because the insurance companies may lose money by having to cover sick people the law also contains a </a:t>
            </a:r>
            <a:r>
              <a:rPr lang="en-US" b="1" u="sng" dirty="0" smtClean="0"/>
              <a:t>mandate</a:t>
            </a:r>
            <a:r>
              <a:rPr lang="en-US" dirty="0" smtClean="0"/>
              <a:t> that requires everyone to buy health insurance.</a:t>
            </a:r>
          </a:p>
          <a:p>
            <a:r>
              <a:rPr lang="en-US" dirty="0" smtClean="0"/>
              <a:t>Without the mandate the insurance companies could not remain profitable BUT…</a:t>
            </a:r>
          </a:p>
          <a:p>
            <a:r>
              <a:rPr lang="en-US" dirty="0" smtClean="0"/>
              <a:t>Critics argue that it is not right for the government to force people to buy something</a:t>
            </a:r>
            <a:endParaRPr lang="en-US" dirty="0"/>
          </a:p>
        </p:txBody>
      </p:sp>
    </p:spTree>
    <p:extLst>
      <p:ext uri="{BB962C8B-B14F-4D97-AF65-F5344CB8AC3E}">
        <p14:creationId xmlns:p14="http://schemas.microsoft.com/office/powerpoint/2010/main" val="4821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Take a look at the following political cartoon and answer the question.</a:t>
            </a:r>
            <a:endParaRPr lang="en-US" dirty="0"/>
          </a:p>
        </p:txBody>
      </p:sp>
      <p:sp>
        <p:nvSpPr>
          <p:cNvPr id="6" name="Content Placeholder 5"/>
          <p:cNvSpPr>
            <a:spLocks noGrp="1"/>
          </p:cNvSpPr>
          <p:nvPr>
            <p:ph sz="half" idx="2"/>
          </p:nvPr>
        </p:nvSpPr>
        <p:spPr>
          <a:xfrm>
            <a:off x="381000" y="2209800"/>
            <a:ext cx="4040188" cy="3962400"/>
          </a:xfrm>
        </p:spPr>
        <p:txBody>
          <a:bodyPr/>
          <a:lstStyle/>
          <a:p>
            <a:r>
              <a:rPr lang="en-US" dirty="0" smtClean="0"/>
              <a:t>How does this artist feel about </a:t>
            </a:r>
            <a:r>
              <a:rPr lang="en-US" dirty="0" err="1" smtClean="0"/>
              <a:t>Obamacare</a:t>
            </a:r>
            <a:r>
              <a:rPr lang="en-US" dirty="0" smtClean="0"/>
              <a:t>?  How can you tell?</a:t>
            </a:r>
            <a:endParaRPr lang="en-US" dirty="0"/>
          </a:p>
        </p:txBody>
      </p:sp>
      <p:pic>
        <p:nvPicPr>
          <p:cNvPr id="3076" name="Picture 4" descr="http://static.selfdeprecate.com/wp-content/uploads/2012/06/tea-party-obamacare-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057400"/>
            <a:ext cx="51054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0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Take a look at the following political cartoon and answer the question</a:t>
            </a:r>
            <a:endParaRPr lang="en-US" dirty="0"/>
          </a:p>
        </p:txBody>
      </p:sp>
      <p:sp>
        <p:nvSpPr>
          <p:cNvPr id="9" name="Content Placeholder 8"/>
          <p:cNvSpPr>
            <a:spLocks noGrp="1"/>
          </p:cNvSpPr>
          <p:nvPr>
            <p:ph sz="half" idx="2"/>
          </p:nvPr>
        </p:nvSpPr>
        <p:spPr/>
        <p:txBody>
          <a:bodyPr/>
          <a:lstStyle/>
          <a:p>
            <a:r>
              <a:rPr lang="en-US" dirty="0" smtClean="0"/>
              <a:t>How does this artist feel about </a:t>
            </a:r>
            <a:r>
              <a:rPr lang="en-US" dirty="0" err="1" smtClean="0"/>
              <a:t>Obamacare</a:t>
            </a:r>
            <a:r>
              <a:rPr lang="en-US" dirty="0" smtClean="0"/>
              <a:t>?  How can you tell?</a:t>
            </a:r>
            <a:endParaRPr lang="en-US" dirty="0"/>
          </a:p>
        </p:txBody>
      </p:sp>
      <p:pic>
        <p:nvPicPr>
          <p:cNvPr id="5122" name="Picture 2" descr="http://0.tqn.com/d/politicalhumor/1/0/s/-/4/Obamacare-Anniversa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144486"/>
            <a:ext cx="476250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967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Are there alternatives to the ACA?</a:t>
            </a:r>
            <a:endParaRPr lang="en-US" dirty="0"/>
          </a:p>
        </p:txBody>
      </p:sp>
      <p:sp>
        <p:nvSpPr>
          <p:cNvPr id="8" name="Content Placeholder 7"/>
          <p:cNvSpPr>
            <a:spLocks noGrp="1"/>
          </p:cNvSpPr>
          <p:nvPr>
            <p:ph sz="half" idx="1"/>
          </p:nvPr>
        </p:nvSpPr>
        <p:spPr>
          <a:xfrm>
            <a:off x="4724400" y="1600200"/>
            <a:ext cx="4038600" cy="5105400"/>
          </a:xfrm>
        </p:spPr>
        <p:txBody>
          <a:bodyPr>
            <a:normAutofit fontScale="85000" lnSpcReduction="20000"/>
          </a:bodyPr>
          <a:lstStyle/>
          <a:p>
            <a:r>
              <a:rPr lang="en-US" dirty="0" smtClean="0"/>
              <a:t>Many liberals argue for a </a:t>
            </a:r>
            <a:r>
              <a:rPr lang="en-US" u="sng" dirty="0" smtClean="0"/>
              <a:t>single-payer</a:t>
            </a:r>
            <a:r>
              <a:rPr lang="en-US" dirty="0" smtClean="0"/>
              <a:t> health care system in which the government (in place of insurance companies) provides everyone with health care by using tax dollars.  </a:t>
            </a:r>
          </a:p>
          <a:p>
            <a:pPr lvl="1"/>
            <a:r>
              <a:rPr lang="en-US" dirty="0" smtClean="0"/>
              <a:t>Advocates of single-payer point out that health care is not an “open market” (if you have a heart attack you can’t exactly shop around from hospital to hospital)</a:t>
            </a:r>
          </a:p>
          <a:p>
            <a:pPr lvl="1"/>
            <a:r>
              <a:rPr lang="en-US" dirty="0" smtClean="0"/>
              <a:t>This system is used by other countries such as Canada and institutions such as the U.S. military.</a:t>
            </a:r>
            <a:endParaRPr lang="en-US" dirty="0"/>
          </a:p>
        </p:txBody>
      </p:sp>
      <p:sp>
        <p:nvSpPr>
          <p:cNvPr id="9" name="Content Placeholder 8"/>
          <p:cNvSpPr>
            <a:spLocks noGrp="1"/>
          </p:cNvSpPr>
          <p:nvPr>
            <p:ph sz="half" idx="2"/>
          </p:nvPr>
        </p:nvSpPr>
        <p:spPr>
          <a:xfrm>
            <a:off x="457200" y="1524000"/>
            <a:ext cx="4038600" cy="5029200"/>
          </a:xfrm>
        </p:spPr>
        <p:txBody>
          <a:bodyPr>
            <a:normAutofit fontScale="85000" lnSpcReduction="20000"/>
          </a:bodyPr>
          <a:lstStyle/>
          <a:p>
            <a:r>
              <a:rPr lang="en-US" dirty="0" smtClean="0"/>
              <a:t>Most conservatives favor a </a:t>
            </a:r>
            <a:r>
              <a:rPr lang="en-US" u="sng" dirty="0" smtClean="0"/>
              <a:t>free market </a:t>
            </a:r>
            <a:r>
              <a:rPr lang="en-US" dirty="0" smtClean="0"/>
              <a:t>approach in which the government plays no role whatsoever in health care.  Only those who can afford to pay for health insurance should receive health care.</a:t>
            </a:r>
          </a:p>
          <a:p>
            <a:pPr lvl="1"/>
            <a:r>
              <a:rPr lang="en-US" dirty="0" smtClean="0"/>
              <a:t>Advocates of free market health care think consumers should be responsible for finding affordable health care for themselves when they need it.</a:t>
            </a:r>
          </a:p>
          <a:p>
            <a:pPr lvl="1"/>
            <a:r>
              <a:rPr lang="en-US" dirty="0" smtClean="0"/>
              <a:t>The United States used to use this system before the Affordable Care act was passed.</a:t>
            </a:r>
          </a:p>
        </p:txBody>
      </p:sp>
    </p:spTree>
    <p:extLst>
      <p:ext uri="{BB962C8B-B14F-4D97-AF65-F5344CB8AC3E}">
        <p14:creationId xmlns:p14="http://schemas.microsoft.com/office/powerpoint/2010/main" val="993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Read the following articles…</a:t>
            </a:r>
            <a:endParaRPr lang="en-US" dirty="0"/>
          </a:p>
        </p:txBody>
      </p:sp>
      <p:sp>
        <p:nvSpPr>
          <p:cNvPr id="6" name="Text Placeholder 5"/>
          <p:cNvSpPr>
            <a:spLocks noGrp="1"/>
          </p:cNvSpPr>
          <p:nvPr>
            <p:ph type="body" idx="1"/>
          </p:nvPr>
        </p:nvSpPr>
        <p:spPr>
          <a:xfrm>
            <a:off x="4572000" y="1524000"/>
            <a:ext cx="4040188" cy="639762"/>
          </a:xfrm>
        </p:spPr>
        <p:txBody>
          <a:bodyPr/>
          <a:lstStyle/>
          <a:p>
            <a:r>
              <a:rPr lang="en-US" dirty="0" smtClean="0"/>
              <a:t>Single-Payer</a:t>
            </a:r>
            <a:endParaRPr lang="en-US" dirty="0"/>
          </a:p>
        </p:txBody>
      </p:sp>
      <p:sp>
        <p:nvSpPr>
          <p:cNvPr id="7" name="Content Placeholder 6"/>
          <p:cNvSpPr>
            <a:spLocks noGrp="1"/>
          </p:cNvSpPr>
          <p:nvPr>
            <p:ph sz="half" idx="2"/>
          </p:nvPr>
        </p:nvSpPr>
        <p:spPr>
          <a:xfrm>
            <a:off x="4495800" y="2362200"/>
            <a:ext cx="4040188" cy="2286000"/>
          </a:xfrm>
        </p:spPr>
        <p:txBody>
          <a:bodyPr/>
          <a:lstStyle/>
          <a:p>
            <a:r>
              <a:rPr lang="en-US" dirty="0" smtClean="0">
                <a:hlinkClick r:id="rId2"/>
              </a:rPr>
              <a:t>http://nhlabornews.com/2013/10/why-we-need-a-single-payer-healthcare-system-over-the-aca/</a:t>
            </a:r>
            <a:endParaRPr lang="en-US" dirty="0"/>
          </a:p>
        </p:txBody>
      </p:sp>
      <p:sp>
        <p:nvSpPr>
          <p:cNvPr id="8" name="Text Placeholder 7"/>
          <p:cNvSpPr>
            <a:spLocks noGrp="1"/>
          </p:cNvSpPr>
          <p:nvPr>
            <p:ph type="body" sz="quarter" idx="3"/>
          </p:nvPr>
        </p:nvSpPr>
        <p:spPr>
          <a:xfrm>
            <a:off x="457200" y="1524000"/>
            <a:ext cx="4041775" cy="639762"/>
          </a:xfrm>
        </p:spPr>
        <p:txBody>
          <a:bodyPr/>
          <a:lstStyle/>
          <a:p>
            <a:r>
              <a:rPr lang="en-US" dirty="0" smtClean="0"/>
              <a:t>Free Market</a:t>
            </a:r>
            <a:endParaRPr lang="en-US" dirty="0"/>
          </a:p>
        </p:txBody>
      </p:sp>
      <p:sp>
        <p:nvSpPr>
          <p:cNvPr id="9" name="Content Placeholder 8"/>
          <p:cNvSpPr>
            <a:spLocks noGrp="1"/>
          </p:cNvSpPr>
          <p:nvPr>
            <p:ph sz="quarter" idx="4"/>
          </p:nvPr>
        </p:nvSpPr>
        <p:spPr>
          <a:xfrm>
            <a:off x="457200" y="2286000"/>
            <a:ext cx="4041775" cy="3951288"/>
          </a:xfrm>
        </p:spPr>
        <p:txBody>
          <a:bodyPr/>
          <a:lstStyle/>
          <a:p>
            <a:r>
              <a:rPr lang="en-US" dirty="0" smtClean="0">
                <a:hlinkClick r:id="rId3"/>
              </a:rPr>
              <a:t>http://blog.heritage.org/2013/11/12/what-does-a-free-market-in-health-care-look-like-heres-an-example/</a:t>
            </a:r>
            <a:endParaRPr lang="en-US" dirty="0"/>
          </a:p>
        </p:txBody>
      </p:sp>
    </p:spTree>
    <p:extLst>
      <p:ext uri="{BB962C8B-B14F-4D97-AF65-F5344CB8AC3E}">
        <p14:creationId xmlns:p14="http://schemas.microsoft.com/office/powerpoint/2010/main" val="76760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Which do you think would work best?</a:t>
            </a:r>
            <a:endParaRPr lang="en-US" dirty="0"/>
          </a:p>
        </p:txBody>
      </p:sp>
      <p:sp>
        <p:nvSpPr>
          <p:cNvPr id="6" name="Content Placeholder 5"/>
          <p:cNvSpPr>
            <a:spLocks noGrp="1"/>
          </p:cNvSpPr>
          <p:nvPr>
            <p:ph idx="1"/>
          </p:nvPr>
        </p:nvSpPr>
        <p:spPr/>
        <p:txBody>
          <a:bodyPr>
            <a:normAutofit lnSpcReduction="10000"/>
          </a:bodyPr>
          <a:lstStyle/>
          <a:p>
            <a:r>
              <a:rPr lang="en-US" dirty="0" smtClean="0"/>
              <a:t>Write a paragraph arguing for either the Affordable Care Act, single-payer health care, or free market health care.</a:t>
            </a:r>
          </a:p>
          <a:p>
            <a:pPr lvl="1"/>
            <a:r>
              <a:rPr lang="en-US" dirty="0" smtClean="0"/>
              <a:t>Be sure to explain your reasoning.</a:t>
            </a:r>
          </a:p>
          <a:p>
            <a:pPr lvl="1"/>
            <a:r>
              <a:rPr lang="en-US" dirty="0" smtClean="0"/>
              <a:t>Give specific examples from the notes and articles you just read to support your opinion.</a:t>
            </a:r>
          </a:p>
          <a:p>
            <a:pPr lvl="1"/>
            <a:r>
              <a:rPr lang="en-US" dirty="0" smtClean="0"/>
              <a:t>Identify which principle of taxation is being used for the health care system you support (Benefits-received or ability-to-pay).  </a:t>
            </a:r>
            <a:r>
              <a:rPr lang="en-US" dirty="0" smtClean="0">
                <a:sym typeface="Wingdings" pitchFamily="2" charset="2"/>
              </a:rPr>
              <a:t></a:t>
            </a:r>
            <a:r>
              <a:rPr lang="en-US" dirty="0" smtClean="0"/>
              <a:t>You may need to look back in your notes for this</a:t>
            </a:r>
          </a:p>
        </p:txBody>
      </p:sp>
    </p:spTree>
    <p:extLst>
      <p:ext uri="{BB962C8B-B14F-4D97-AF65-F5344CB8AC3E}">
        <p14:creationId xmlns:p14="http://schemas.microsoft.com/office/powerpoint/2010/main" val="274412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Bell-work</a:t>
            </a:r>
            <a:endParaRPr lang="en-US" dirty="0"/>
          </a:p>
        </p:txBody>
      </p:sp>
      <p:sp>
        <p:nvSpPr>
          <p:cNvPr id="3" name="Content Placeholder 2"/>
          <p:cNvSpPr>
            <a:spLocks noGrp="1"/>
          </p:cNvSpPr>
          <p:nvPr>
            <p:ph idx="1"/>
          </p:nvPr>
        </p:nvSpPr>
        <p:spPr/>
        <p:txBody>
          <a:bodyPr/>
          <a:lstStyle/>
          <a:p>
            <a:pPr marL="0" indent="0">
              <a:buNone/>
            </a:pPr>
            <a:r>
              <a:rPr lang="en-US" dirty="0" smtClean="0"/>
              <a:t>Do you think the government should provide everyone with health care?  Why or why not?</a:t>
            </a:r>
            <a:endParaRPr lang="en-US" dirty="0"/>
          </a:p>
        </p:txBody>
      </p:sp>
    </p:spTree>
    <p:extLst>
      <p:ext uri="{BB962C8B-B14F-4D97-AF65-F5344CB8AC3E}">
        <p14:creationId xmlns:p14="http://schemas.microsoft.com/office/powerpoint/2010/main" val="64685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health insurance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a:t>
            </a:r>
            <a:r>
              <a:rPr lang="en-US" b="1" u="sng" dirty="0"/>
              <a:t>premium</a:t>
            </a:r>
            <a:r>
              <a:rPr lang="en-US" dirty="0"/>
              <a:t> is the monthly fee that is paid to an insurance company or health plan to provide health coverage, including paying for health-related services such as doctor visits, </a:t>
            </a:r>
            <a:r>
              <a:rPr lang="en-US" dirty="0" smtClean="0"/>
              <a:t>hospitalizations</a:t>
            </a:r>
            <a:r>
              <a:rPr lang="en-US" dirty="0"/>
              <a:t>, and </a:t>
            </a:r>
            <a:r>
              <a:rPr lang="en-US" dirty="0" smtClean="0"/>
              <a:t>medications.</a:t>
            </a:r>
          </a:p>
          <a:p>
            <a:r>
              <a:rPr lang="en-US" dirty="0" smtClean="0"/>
              <a:t>When someone gets sick their insurance company pays for a portion of their medical bills.</a:t>
            </a:r>
          </a:p>
          <a:p>
            <a:r>
              <a:rPr lang="en-US" dirty="0" smtClean="0"/>
              <a:t>In order for the insurance company to remain profitable they need to take in more in premiums than they spend on health care for their clients.</a:t>
            </a:r>
            <a:endParaRPr lang="en-US" dirty="0"/>
          </a:p>
        </p:txBody>
      </p:sp>
    </p:spTree>
    <p:extLst>
      <p:ext uri="{BB962C8B-B14F-4D97-AF65-F5344CB8AC3E}">
        <p14:creationId xmlns:p14="http://schemas.microsoft.com/office/powerpoint/2010/main" val="15843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The Affordable Care Act</a:t>
            </a:r>
            <a:endParaRPr lang="en-US" dirty="0"/>
          </a:p>
        </p:txBody>
      </p:sp>
      <p:sp>
        <p:nvSpPr>
          <p:cNvPr id="3" name="Subtitle 2"/>
          <p:cNvSpPr>
            <a:spLocks noGrp="1"/>
          </p:cNvSpPr>
          <p:nvPr>
            <p:ph type="subTitle" idx="1"/>
          </p:nvPr>
        </p:nvSpPr>
        <p:spPr>
          <a:xfrm>
            <a:off x="1485900" y="2057400"/>
            <a:ext cx="6400800" cy="1752600"/>
          </a:xfrm>
        </p:spPr>
        <p:txBody>
          <a:bodyPr/>
          <a:lstStyle/>
          <a:p>
            <a:r>
              <a:rPr lang="en-US" dirty="0" smtClean="0"/>
              <a:t>AKA “</a:t>
            </a:r>
            <a:r>
              <a:rPr lang="en-US" dirty="0" err="1" smtClean="0"/>
              <a:t>Obamacare</a:t>
            </a:r>
            <a:r>
              <a:rPr lang="en-US" dirty="0" smtClean="0"/>
              <a:t>”</a:t>
            </a:r>
            <a:endParaRPr lang="en-US" dirty="0"/>
          </a:p>
        </p:txBody>
      </p:sp>
      <p:pic>
        <p:nvPicPr>
          <p:cNvPr id="1028" name="Picture 4" descr="http://www.radiofreedom.us/wp-content/uploads/2013/08/Obamacare-radio-freedom-obama-meme-463x2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922" y="3124200"/>
            <a:ext cx="441007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710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people aren’t too informed about this issue…</a:t>
            </a:r>
            <a:endParaRPr lang="en-US" dirty="0"/>
          </a:p>
        </p:txBody>
      </p:sp>
      <p:sp>
        <p:nvSpPr>
          <p:cNvPr id="3" name="Content Placeholder 2"/>
          <p:cNvSpPr>
            <a:spLocks noGrp="1"/>
          </p:cNvSpPr>
          <p:nvPr>
            <p:ph idx="1"/>
          </p:nvPr>
        </p:nvSpPr>
        <p:spPr/>
        <p:txBody>
          <a:bodyPr/>
          <a:lstStyle/>
          <a:p>
            <a:r>
              <a:rPr lang="en-US" dirty="0">
                <a:hlinkClick r:id="rId2"/>
              </a:rPr>
              <a:t>http://www.youtube.com/watch?v=sx2scvIFGjE</a:t>
            </a:r>
            <a:endParaRPr lang="en-US" dirty="0"/>
          </a:p>
        </p:txBody>
      </p:sp>
    </p:spTree>
    <p:extLst>
      <p:ext uri="{BB962C8B-B14F-4D97-AF65-F5344CB8AC3E}">
        <p14:creationId xmlns:p14="http://schemas.microsoft.com/office/powerpoint/2010/main" val="3905893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law try to do?</a:t>
            </a:r>
            <a:endParaRPr lang="en-US" dirty="0"/>
          </a:p>
        </p:txBody>
      </p:sp>
      <p:sp>
        <p:nvSpPr>
          <p:cNvPr id="3" name="Content Placeholder 2"/>
          <p:cNvSpPr>
            <a:spLocks noGrp="1"/>
          </p:cNvSpPr>
          <p:nvPr>
            <p:ph idx="1"/>
          </p:nvPr>
        </p:nvSpPr>
        <p:spPr/>
        <p:txBody>
          <a:bodyPr>
            <a:normAutofit lnSpcReduction="10000"/>
          </a:bodyPr>
          <a:lstStyle/>
          <a:p>
            <a:r>
              <a:rPr lang="en-US" dirty="0" smtClean="0"/>
              <a:t>Financially speaking, insurance companies do not have an </a:t>
            </a:r>
            <a:r>
              <a:rPr lang="en-US" u="sng" dirty="0" smtClean="0"/>
              <a:t>incentive</a:t>
            </a:r>
            <a:r>
              <a:rPr lang="en-US" dirty="0" smtClean="0"/>
              <a:t> to provide health care to people who are very sick because there is a higher chance those people could cost the insurance companies more money than they pay with their premiums.</a:t>
            </a:r>
          </a:p>
          <a:p>
            <a:r>
              <a:rPr lang="en-US" dirty="0" smtClean="0"/>
              <a:t>The </a:t>
            </a:r>
            <a:r>
              <a:rPr lang="en-US" b="1" u="sng" dirty="0" smtClean="0"/>
              <a:t>ACA</a:t>
            </a:r>
            <a:r>
              <a:rPr lang="en-US" dirty="0" smtClean="0"/>
              <a:t> (Affordable Care Act) </a:t>
            </a:r>
            <a:r>
              <a:rPr lang="en-US" u="sng" dirty="0" smtClean="0"/>
              <a:t>tries to provide everyone with health insurance without making the insurance companies lose money</a:t>
            </a:r>
            <a:r>
              <a:rPr lang="en-US" dirty="0" smtClean="0"/>
              <a:t>.</a:t>
            </a:r>
            <a:endParaRPr lang="en-US" dirty="0"/>
          </a:p>
        </p:txBody>
      </p:sp>
    </p:spTree>
    <p:extLst>
      <p:ext uri="{BB962C8B-B14F-4D97-AF65-F5344CB8AC3E}">
        <p14:creationId xmlns:p14="http://schemas.microsoft.com/office/powerpoint/2010/main" val="2551230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main aspects of the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Young people can stay on their parent’s health insurance until they turn 26.</a:t>
            </a:r>
          </a:p>
          <a:p>
            <a:r>
              <a:rPr lang="en-US" dirty="0" smtClean="0"/>
              <a:t>Insurance companies cannot drop people who are sick.</a:t>
            </a:r>
          </a:p>
          <a:p>
            <a:r>
              <a:rPr lang="en-US" dirty="0" smtClean="0"/>
              <a:t>Insurance companies cannot deny coverage to people with preexisting conditions(people who are already sick)</a:t>
            </a:r>
          </a:p>
          <a:p>
            <a:r>
              <a:rPr lang="en-US" dirty="0" smtClean="0"/>
              <a:t>Companies with more than fifty employees must provide their full time workers with health insurance</a:t>
            </a:r>
          </a:p>
          <a:p>
            <a:r>
              <a:rPr lang="en-US" dirty="0" smtClean="0"/>
              <a:t>Removes “caps”</a:t>
            </a:r>
          </a:p>
          <a:p>
            <a:pPr lvl="1"/>
            <a:r>
              <a:rPr lang="en-US" dirty="0" smtClean="0"/>
              <a:t>Example:  If someone has cancer and requires long term treatment, insurance companies used to be able to “cap” or limit the amount of money they would pay to treat the person’s disease.  </a:t>
            </a:r>
            <a:r>
              <a:rPr lang="en-US" dirty="0" err="1" smtClean="0"/>
              <a:t>Obamacare</a:t>
            </a:r>
            <a:r>
              <a:rPr lang="en-US" dirty="0" smtClean="0"/>
              <a:t> removes caps as long as patients continue to pay their premiums.</a:t>
            </a:r>
          </a:p>
        </p:txBody>
      </p:sp>
    </p:spTree>
    <p:extLst>
      <p:ext uri="{BB962C8B-B14F-4D97-AF65-F5344CB8AC3E}">
        <p14:creationId xmlns:p14="http://schemas.microsoft.com/office/powerpoint/2010/main" val="4073348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if only they could get the website working…</a:t>
            </a:r>
            <a:endParaRPr lang="en-US" dirty="0"/>
          </a:p>
        </p:txBody>
      </p:sp>
      <p:pic>
        <p:nvPicPr>
          <p:cNvPr id="2050" name="Picture 2" descr="C:\Users\ryan.hollister\Desktop\Classroom\obama webs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60141"/>
            <a:ext cx="8287327" cy="4688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86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these reforms help/hurt?</a:t>
            </a:r>
            <a:endParaRPr lang="en-US" dirty="0"/>
          </a:p>
        </p:txBody>
      </p:sp>
      <p:sp>
        <p:nvSpPr>
          <p:cNvPr id="3" name="Text Placeholder 2"/>
          <p:cNvSpPr>
            <a:spLocks noGrp="1"/>
          </p:cNvSpPr>
          <p:nvPr>
            <p:ph type="body" idx="1"/>
          </p:nvPr>
        </p:nvSpPr>
        <p:spPr/>
        <p:txBody>
          <a:bodyPr/>
          <a:lstStyle/>
          <a:p>
            <a:r>
              <a:rPr lang="en-US" dirty="0" smtClean="0"/>
              <a:t>Helps</a:t>
            </a:r>
            <a:endParaRPr lang="en-US" dirty="0"/>
          </a:p>
        </p:txBody>
      </p:sp>
      <p:sp>
        <p:nvSpPr>
          <p:cNvPr id="4" name="Content Placeholder 3"/>
          <p:cNvSpPr>
            <a:spLocks noGrp="1"/>
          </p:cNvSpPr>
          <p:nvPr>
            <p:ph sz="half" idx="2"/>
          </p:nvPr>
        </p:nvSpPr>
        <p:spPr/>
        <p:txBody>
          <a:bodyPr/>
          <a:lstStyle/>
          <a:p>
            <a:r>
              <a:rPr lang="en-US" dirty="0" smtClean="0"/>
              <a:t>Young people can stay on their parent’s health insurance plans</a:t>
            </a:r>
          </a:p>
          <a:p>
            <a:r>
              <a:rPr lang="en-US" dirty="0" smtClean="0"/>
              <a:t>Sick people who want to buy health insurance</a:t>
            </a:r>
          </a:p>
          <a:p>
            <a:r>
              <a:rPr lang="en-US" dirty="0" smtClean="0"/>
              <a:t>Anyone with a long-term health problems</a:t>
            </a:r>
          </a:p>
          <a:p>
            <a:endParaRPr lang="en-US" dirty="0"/>
          </a:p>
        </p:txBody>
      </p:sp>
      <p:sp>
        <p:nvSpPr>
          <p:cNvPr id="5" name="Text Placeholder 4"/>
          <p:cNvSpPr>
            <a:spLocks noGrp="1"/>
          </p:cNvSpPr>
          <p:nvPr>
            <p:ph type="body" sz="quarter" idx="3"/>
          </p:nvPr>
        </p:nvSpPr>
        <p:spPr/>
        <p:txBody>
          <a:bodyPr/>
          <a:lstStyle/>
          <a:p>
            <a:r>
              <a:rPr lang="en-US" dirty="0" smtClean="0"/>
              <a:t>Hurts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Insurance companies will make less money because they view sick people as a “bad investment” because they cost more money than they pay.</a:t>
            </a:r>
          </a:p>
          <a:p>
            <a:r>
              <a:rPr lang="en-US" dirty="0" smtClean="0"/>
              <a:t>Businesses with over fifty workers may lose money because that have to pay for their employees health insurance.</a:t>
            </a:r>
            <a:endParaRPr lang="en-US" dirty="0"/>
          </a:p>
        </p:txBody>
      </p:sp>
    </p:spTree>
    <p:extLst>
      <p:ext uri="{BB962C8B-B14F-4D97-AF65-F5344CB8AC3E}">
        <p14:creationId xmlns:p14="http://schemas.microsoft.com/office/powerpoint/2010/main" val="185992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821</Words>
  <Application>Microsoft Office PowerPoint</Application>
  <PresentationFormat>On-screen Show (4:3)</PresentationFormat>
  <Paragraphs>58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Role of Government and Health Care</vt:lpstr>
      <vt:lpstr>Bell-work</vt:lpstr>
      <vt:lpstr>How does health insurance work?</vt:lpstr>
      <vt:lpstr>The Affordable Care Act</vt:lpstr>
      <vt:lpstr>Most people aren’t too informed about this issue…</vt:lpstr>
      <vt:lpstr>What does the law try to do?</vt:lpstr>
      <vt:lpstr>What are the main aspects of the law?</vt:lpstr>
      <vt:lpstr>Now if only they could get the website working…</vt:lpstr>
      <vt:lpstr>Who do these reforms help/hurt?</vt:lpstr>
      <vt:lpstr>Why so controversial?</vt:lpstr>
      <vt:lpstr>Why so controversial?</vt:lpstr>
      <vt:lpstr>Take a look at the following political cartoon and answer the question.</vt:lpstr>
      <vt:lpstr>Take a look at the following political cartoon and answer the question</vt:lpstr>
      <vt:lpstr>Are there alternatives to the ACA?</vt:lpstr>
      <vt:lpstr>Read the following articles…</vt:lpstr>
      <vt:lpstr>Which do you think would work best?</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Affordable Care Act</dc:title>
  <dc:creator>cusd300</dc:creator>
  <cp:lastModifiedBy>cusd300</cp:lastModifiedBy>
  <cp:revision>24</cp:revision>
  <dcterms:created xsi:type="dcterms:W3CDTF">2013-12-02T21:46:13Z</dcterms:created>
  <dcterms:modified xsi:type="dcterms:W3CDTF">2013-12-03T04:57:44Z</dcterms:modified>
</cp:coreProperties>
</file>