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45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44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43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42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38.xml"/>
  <Override ContentType="application/vnd.openxmlformats-officedocument.presentationml.slide+xml" PartName="/ppt/slides/slide4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37.xml"/>
  <Override ContentType="application/vnd.openxmlformats-officedocument.presentationml.slide+xml" PartName="/ppt/slides/slide.xml"/>
  <Override ContentType="application/vnd.openxmlformats-officedocument.presentationml.slide+xml" PartName="/ppt/slides/slide1.xml"/>
  <Override ContentType="application/vnd.openxmlformats-officedocument.presentationml.slide+xml" PartName="/ppt/slides/slide45.xml"/>
  <Override ContentType="application/vnd.openxmlformats-officedocument.presentationml.slide+xml" PartName="/ppt/slides/slide28.xml"/>
  <Override ContentType="application/vnd.openxmlformats-officedocument.presentationml.slide+xml" PartName="/ppt/slides/slide4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44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slide+xml" PartName="/ppt/slides/slide40.xml"/>
  <Override ContentType="application/vnd.openxmlformats-officedocument.presentationml.notesMaster+xml" PartName="/ppt/notesMasters/notesMaster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63" r:id="rId3"/>
    <p:sldMasterId id="214748366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4.xml"/><Relationship Id="rId42" Type="http://schemas.openxmlformats.org/officeDocument/2006/relationships/slide" Target="slides/slide36.xml"/><Relationship Id="rId41" Type="http://schemas.openxmlformats.org/officeDocument/2006/relationships/slide" Target="slides/slide35.xml"/><Relationship Id="rId44" Type="http://schemas.openxmlformats.org/officeDocument/2006/relationships/slide" Target="slides/slide38.xml"/><Relationship Id="rId43" Type="http://schemas.openxmlformats.org/officeDocument/2006/relationships/slide" Target="slides/slide37.xml"/><Relationship Id="rId46" Type="http://schemas.openxmlformats.org/officeDocument/2006/relationships/slide" Target="slides/slide40.xml"/><Relationship Id="rId45" Type="http://schemas.openxmlformats.org/officeDocument/2006/relationships/slide" Target="slides/slide39.xml"/><Relationship Id="rId1" Type="http://schemas.openxmlformats.org/officeDocument/2006/relationships/theme" Target="theme/theme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48" Type="http://schemas.openxmlformats.org/officeDocument/2006/relationships/slide" Target="slides/slide42.xml"/><Relationship Id="rId47" Type="http://schemas.openxmlformats.org/officeDocument/2006/relationships/slide" Target="slides/slide41.xml"/><Relationship Id="rId49" Type="http://schemas.openxmlformats.org/officeDocument/2006/relationships/slide" Target="slides/slide43.xml"/><Relationship Id="rId5" Type="http://schemas.openxmlformats.org/officeDocument/2006/relationships/notesMaster" Target="notesMasters/notesMaster.xml"/><Relationship Id="rId6" Type="http://schemas.openxmlformats.org/officeDocument/2006/relationships/slide" Target="slides/slide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slide" Target="slides/slide25.xml"/><Relationship Id="rId30" Type="http://schemas.openxmlformats.org/officeDocument/2006/relationships/slide" Target="slides/slide24.xml"/><Relationship Id="rId33" Type="http://schemas.openxmlformats.org/officeDocument/2006/relationships/slide" Target="slides/slide27.xml"/><Relationship Id="rId32" Type="http://schemas.openxmlformats.org/officeDocument/2006/relationships/slide" Target="slides/slide26.xml"/><Relationship Id="rId35" Type="http://schemas.openxmlformats.org/officeDocument/2006/relationships/slide" Target="slides/slide29.xml"/><Relationship Id="rId34" Type="http://schemas.openxmlformats.org/officeDocument/2006/relationships/slide" Target="slides/slide28.xml"/><Relationship Id="rId37" Type="http://schemas.openxmlformats.org/officeDocument/2006/relationships/slide" Target="slides/slide31.xml"/><Relationship Id="rId36" Type="http://schemas.openxmlformats.org/officeDocument/2006/relationships/slide" Target="slides/slide30.xml"/><Relationship Id="rId39" Type="http://schemas.openxmlformats.org/officeDocument/2006/relationships/slide" Target="slides/slide33.xml"/><Relationship Id="rId38" Type="http://schemas.openxmlformats.org/officeDocument/2006/relationships/slide" Target="slides/slide32.xml"/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29" Type="http://schemas.openxmlformats.org/officeDocument/2006/relationships/slide" Target="slides/slide23.xml"/><Relationship Id="rId51" Type="http://schemas.openxmlformats.org/officeDocument/2006/relationships/slide" Target="slides/slide45.xml"/><Relationship Id="rId50" Type="http://schemas.openxmlformats.org/officeDocument/2006/relationships/slide" Target="slides/slide44.xml"/><Relationship Id="rId52" Type="http://schemas.openxmlformats.org/officeDocument/2006/relationships/slide" Target="slides/slide46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4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4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4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notesSlide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1" name="Shape 13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7" name="Shape 13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5" name="Shape 19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1" name="Shape 20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7" name="Shape 20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4" name="Shape 21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1" name="Shape 22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9" name="Shape 22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6" name="Shape 23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5" name="Shape 24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2" name="Shape 25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9" name="Shape 25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5" name="Shape 14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6" name="Shape 26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3" name="Shape 27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Shape 27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0" name="Shape 28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Shape 28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6" name="Shape 28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Shape 29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2" name="Shape 29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Shape 32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6" name="Shape 32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30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Shape 33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2" name="Shape 33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62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Shape 36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4" name="Shape 36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68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Shape 36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0" name="Shape 37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76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Shape 37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8" name="Shape 37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0" name="Shape 15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82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Shape 38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4" name="Shape 38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88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Shape 38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0" name="Shape 39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98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Shape 39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0" name="Shape 40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04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Shape 40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6" name="Shape 40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17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Shape 41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9" name="Shape 41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23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Shape 42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25" name="Shape 42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29" name="Shape 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Shape 43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31" name="Shape 43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35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Shape 43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37" name="Shape 43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42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Shape 44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44" name="Shape 44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48" name="Shape 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Shape 44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50" name="Shape 45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5" name="Shape 15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54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Shape 45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56" name="Shape 45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60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Shape 46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62" name="Shape 46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67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Shape 46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69" name="Shape 46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75" name="Shape 4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" name="Shape 47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77" name="Shape 47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84" name="Shape 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Shape 48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86" name="Shape 48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89" name="Shape 4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" name="Shape 49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91" name="Shape 49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96" name="Shape 4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Shape 49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98" name="Shape 49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0" name="Shape 16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6" name="Shape 16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2" name="Shape 17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8" name="Shape 17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4" name="Shape 18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ctrTitle"/>
          </p:nvPr>
        </p:nvSpPr>
        <p:spPr>
          <a:xfrm>
            <a:off x="2057400" y="1143000"/>
            <a:ext cx="6629400" cy="2209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48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" type="subTitle"/>
          </p:nvPr>
        </p:nvSpPr>
        <p:spPr>
          <a:xfrm>
            <a:off x="1371600" y="3962400"/>
            <a:ext cx="6858000" cy="1600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61925" lvl="1" marL="742950" marR="0" rtl="0" algn="l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b="0" i="0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48272" lvl="2" marL="1143000" marR="0" rtl="0" algn="l">
              <a:spcBef>
                <a:spcPts val="460"/>
              </a:spcBef>
              <a:spcAft>
                <a:spcPts val="0"/>
              </a:spcAft>
              <a:buClr>
                <a:schemeClr val="folHlink"/>
              </a:buClr>
              <a:buSzPct val="55000"/>
              <a:buFont typeface="Noto Sans Symbols"/>
              <a:buChar char="■"/>
              <a:defRPr b="0" i="0" sz="2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3" name="Shape 23"/>
          <p:cNvSpPr txBox="1"/>
          <p:nvPr>
            <p:ph idx="10" type="dt"/>
          </p:nvPr>
        </p:nvSpPr>
        <p:spPr>
          <a:xfrm>
            <a:off x="912812" y="6251575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1" type="ftr"/>
          </p:nvPr>
        </p:nvSpPr>
        <p:spPr>
          <a:xfrm>
            <a:off x="3354387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2" type="sldNum"/>
          </p:nvPr>
        </p:nvSpPr>
        <p:spPr>
          <a:xfrm>
            <a:off x="6781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idx="10" type="dt"/>
          </p:nvPr>
        </p:nvSpPr>
        <p:spPr>
          <a:xfrm>
            <a:off x="914400" y="6251575"/>
            <a:ext cx="19811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1" type="ftr"/>
          </p:nvPr>
        </p:nvSpPr>
        <p:spPr>
          <a:xfrm>
            <a:off x="3352800" y="62484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2" type="sldNum"/>
          </p:nvPr>
        </p:nvSpPr>
        <p:spPr>
          <a:xfrm>
            <a:off x="6781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7" name="Shape 97"/>
          <p:cNvSpPr/>
          <p:nvPr>
            <p:ph idx="2" type="pic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9" name="Shape 99"/>
          <p:cNvSpPr txBox="1"/>
          <p:nvPr>
            <p:ph idx="10" type="dt"/>
          </p:nvPr>
        </p:nvSpPr>
        <p:spPr>
          <a:xfrm>
            <a:off x="914400" y="6251575"/>
            <a:ext cx="19811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0" name="Shape 100"/>
          <p:cNvSpPr txBox="1"/>
          <p:nvPr>
            <p:ph idx="11" type="ftr"/>
          </p:nvPr>
        </p:nvSpPr>
        <p:spPr>
          <a:xfrm>
            <a:off x="3352800" y="62484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1" name="Shape 101"/>
          <p:cNvSpPr txBox="1"/>
          <p:nvPr>
            <p:ph idx="12" type="sldNum"/>
          </p:nvPr>
        </p:nvSpPr>
        <p:spPr>
          <a:xfrm>
            <a:off x="6781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002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■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5240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4478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55000"/>
              <a:buFont typeface="Noto Sans Symbols"/>
              <a:buChar char="■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5" name="Shape 105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6" name="Shape 106"/>
          <p:cNvSpPr txBox="1"/>
          <p:nvPr>
            <p:ph idx="10" type="dt"/>
          </p:nvPr>
        </p:nvSpPr>
        <p:spPr>
          <a:xfrm>
            <a:off x="914400" y="6251575"/>
            <a:ext cx="19811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7" name="Shape 107"/>
          <p:cNvSpPr txBox="1"/>
          <p:nvPr>
            <p:ph idx="11" type="ftr"/>
          </p:nvPr>
        </p:nvSpPr>
        <p:spPr>
          <a:xfrm>
            <a:off x="3352800" y="62484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8" name="Shape 108"/>
          <p:cNvSpPr txBox="1"/>
          <p:nvPr>
            <p:ph idx="12" type="sldNum"/>
          </p:nvPr>
        </p:nvSpPr>
        <p:spPr>
          <a:xfrm>
            <a:off x="6781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type="title"/>
          </p:nvPr>
        </p:nvSpPr>
        <p:spPr>
          <a:xfrm>
            <a:off x="914400" y="277812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11" name="Shape 111"/>
          <p:cNvSpPr txBox="1"/>
          <p:nvPr>
            <p:ph idx="10" type="dt"/>
          </p:nvPr>
        </p:nvSpPr>
        <p:spPr>
          <a:xfrm>
            <a:off x="914400" y="6251575"/>
            <a:ext cx="19811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2" name="Shape 112"/>
          <p:cNvSpPr txBox="1"/>
          <p:nvPr>
            <p:ph idx="11" type="ftr"/>
          </p:nvPr>
        </p:nvSpPr>
        <p:spPr>
          <a:xfrm>
            <a:off x="3352800" y="62484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3" name="Shape 113"/>
          <p:cNvSpPr txBox="1"/>
          <p:nvPr>
            <p:ph idx="12" type="sldNum"/>
          </p:nvPr>
        </p:nvSpPr>
        <p:spPr>
          <a:xfrm>
            <a:off x="6781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7" name="Shape 117"/>
          <p:cNvSpPr txBox="1"/>
          <p:nvPr>
            <p:ph idx="2" type="body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0574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■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9050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65735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54999"/>
              <a:buFont typeface="Noto Sans Symbols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27000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27000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27000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2700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2700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8" name="Shape 118"/>
          <p:cNvSpPr txBox="1"/>
          <p:nvPr>
            <p:ph idx="3" type="body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9" name="Shape 119"/>
          <p:cNvSpPr txBox="1"/>
          <p:nvPr>
            <p:ph idx="4" type="body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0574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■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9050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65735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54999"/>
              <a:buFont typeface="Noto Sans Symbols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27000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27000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27000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2700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2700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0" name="Shape 120"/>
          <p:cNvSpPr txBox="1"/>
          <p:nvPr>
            <p:ph idx="10" type="dt"/>
          </p:nvPr>
        </p:nvSpPr>
        <p:spPr>
          <a:xfrm>
            <a:off x="914400" y="6251575"/>
            <a:ext cx="19811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1" name="Shape 121"/>
          <p:cNvSpPr txBox="1"/>
          <p:nvPr>
            <p:ph idx="11" type="ftr"/>
          </p:nvPr>
        </p:nvSpPr>
        <p:spPr>
          <a:xfrm>
            <a:off x="3352800" y="62484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2" name="Shape 122"/>
          <p:cNvSpPr txBox="1"/>
          <p:nvPr>
            <p:ph idx="12" type="sldNum"/>
          </p:nvPr>
        </p:nvSpPr>
        <p:spPr>
          <a:xfrm>
            <a:off x="6781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/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4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6" name="Shape 126"/>
          <p:cNvSpPr txBox="1"/>
          <p:nvPr>
            <p:ph idx="10" type="dt"/>
          </p:nvPr>
        </p:nvSpPr>
        <p:spPr>
          <a:xfrm>
            <a:off x="914400" y="6251575"/>
            <a:ext cx="19811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7" name="Shape 127"/>
          <p:cNvSpPr txBox="1"/>
          <p:nvPr>
            <p:ph idx="11" type="ftr"/>
          </p:nvPr>
        </p:nvSpPr>
        <p:spPr>
          <a:xfrm>
            <a:off x="3352800" y="62484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8" name="Shape 128"/>
          <p:cNvSpPr txBox="1"/>
          <p:nvPr>
            <p:ph idx="12" type="sldNum"/>
          </p:nvPr>
        </p:nvSpPr>
        <p:spPr>
          <a:xfrm>
            <a:off x="6781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x="914400" y="277812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x="914400" y="1600200"/>
            <a:ext cx="7772400" cy="45307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8288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■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61925" lvl="1" marL="742950" marR="0" rtl="0" algn="l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b="0" i="0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48272" lvl="2" marL="1143000" marR="0" rtl="0" algn="l">
              <a:spcBef>
                <a:spcPts val="460"/>
              </a:spcBef>
              <a:spcAft>
                <a:spcPts val="0"/>
              </a:spcAft>
              <a:buClr>
                <a:schemeClr val="folHlink"/>
              </a:buClr>
              <a:buSzPct val="55000"/>
              <a:buFont typeface="Noto Sans Symbols"/>
              <a:buChar char="■"/>
              <a:defRPr b="0" i="0" sz="2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0" type="dt"/>
          </p:nvPr>
        </p:nvSpPr>
        <p:spPr>
          <a:xfrm>
            <a:off x="914400" y="6251575"/>
            <a:ext cx="19811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1" type="ftr"/>
          </p:nvPr>
        </p:nvSpPr>
        <p:spPr>
          <a:xfrm>
            <a:off x="3352800" y="62484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6781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clipArtAndTx">
  <p:cSld name="Title, Clip Art and Text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type="title"/>
          </p:nvPr>
        </p:nvSpPr>
        <p:spPr>
          <a:xfrm>
            <a:off x="914400" y="277812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0" name="Shape 50"/>
          <p:cNvSpPr/>
          <p:nvPr>
            <p:ph idx="2" type="clipArt"/>
          </p:nvPr>
        </p:nvSpPr>
        <p:spPr>
          <a:xfrm>
            <a:off x="914400" y="1600200"/>
            <a:ext cx="3809999" cy="45307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8288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■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61925" lvl="1" marL="742950" marR="0" rtl="0" algn="l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b="0" i="0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48272" lvl="2" marL="1143000" marR="0" rtl="0" algn="l">
              <a:spcBef>
                <a:spcPts val="460"/>
              </a:spcBef>
              <a:spcAft>
                <a:spcPts val="0"/>
              </a:spcAft>
              <a:buClr>
                <a:schemeClr val="folHlink"/>
              </a:buClr>
              <a:buSzPct val="55000"/>
              <a:buFont typeface="Noto Sans Symbols"/>
              <a:buChar char="■"/>
              <a:defRPr b="0" i="0" sz="2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4876800" y="1600200"/>
            <a:ext cx="3809999" cy="45307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8288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■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61925" lvl="1" marL="742950" marR="0" rtl="0" algn="l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b="0" i="0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48272" lvl="2" marL="1143000" marR="0" rtl="0" algn="l">
              <a:spcBef>
                <a:spcPts val="460"/>
              </a:spcBef>
              <a:spcAft>
                <a:spcPts val="0"/>
              </a:spcAft>
              <a:buClr>
                <a:schemeClr val="folHlink"/>
              </a:buClr>
              <a:buSzPct val="55000"/>
              <a:buFont typeface="Noto Sans Symbols"/>
              <a:buChar char="■"/>
              <a:defRPr b="0" i="0" sz="2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0" type="dt"/>
          </p:nvPr>
        </p:nvSpPr>
        <p:spPr>
          <a:xfrm>
            <a:off x="914400" y="6251575"/>
            <a:ext cx="19811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1" type="ftr"/>
          </p:nvPr>
        </p:nvSpPr>
        <p:spPr>
          <a:xfrm>
            <a:off x="3352800" y="62484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2" type="sldNum"/>
          </p:nvPr>
        </p:nvSpPr>
        <p:spPr>
          <a:xfrm>
            <a:off x="6781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AndClipArt">
  <p:cSld name="Title, Text and Clip Art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>
            <p:ph type="title"/>
          </p:nvPr>
        </p:nvSpPr>
        <p:spPr>
          <a:xfrm>
            <a:off x="914400" y="277812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914400" y="1600200"/>
            <a:ext cx="3809999" cy="45307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8288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■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61925" lvl="1" marL="742950" marR="0" rtl="0" algn="l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b="0" i="0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48272" lvl="2" marL="1143000" marR="0" rtl="0" algn="l">
              <a:spcBef>
                <a:spcPts val="460"/>
              </a:spcBef>
              <a:spcAft>
                <a:spcPts val="0"/>
              </a:spcAft>
              <a:buClr>
                <a:schemeClr val="folHlink"/>
              </a:buClr>
              <a:buSzPct val="55000"/>
              <a:buFont typeface="Noto Sans Symbols"/>
              <a:buChar char="■"/>
              <a:defRPr b="0" i="0" sz="2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8" name="Shape 58"/>
          <p:cNvSpPr/>
          <p:nvPr>
            <p:ph idx="2" type="clipArt"/>
          </p:nvPr>
        </p:nvSpPr>
        <p:spPr>
          <a:xfrm>
            <a:off x="4876800" y="1600200"/>
            <a:ext cx="3809999" cy="45307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8288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■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61925" lvl="1" marL="742950" marR="0" rtl="0" algn="l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b="0" i="0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48272" lvl="2" marL="1143000" marR="0" rtl="0" algn="l">
              <a:spcBef>
                <a:spcPts val="460"/>
              </a:spcBef>
              <a:spcAft>
                <a:spcPts val="0"/>
              </a:spcAft>
              <a:buClr>
                <a:schemeClr val="folHlink"/>
              </a:buClr>
              <a:buSzPct val="55000"/>
              <a:buFont typeface="Noto Sans Symbols"/>
              <a:buChar char="■"/>
              <a:defRPr b="0" i="0" sz="2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0" type="dt"/>
          </p:nvPr>
        </p:nvSpPr>
        <p:spPr>
          <a:xfrm>
            <a:off x="914400" y="6251575"/>
            <a:ext cx="19811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1" type="ftr"/>
          </p:nvPr>
        </p:nvSpPr>
        <p:spPr>
          <a:xfrm>
            <a:off x="3352800" y="62484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1" name="Shape 61"/>
          <p:cNvSpPr txBox="1"/>
          <p:nvPr>
            <p:ph idx="12" type="sldNum"/>
          </p:nvPr>
        </p:nvSpPr>
        <p:spPr>
          <a:xfrm>
            <a:off x="6781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>
            <p:ph type="title"/>
          </p:nvPr>
        </p:nvSpPr>
        <p:spPr>
          <a:xfrm>
            <a:off x="914400" y="277812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914400" y="1600200"/>
            <a:ext cx="3809999" cy="45307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8288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■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714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5875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550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1430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14300" lvl="5" marL="25146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14300" lvl="6" marL="29718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14300" lvl="7" marL="34290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14300" lvl="8" marL="38862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2" type="body"/>
          </p:nvPr>
        </p:nvSpPr>
        <p:spPr>
          <a:xfrm>
            <a:off x="4876800" y="1600200"/>
            <a:ext cx="3809999" cy="45307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8288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■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714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5875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550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1430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14300" lvl="5" marL="25146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14300" lvl="6" marL="29718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14300" lvl="7" marL="34290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14300" lvl="8" marL="38862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0" type="dt"/>
          </p:nvPr>
        </p:nvSpPr>
        <p:spPr>
          <a:xfrm>
            <a:off x="914400" y="6251575"/>
            <a:ext cx="19811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1" type="ftr"/>
          </p:nvPr>
        </p:nvSpPr>
        <p:spPr>
          <a:xfrm>
            <a:off x="3352800" y="62484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8" name="Shape 68"/>
          <p:cNvSpPr txBox="1"/>
          <p:nvPr>
            <p:ph idx="12" type="sldNum"/>
          </p:nvPr>
        </p:nvSpPr>
        <p:spPr>
          <a:xfrm>
            <a:off x="6781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AndObj">
  <p:cSld name="Title, Text, and Conten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/>
          <p:nvPr>
            <p:ph type="title"/>
          </p:nvPr>
        </p:nvSpPr>
        <p:spPr>
          <a:xfrm>
            <a:off x="914400" y="277812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914400" y="1600200"/>
            <a:ext cx="3809999" cy="45307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8288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■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61925" lvl="1" marL="742950" marR="0" rtl="0" algn="l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b="0" i="0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48272" lvl="2" marL="1143000" marR="0" rtl="0" algn="l">
              <a:spcBef>
                <a:spcPts val="460"/>
              </a:spcBef>
              <a:spcAft>
                <a:spcPts val="0"/>
              </a:spcAft>
              <a:buClr>
                <a:schemeClr val="folHlink"/>
              </a:buClr>
              <a:buSzPct val="55000"/>
              <a:buFont typeface="Noto Sans Symbols"/>
              <a:buChar char="■"/>
              <a:defRPr b="0" i="0" sz="2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2" type="body"/>
          </p:nvPr>
        </p:nvSpPr>
        <p:spPr>
          <a:xfrm>
            <a:off x="4876800" y="1600200"/>
            <a:ext cx="3809999" cy="45307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8288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■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61925" lvl="1" marL="742950" marR="0" rtl="0" algn="l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b="0" i="0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48272" lvl="2" marL="1143000" marR="0" rtl="0" algn="l">
              <a:spcBef>
                <a:spcPts val="460"/>
              </a:spcBef>
              <a:spcAft>
                <a:spcPts val="0"/>
              </a:spcAft>
              <a:buClr>
                <a:schemeClr val="folHlink"/>
              </a:buClr>
              <a:buSzPct val="55000"/>
              <a:buFont typeface="Noto Sans Symbols"/>
              <a:buChar char="■"/>
              <a:defRPr b="0" i="0" sz="2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0" type="dt"/>
          </p:nvPr>
        </p:nvSpPr>
        <p:spPr>
          <a:xfrm>
            <a:off x="914400" y="6251575"/>
            <a:ext cx="19811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4" name="Shape 74"/>
          <p:cNvSpPr txBox="1"/>
          <p:nvPr>
            <p:ph idx="11" type="ftr"/>
          </p:nvPr>
        </p:nvSpPr>
        <p:spPr>
          <a:xfrm>
            <a:off x="3352800" y="62484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5" name="Shape 75"/>
          <p:cNvSpPr txBox="1"/>
          <p:nvPr>
            <p:ph idx="12" type="sldNum"/>
          </p:nvPr>
        </p:nvSpPr>
        <p:spPr>
          <a:xfrm>
            <a:off x="6781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AndTx">
  <p:cSld name="Title, Content and 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x="914400" y="277812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914400" y="1600200"/>
            <a:ext cx="3809999" cy="45307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8288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■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61925" lvl="1" marL="742950" marR="0" rtl="0" algn="l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b="0" i="0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48272" lvl="2" marL="1143000" marR="0" rtl="0" algn="l">
              <a:spcBef>
                <a:spcPts val="460"/>
              </a:spcBef>
              <a:spcAft>
                <a:spcPts val="0"/>
              </a:spcAft>
              <a:buClr>
                <a:schemeClr val="folHlink"/>
              </a:buClr>
              <a:buSzPct val="55000"/>
              <a:buFont typeface="Noto Sans Symbols"/>
              <a:buChar char="■"/>
              <a:defRPr b="0" i="0" sz="2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2" type="body"/>
          </p:nvPr>
        </p:nvSpPr>
        <p:spPr>
          <a:xfrm>
            <a:off x="4876800" y="1600200"/>
            <a:ext cx="3809999" cy="45307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8288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■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61925" lvl="1" marL="742950" marR="0" rtl="0" algn="l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b="0" i="0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48272" lvl="2" marL="1143000" marR="0" rtl="0" algn="l">
              <a:spcBef>
                <a:spcPts val="460"/>
              </a:spcBef>
              <a:spcAft>
                <a:spcPts val="0"/>
              </a:spcAft>
              <a:buClr>
                <a:schemeClr val="folHlink"/>
              </a:buClr>
              <a:buSzPct val="55000"/>
              <a:buFont typeface="Noto Sans Symbols"/>
              <a:buChar char="■"/>
              <a:defRPr b="0" i="0" sz="2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0" name="Shape 80"/>
          <p:cNvSpPr txBox="1"/>
          <p:nvPr>
            <p:ph idx="10" type="dt"/>
          </p:nvPr>
        </p:nvSpPr>
        <p:spPr>
          <a:xfrm>
            <a:off x="914400" y="6251575"/>
            <a:ext cx="19811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1" name="Shape 81"/>
          <p:cNvSpPr txBox="1"/>
          <p:nvPr>
            <p:ph idx="11" type="ftr"/>
          </p:nvPr>
        </p:nvSpPr>
        <p:spPr>
          <a:xfrm>
            <a:off x="3352800" y="62484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2" name="Shape 82"/>
          <p:cNvSpPr txBox="1"/>
          <p:nvPr>
            <p:ph idx="12" type="sldNum"/>
          </p:nvPr>
        </p:nvSpPr>
        <p:spPr>
          <a:xfrm>
            <a:off x="6781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 rot="5400000">
            <a:off x="4788694" y="2232818"/>
            <a:ext cx="5853111" cy="194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5" name="Shape 85"/>
          <p:cNvSpPr txBox="1"/>
          <p:nvPr>
            <p:ph idx="1" type="body"/>
          </p:nvPr>
        </p:nvSpPr>
        <p:spPr>
          <a:xfrm rot="5400000">
            <a:off x="826294" y="365918"/>
            <a:ext cx="5853111" cy="56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8288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■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61925" lvl="1" marL="742950" marR="0" rtl="0" algn="l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b="0" i="0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48272" lvl="2" marL="1143000" marR="0" rtl="0" algn="l">
              <a:spcBef>
                <a:spcPts val="460"/>
              </a:spcBef>
              <a:spcAft>
                <a:spcPts val="0"/>
              </a:spcAft>
              <a:buClr>
                <a:schemeClr val="folHlink"/>
              </a:buClr>
              <a:buSzPct val="55000"/>
              <a:buFont typeface="Noto Sans Symbols"/>
              <a:buChar char="■"/>
              <a:defRPr b="0" i="0" sz="2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6" name="Shape 86"/>
          <p:cNvSpPr txBox="1"/>
          <p:nvPr>
            <p:ph idx="10" type="dt"/>
          </p:nvPr>
        </p:nvSpPr>
        <p:spPr>
          <a:xfrm>
            <a:off x="914400" y="6251575"/>
            <a:ext cx="19811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7" name="Shape 87"/>
          <p:cNvSpPr txBox="1"/>
          <p:nvPr>
            <p:ph idx="11" type="ftr"/>
          </p:nvPr>
        </p:nvSpPr>
        <p:spPr>
          <a:xfrm>
            <a:off x="3352800" y="62484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8" name="Shape 88"/>
          <p:cNvSpPr txBox="1"/>
          <p:nvPr>
            <p:ph idx="12" type="sldNum"/>
          </p:nvPr>
        </p:nvSpPr>
        <p:spPr>
          <a:xfrm>
            <a:off x="6781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914400" y="277812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1" name="Shape 91"/>
          <p:cNvSpPr txBox="1"/>
          <p:nvPr>
            <p:ph idx="1" type="body"/>
          </p:nvPr>
        </p:nvSpPr>
        <p:spPr>
          <a:xfrm rot="5400000">
            <a:off x="2535237" y="-20637"/>
            <a:ext cx="4530724" cy="77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8288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■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61925" lvl="1" marL="742950" marR="0" rtl="0" algn="l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b="0" i="0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48272" lvl="2" marL="1143000" marR="0" rtl="0" algn="l">
              <a:spcBef>
                <a:spcPts val="460"/>
              </a:spcBef>
              <a:spcAft>
                <a:spcPts val="0"/>
              </a:spcAft>
              <a:buClr>
                <a:schemeClr val="folHlink"/>
              </a:buClr>
              <a:buSzPct val="55000"/>
              <a:buFont typeface="Noto Sans Symbols"/>
              <a:buChar char="■"/>
              <a:defRPr b="0" i="0" sz="2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2" name="Shape 92"/>
          <p:cNvSpPr txBox="1"/>
          <p:nvPr>
            <p:ph idx="10" type="dt"/>
          </p:nvPr>
        </p:nvSpPr>
        <p:spPr>
          <a:xfrm>
            <a:off x="914400" y="6251575"/>
            <a:ext cx="19811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3" name="Shape 93"/>
          <p:cNvSpPr txBox="1"/>
          <p:nvPr>
            <p:ph idx="11" type="ftr"/>
          </p:nvPr>
        </p:nvSpPr>
        <p:spPr>
          <a:xfrm>
            <a:off x="3352800" y="62484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4" name="Shape 94"/>
          <p:cNvSpPr txBox="1"/>
          <p:nvPr>
            <p:ph idx="12" type="sldNum"/>
          </p:nvPr>
        </p:nvSpPr>
        <p:spPr>
          <a:xfrm>
            <a:off x="6781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theme" Target="../theme/theme.xml"/></Relationships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Shape 6"/>
          <p:cNvGrpSpPr/>
          <p:nvPr/>
        </p:nvGrpSpPr>
        <p:grpSpPr>
          <a:xfrm>
            <a:off x="0" y="0"/>
            <a:ext cx="8763000" cy="5943599"/>
            <a:chOff x="0" y="0"/>
            <a:chExt cx="8763000" cy="5943599"/>
          </a:xfrm>
        </p:grpSpPr>
        <p:sp>
          <p:nvSpPr>
            <p:cNvPr id="7" name="Shape 7"/>
            <p:cNvSpPr txBox="1"/>
            <p:nvPr/>
          </p:nvSpPr>
          <p:spPr>
            <a:xfrm>
              <a:off x="0" y="0"/>
              <a:ext cx="1752600" cy="487679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8" name="Shape 8"/>
            <p:cNvGrpSpPr/>
            <p:nvPr/>
          </p:nvGrpSpPr>
          <p:grpSpPr>
            <a:xfrm>
              <a:off x="0" y="3505200"/>
              <a:ext cx="8763000" cy="2438399"/>
              <a:chOff x="0" y="3505200"/>
              <a:chExt cx="8763000" cy="2438399"/>
            </a:xfrm>
          </p:grpSpPr>
          <p:sp>
            <p:nvSpPr>
              <p:cNvPr id="9" name="Shape 9"/>
              <p:cNvSpPr txBox="1"/>
              <p:nvPr/>
            </p:nvSpPr>
            <p:spPr>
              <a:xfrm>
                <a:off x="990600" y="3505200"/>
                <a:ext cx="7772400" cy="2438399"/>
              </a:xfrm>
              <a:prstGeom prst="rect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0" name="Shape 10"/>
              <p:cNvSpPr txBox="1"/>
              <p:nvPr/>
            </p:nvSpPr>
            <p:spPr>
              <a:xfrm>
                <a:off x="1038225" y="3733800"/>
                <a:ext cx="7648575" cy="2138361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cxnSp>
            <p:nvCxnSpPr>
              <p:cNvPr id="11" name="Shape 11"/>
              <p:cNvCxnSpPr/>
              <p:nvPr/>
            </p:nvCxnSpPr>
            <p:spPr>
              <a:xfrm>
                <a:off x="0" y="4876800"/>
                <a:ext cx="990599" cy="0"/>
              </a:xfrm>
              <a:prstGeom prst="straightConnector1">
                <a:avLst/>
              </a:prstGeom>
              <a:noFill/>
              <a:ln cap="flat" cmpd="sng" w="50800">
                <a:solidFill>
                  <a:schemeClr val="lt2"/>
                </a:solidFill>
                <a:prstDash val="solid"/>
                <a:miter/>
                <a:headEnd len="med" w="med" type="none"/>
                <a:tailEnd len="med" w="med" type="none"/>
              </a:ln>
            </p:spPr>
          </p:cxnSp>
        </p:grpSp>
        <p:grpSp>
          <p:nvGrpSpPr>
            <p:cNvPr id="12" name="Shape 12"/>
            <p:cNvGrpSpPr/>
            <p:nvPr/>
          </p:nvGrpSpPr>
          <p:grpSpPr>
            <a:xfrm>
              <a:off x="635000" y="533400"/>
              <a:ext cx="8077199" cy="304799"/>
              <a:chOff x="635000" y="533400"/>
              <a:chExt cx="8077199" cy="304799"/>
            </a:xfrm>
          </p:grpSpPr>
          <p:sp>
            <p:nvSpPr>
              <p:cNvPr id="13" name="Shape 13"/>
              <p:cNvSpPr txBox="1"/>
              <p:nvPr/>
            </p:nvSpPr>
            <p:spPr>
              <a:xfrm>
                <a:off x="6273800" y="533400"/>
                <a:ext cx="2438399" cy="3047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cxnSp>
            <p:nvCxnSpPr>
              <p:cNvPr id="14" name="Shape 14"/>
              <p:cNvCxnSpPr/>
              <p:nvPr/>
            </p:nvCxnSpPr>
            <p:spPr>
              <a:xfrm>
                <a:off x="635000" y="685800"/>
                <a:ext cx="8077199" cy="0"/>
              </a:xfrm>
              <a:prstGeom prst="straightConnector1">
                <a:avLst/>
              </a:prstGeom>
              <a:noFill/>
              <a:ln cap="flat" cmpd="sng" w="44450">
                <a:solidFill>
                  <a:schemeClr val="lt2"/>
                </a:solidFill>
                <a:prstDash val="solid"/>
                <a:miter/>
                <a:headEnd len="med" w="med" type="none"/>
                <a:tailEnd len="med" w="med" type="none"/>
              </a:ln>
            </p:spPr>
          </p:cxnSp>
        </p:grpSp>
      </p:grpSp>
      <p:sp>
        <p:nvSpPr>
          <p:cNvPr id="15" name="Shape 15"/>
          <p:cNvSpPr txBox="1"/>
          <p:nvPr>
            <p:ph type="title"/>
          </p:nvPr>
        </p:nvSpPr>
        <p:spPr>
          <a:xfrm>
            <a:off x="914400" y="277812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" type="body"/>
          </p:nvPr>
        </p:nvSpPr>
        <p:spPr>
          <a:xfrm>
            <a:off x="914400" y="1600200"/>
            <a:ext cx="7772400" cy="45307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8288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■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61925" lvl="1" marL="742950" marR="0" rtl="0" algn="l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b="0" i="0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48272" lvl="2" marL="1143000" marR="0" rtl="0" algn="l">
              <a:spcBef>
                <a:spcPts val="460"/>
              </a:spcBef>
              <a:spcAft>
                <a:spcPts val="0"/>
              </a:spcAft>
              <a:buClr>
                <a:schemeClr val="folHlink"/>
              </a:buClr>
              <a:buSzPct val="55000"/>
              <a:buFont typeface="Noto Sans Symbols"/>
              <a:buChar char="■"/>
              <a:defRPr b="0" i="0" sz="2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0" type="dt"/>
          </p:nvPr>
        </p:nvSpPr>
        <p:spPr>
          <a:xfrm>
            <a:off x="912812" y="6251575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1" type="ftr"/>
          </p:nvPr>
        </p:nvSpPr>
        <p:spPr>
          <a:xfrm>
            <a:off x="3354387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6781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Shape 27"/>
          <p:cNvGrpSpPr/>
          <p:nvPr/>
        </p:nvGrpSpPr>
        <p:grpSpPr>
          <a:xfrm>
            <a:off x="0" y="0"/>
            <a:ext cx="8686800" cy="4876799"/>
            <a:chOff x="0" y="0"/>
            <a:chExt cx="8686800" cy="4876799"/>
          </a:xfrm>
        </p:grpSpPr>
        <p:sp>
          <p:nvSpPr>
            <p:cNvPr id="28" name="Shape 28"/>
            <p:cNvSpPr txBox="1"/>
            <p:nvPr/>
          </p:nvSpPr>
          <p:spPr>
            <a:xfrm>
              <a:off x="0" y="0"/>
              <a:ext cx="609599" cy="487679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9" name="Shape 29"/>
            <p:cNvGrpSpPr/>
            <p:nvPr/>
          </p:nvGrpSpPr>
          <p:grpSpPr>
            <a:xfrm>
              <a:off x="381000" y="1417637"/>
              <a:ext cx="8305800" cy="182561"/>
              <a:chOff x="381000" y="1417637"/>
              <a:chExt cx="8305800" cy="182561"/>
            </a:xfrm>
          </p:grpSpPr>
          <p:sp>
            <p:nvSpPr>
              <p:cNvPr id="30" name="Shape 30"/>
              <p:cNvSpPr txBox="1"/>
              <p:nvPr/>
            </p:nvSpPr>
            <p:spPr>
              <a:xfrm>
                <a:off x="6858000" y="1417637"/>
                <a:ext cx="1828800" cy="182561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cxnSp>
            <p:nvCxnSpPr>
              <p:cNvPr id="31" name="Shape 31"/>
              <p:cNvCxnSpPr/>
              <p:nvPr/>
            </p:nvCxnSpPr>
            <p:spPr>
              <a:xfrm>
                <a:off x="381000" y="1493837"/>
                <a:ext cx="8305799" cy="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lt2"/>
                </a:solidFill>
                <a:prstDash val="solid"/>
                <a:miter/>
                <a:headEnd len="med" w="med" type="none"/>
                <a:tailEnd len="med" w="med" type="none"/>
              </a:ln>
            </p:spPr>
          </p:cxnSp>
        </p:grpSp>
      </p:grpSp>
      <p:sp>
        <p:nvSpPr>
          <p:cNvPr id="32" name="Shape 32"/>
          <p:cNvSpPr txBox="1"/>
          <p:nvPr>
            <p:ph type="title"/>
          </p:nvPr>
        </p:nvSpPr>
        <p:spPr>
          <a:xfrm>
            <a:off x="914400" y="277812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914400" y="1600200"/>
            <a:ext cx="7772400" cy="45307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8288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■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61925" lvl="1" marL="742950" marR="0" rtl="0" algn="l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  <a:defRPr b="0" i="0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48272" lvl="2" marL="1143000" marR="0" rtl="0" algn="l">
              <a:spcBef>
                <a:spcPts val="460"/>
              </a:spcBef>
              <a:spcAft>
                <a:spcPts val="0"/>
              </a:spcAft>
              <a:buClr>
                <a:schemeClr val="folHlink"/>
              </a:buClr>
              <a:buSzPct val="55000"/>
              <a:buFont typeface="Noto Sans Symbols"/>
              <a:buChar char="■"/>
              <a:defRPr b="0" i="0" sz="2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0" type="dt"/>
          </p:nvPr>
        </p:nvSpPr>
        <p:spPr>
          <a:xfrm>
            <a:off x="914400" y="6251575"/>
            <a:ext cx="19811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1" type="ftr"/>
          </p:nvPr>
        </p:nvSpPr>
        <p:spPr>
          <a:xfrm>
            <a:off x="3352800" y="62484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12" type="sldNum"/>
          </p:nvPr>
        </p:nvSpPr>
        <p:spPr>
          <a:xfrm>
            <a:off x="6781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cxnSp>
        <p:nvCxnSpPr>
          <p:cNvPr id="37" name="Shape 37"/>
          <p:cNvCxnSpPr/>
          <p:nvPr/>
        </p:nvCxnSpPr>
        <p:spPr>
          <a:xfrm>
            <a:off x="0" y="4876800"/>
            <a:ext cx="609599" cy="0"/>
          </a:xfrm>
          <a:prstGeom prst="straightConnector1">
            <a:avLst/>
          </a:prstGeom>
          <a:noFill/>
          <a:ln cap="flat" cmpd="sng" w="44450">
            <a:solidFill>
              <a:schemeClr val="lt2"/>
            </a:solidFill>
            <a:prstDash val="solid"/>
            <a:miter/>
            <a:headEnd len="med" w="med" type="none"/>
            <a:tailEnd len="med" w="med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.xml"/></Relationships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07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04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02.jpg"/><Relationship Id="rId4" Type="http://schemas.openxmlformats.org/officeDocument/2006/relationships/image" Target="../media/image26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03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05.jpg"/><Relationship Id="rId4" Type="http://schemas.openxmlformats.org/officeDocument/2006/relationships/image" Target="../media/image10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08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09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24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6.jp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23.jp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3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11.jp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12.png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0.png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7.xml"/><Relationship Id="rId3" Type="http://schemas.openxmlformats.org/officeDocument/2006/relationships/image" Target="../media/image22.jpg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Relationship Id="rId3" Type="http://schemas.openxmlformats.org/officeDocument/2006/relationships/image" Target="../media/image14.jpg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1.png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1.xml"/><Relationship Id="rId3" Type="http://schemas.openxmlformats.org/officeDocument/2006/relationships/image" Target="../media/image16.jpg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2.xml"/><Relationship Id="rId3" Type="http://schemas.openxmlformats.org/officeDocument/2006/relationships/image" Target="../media/image21.jpg"/></Relationships>
</file>

<file path=ppt/slides/_rels/slide43.xml.rels><?xml version="1.0" encoding="UTF-8" standalone="yes"?><Relationships xmlns="http://schemas.openxmlformats.org/package/2006/relationships"><Relationship Id="rId11" Type="http://schemas.openxmlformats.org/officeDocument/2006/relationships/hyperlink" Target="http://en.wikipedia.org/wiki/Virgin_Islands" TargetMode="External"/><Relationship Id="rId10" Type="http://schemas.openxmlformats.org/officeDocument/2006/relationships/hyperlink" Target="http://en.wikipedia.org/wiki/Puerto_Rico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3.xml"/><Relationship Id="rId3" Type="http://schemas.openxmlformats.org/officeDocument/2006/relationships/image" Target="../media/image15.png"/><Relationship Id="rId4" Type="http://schemas.openxmlformats.org/officeDocument/2006/relationships/image" Target="../media/image17.png"/><Relationship Id="rId9" Type="http://schemas.openxmlformats.org/officeDocument/2006/relationships/hyperlink" Target="http://en.wikipedia.org/wiki/Guam" TargetMode="External"/><Relationship Id="rId5" Type="http://schemas.openxmlformats.org/officeDocument/2006/relationships/image" Target="../media/image18.png"/><Relationship Id="rId6" Type="http://schemas.openxmlformats.org/officeDocument/2006/relationships/hyperlink" Target="http://en.wikipedia.org/wiki/U.S._state" TargetMode="External"/><Relationship Id="rId7" Type="http://schemas.openxmlformats.org/officeDocument/2006/relationships/hyperlink" Target="http://en.wikipedia.org/wiki/U.S._territory" TargetMode="External"/><Relationship Id="rId8" Type="http://schemas.openxmlformats.org/officeDocument/2006/relationships/hyperlink" Target="http://en.wikipedia.org/wiki/American_Samoa" TargetMode="External"/></Relationships>
</file>

<file path=ppt/slides/_rels/slide4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4.xml"/><Relationship Id="rId3" Type="http://schemas.openxmlformats.org/officeDocument/2006/relationships/image" Target="../media/image20.png"/></Relationships>
</file>

<file path=ppt/slides/_rels/slide4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5.xml"/><Relationship Id="rId3" Type="http://schemas.openxmlformats.org/officeDocument/2006/relationships/image" Target="../media/image25.jpg"/></Relationships>
</file>

<file path=ppt/slides/_rels/slide4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6.xml"/><Relationship Id="rId3" Type="http://schemas.openxmlformats.org/officeDocument/2006/relationships/image" Target="../media/image19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>
            <p:ph type="ctrTitle"/>
          </p:nvPr>
        </p:nvSpPr>
        <p:spPr>
          <a:xfrm>
            <a:off x="2057400" y="1143000"/>
            <a:ext cx="6629400" cy="2209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0" i="0" lang="en-US" sz="6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Supply &amp; Demand</a:t>
            </a:r>
          </a:p>
        </p:txBody>
      </p:sp>
      <p:sp>
        <p:nvSpPr>
          <p:cNvPr id="134" name="Shape 134"/>
          <p:cNvSpPr txBox="1"/>
          <p:nvPr>
            <p:ph idx="1" type="subTitle"/>
          </p:nvPr>
        </p:nvSpPr>
        <p:spPr>
          <a:xfrm>
            <a:off x="1371600" y="3962400"/>
            <a:ext cx="6858000" cy="1600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Noto Sans Symbols"/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Unit II</a:t>
            </a:r>
          </a:p>
        </p:txBody>
      </p:sp>
    </p:spTree>
  </p:cSld>
  <p:clrMapOvr>
    <a:masterClrMapping/>
  </p:clrMapOvr>
  <p:transition spd="slow">
    <p:cut/>
  </p:transition>
</p:sld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/>
          <p:nvPr>
            <p:ph type="ctrTitle"/>
          </p:nvPr>
        </p:nvSpPr>
        <p:spPr>
          <a:xfrm>
            <a:off x="2057400" y="1143000"/>
            <a:ext cx="6629400" cy="2209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CC33"/>
              </a:buClr>
              <a:buSzPct val="25000"/>
              <a:buFont typeface="Times New Roman"/>
              <a:buNone/>
            </a:pPr>
            <a:r>
              <a:rPr b="1" i="0" lang="en-US" sz="4800" u="none" cap="none" strike="noStrike">
                <a:solidFill>
                  <a:srgbClr val="33CC3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Essential Question: How are prices set ????</a:t>
            </a:r>
          </a:p>
        </p:txBody>
      </p:sp>
      <p:sp>
        <p:nvSpPr>
          <p:cNvPr id="140" name="Shape 140"/>
          <p:cNvSpPr txBox="1"/>
          <p:nvPr>
            <p:ph idx="1" type="subTitle"/>
          </p:nvPr>
        </p:nvSpPr>
        <p:spPr>
          <a:xfrm>
            <a:off x="1447800" y="4038600"/>
            <a:ext cx="2666999" cy="609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Noto Sans Symbols"/>
              <a:buNone/>
            </a:pPr>
            <a:r>
              <a:rPr b="1" i="0" lang="en-US" sz="4000" u="none" cap="none" strike="noStrike">
                <a:solidFill>
                  <a:srgbClr val="3333FF"/>
                </a:solidFill>
                <a:latin typeface="Arial"/>
                <a:ea typeface="Arial"/>
                <a:cs typeface="Arial"/>
                <a:sym typeface="Arial"/>
              </a:rPr>
              <a:t>Seller ?</a:t>
            </a:r>
          </a:p>
        </p:txBody>
      </p:sp>
      <p:sp>
        <p:nvSpPr>
          <p:cNvPr id="141" name="Shape 141"/>
          <p:cNvSpPr txBox="1"/>
          <p:nvPr/>
        </p:nvSpPr>
        <p:spPr>
          <a:xfrm>
            <a:off x="2667000" y="4953000"/>
            <a:ext cx="2743199" cy="7016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b="1" i="0" lang="en-US" sz="400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Buyer?</a:t>
            </a:r>
          </a:p>
        </p:txBody>
      </p:sp>
      <p:sp>
        <p:nvSpPr>
          <p:cNvPr id="142" name="Shape 142"/>
          <p:cNvSpPr txBox="1"/>
          <p:nvPr/>
        </p:nvSpPr>
        <p:spPr>
          <a:xfrm>
            <a:off x="6172200" y="3962400"/>
            <a:ext cx="2362200" cy="1754187"/>
          </a:xfrm>
          <a:prstGeom prst="rect">
            <a:avLst/>
          </a:prstGeom>
          <a:solidFill>
            <a:srgbClr val="33CC33"/>
          </a:solidFill>
          <a:ln cap="flat" cmpd="sng" w="25400">
            <a:solidFill>
              <a:schemeClr val="accent2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-US" sz="36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Both Buyer and Seller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/>
          <p:nvPr>
            <p:ph type="title"/>
          </p:nvPr>
        </p:nvSpPr>
        <p:spPr>
          <a:xfrm>
            <a:off x="914400" y="277812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ct val="25000"/>
              <a:buFont typeface="Times New Roman"/>
              <a:buNone/>
            </a:pPr>
            <a:r>
              <a:rPr b="0" i="0" lang="en-US" sz="4200" u="none" cap="none" strike="noStrike">
                <a:solidFill>
                  <a:srgbClr val="FF33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Remember:</a:t>
            </a:r>
            <a:r>
              <a:rPr b="0" i="0" lang="en-US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p:sp>
        <p:nvSpPr>
          <p:cNvPr id="198" name="Shape 198"/>
          <p:cNvSpPr txBox="1"/>
          <p:nvPr>
            <p:ph idx="1" type="body"/>
          </p:nvPr>
        </p:nvSpPr>
        <p:spPr>
          <a:xfrm>
            <a:off x="914400" y="1600200"/>
            <a:ext cx="7772400" cy="4530724"/>
          </a:xfrm>
          <a:prstGeom prst="rect">
            <a:avLst/>
          </a:prstGeom>
          <a:noFill/>
          <a:ln cap="flat" cmpd="sng" w="9525">
            <a:solidFill>
              <a:schemeClr val="accent2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■"/>
            </a:pPr>
            <a:r>
              <a:rPr b="0" i="0" lang="en-US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change along the curve indicates a change in price and a change in </a:t>
            </a:r>
            <a:r>
              <a:rPr b="0" i="0" lang="en-US" sz="40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quantity demanded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None/>
            </a:pPr>
            <a:r>
              <a:t/>
            </a:r>
            <a:endParaRPr b="0" i="0" sz="4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■"/>
            </a:pPr>
            <a:r>
              <a:rPr b="0" i="0" lang="en-US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change of the curve (right or left) indicates an across the board change in </a:t>
            </a:r>
            <a:r>
              <a:rPr b="0" i="0" lang="en-US" sz="40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demand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/>
          <p:nvPr>
            <p:ph type="title"/>
          </p:nvPr>
        </p:nvSpPr>
        <p:spPr>
          <a:xfrm>
            <a:off x="914400" y="277812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Times New Roman"/>
              <a:buNone/>
            </a:pPr>
            <a:r>
              <a:rPr b="1" i="0" lang="en-US" sz="4400" u="none" cap="none" strike="noStrik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Aggregate (Market) Demand</a:t>
            </a:r>
          </a:p>
        </p:txBody>
      </p:sp>
      <p:sp>
        <p:nvSpPr>
          <p:cNvPr id="204" name="Shape 204"/>
          <p:cNvSpPr txBox="1"/>
          <p:nvPr>
            <p:ph idx="1" type="body"/>
          </p:nvPr>
        </p:nvSpPr>
        <p:spPr>
          <a:xfrm>
            <a:off x="457200" y="1600200"/>
            <a:ext cx="8458200" cy="49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■"/>
            </a:pPr>
            <a:r>
              <a:rPr b="1" i="0" lang="en-US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events would increase or decrease the aggregate or market demand for goods and services “</a:t>
            </a:r>
            <a:r>
              <a:rPr b="1" i="0" lang="en-US" sz="4000" u="none" cap="none" strike="noStrike">
                <a:solidFill>
                  <a:srgbClr val="313100"/>
                </a:solidFill>
                <a:latin typeface="Arial"/>
                <a:ea typeface="Arial"/>
                <a:cs typeface="Arial"/>
                <a:sym typeface="Arial"/>
              </a:rPr>
              <a:t>across the board”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■"/>
            </a:pPr>
            <a:r>
              <a:rPr b="1" i="0" lang="en-US" sz="4000" u="none" cap="none" strike="noStrike">
                <a:solidFill>
                  <a:srgbClr val="3131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4000" u="none" cap="none" strike="noStrike">
                <a:solidFill>
                  <a:srgbClr val="E70000"/>
                </a:solidFill>
                <a:latin typeface="Arial"/>
                <a:ea typeface="Arial"/>
                <a:cs typeface="Arial"/>
                <a:sym typeface="Arial"/>
              </a:rPr>
              <a:t>At every price range – generic Wal-Mart brand ice cream to Ben and Jerry’s premium brand !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/>
          <p:nvPr>
            <p:ph type="title"/>
          </p:nvPr>
        </p:nvSpPr>
        <p:spPr>
          <a:xfrm>
            <a:off x="914400" y="277812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0" i="0" lang="en-US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 Seasonality</a:t>
            </a:r>
          </a:p>
        </p:txBody>
      </p:sp>
      <p:pic>
        <p:nvPicPr>
          <p:cNvPr id="210" name="Shape 210"/>
          <p:cNvPicPr preferRelativeResize="0"/>
          <p:nvPr>
            <p:ph idx="2" type="clipArt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19187" y="1676400"/>
            <a:ext cx="3314700" cy="4267199"/>
          </a:xfrm>
          <a:prstGeom prst="rect">
            <a:avLst/>
          </a:prstGeom>
          <a:noFill/>
          <a:ln>
            <a:noFill/>
          </a:ln>
        </p:spPr>
      </p:pic>
      <p:sp>
        <p:nvSpPr>
          <p:cNvPr id="211" name="Shape 211"/>
          <p:cNvSpPr txBox="1"/>
          <p:nvPr>
            <p:ph idx="1" type="body"/>
          </p:nvPr>
        </p:nvSpPr>
        <p:spPr>
          <a:xfrm>
            <a:off x="4648200" y="1600200"/>
            <a:ext cx="4190999" cy="45307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20000"/>
              <a:buFont typeface="Noto Sans Symbols"/>
              <a:buChar char="▪"/>
            </a:pP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More lemonade will be demanded 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accent2"/>
              </a:buClr>
              <a:buSzPct val="120000"/>
              <a:buFont typeface="Noto Sans Symbols"/>
              <a:buChar char="▪"/>
            </a:pP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More bathing suits will be demanded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accent2"/>
              </a:buClr>
              <a:buSzPct val="120000"/>
              <a:buFont typeface="Noto Sans Symbols"/>
              <a:buChar char="▪"/>
            </a:pP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More sun tan lotion will be demanded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/>
          <p:nvPr>
            <p:ph type="title"/>
          </p:nvPr>
        </p:nvSpPr>
        <p:spPr>
          <a:xfrm>
            <a:off x="914400" y="277812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1" i="0" lang="en-US" sz="5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Trends </a:t>
            </a:r>
          </a:p>
        </p:txBody>
      </p:sp>
      <p:sp>
        <p:nvSpPr>
          <p:cNvPr id="217" name="Shape 217"/>
          <p:cNvSpPr txBox="1"/>
          <p:nvPr>
            <p:ph idx="1" type="body"/>
          </p:nvPr>
        </p:nvSpPr>
        <p:spPr>
          <a:xfrm>
            <a:off x="457200" y="1676400"/>
            <a:ext cx="4343400" cy="45307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■"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Advertising creates trends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■"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Gap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</a:pPr>
            <a:r>
              <a:rPr b="1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Everybody in vests!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</a:pPr>
            <a:r>
              <a:rPr b="1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Everybody in leather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</a:pPr>
            <a:r>
              <a:rPr b="1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Everybody in stripes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■"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Some advertising can decrease demand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</a:pPr>
            <a:r>
              <a:rPr b="1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SUV = Terrorism</a:t>
            </a:r>
          </a:p>
        </p:txBody>
      </p:sp>
      <p:pic>
        <p:nvPicPr>
          <p:cNvPr id="218" name="Shape 2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181600" y="1981200"/>
            <a:ext cx="3524249" cy="411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 txBox="1"/>
          <p:nvPr>
            <p:ph type="title"/>
          </p:nvPr>
        </p:nvSpPr>
        <p:spPr>
          <a:xfrm>
            <a:off x="914400" y="277812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1" i="0" lang="en-US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 Change in Income</a:t>
            </a:r>
          </a:p>
        </p:txBody>
      </p:sp>
      <p:sp>
        <p:nvSpPr>
          <p:cNvPr id="224" name="Shape 224"/>
          <p:cNvSpPr txBox="1"/>
          <p:nvPr>
            <p:ph idx="1" type="body"/>
          </p:nvPr>
        </p:nvSpPr>
        <p:spPr>
          <a:xfrm>
            <a:off x="457200" y="1600200"/>
            <a:ext cx="4648199" cy="4876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■"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raise in income will increase demand for superior goods ( Rolex) and decrease demand for inferior goods</a:t>
            </a:r>
            <a:b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 Timex watch)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■"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Conversely, a decrease in income will increase demand for inferior goods ( Timex) and decrease demand for superior goods ( Rolex)</a:t>
            </a:r>
          </a:p>
        </p:txBody>
      </p:sp>
      <p:pic>
        <p:nvPicPr>
          <p:cNvPr id="225" name="Shape 225"/>
          <p:cNvPicPr preferRelativeResize="0"/>
          <p:nvPr>
            <p:ph idx="2" type="clipArt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410200" y="1703386"/>
            <a:ext cx="3200399" cy="18081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26" name="Shape 226"/>
          <p:cNvPicPr preferRelativeResize="0"/>
          <p:nvPr>
            <p:ph idx="1" type="body"/>
          </p:nvPr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334000" y="3962400"/>
            <a:ext cx="3200399" cy="2412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 txBox="1"/>
          <p:nvPr>
            <p:ph type="title"/>
          </p:nvPr>
        </p:nvSpPr>
        <p:spPr>
          <a:xfrm>
            <a:off x="914400" y="277812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0" i="0" lang="en-US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4. Expectations</a:t>
            </a:r>
          </a:p>
        </p:txBody>
      </p:sp>
      <p:pic>
        <p:nvPicPr>
          <p:cNvPr id="232" name="Shape 232"/>
          <p:cNvPicPr preferRelativeResize="0"/>
          <p:nvPr>
            <p:ph idx="2" type="clipArt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9600" y="1447800"/>
            <a:ext cx="3819525" cy="5181600"/>
          </a:xfrm>
          <a:prstGeom prst="rect">
            <a:avLst/>
          </a:prstGeom>
          <a:noFill/>
          <a:ln>
            <a:noFill/>
          </a:ln>
        </p:spPr>
      </p:pic>
      <p:sp>
        <p:nvSpPr>
          <p:cNvPr id="233" name="Shape 233"/>
          <p:cNvSpPr txBox="1"/>
          <p:nvPr>
            <p:ph idx="1" type="body"/>
          </p:nvPr>
        </p:nvSpPr>
        <p:spPr>
          <a:xfrm>
            <a:off x="4419600" y="1600200"/>
            <a:ext cx="4419599" cy="4876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■"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If the Farmer’s Almanac forecasts a cold winter people may demand more snow tires and rock salt 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 txBox="1"/>
          <p:nvPr>
            <p:ph type="title"/>
          </p:nvPr>
        </p:nvSpPr>
        <p:spPr>
          <a:xfrm>
            <a:off x="914400" y="277812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0" i="0" lang="en-US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5. Price of Related Goods</a:t>
            </a:r>
          </a:p>
        </p:txBody>
      </p:sp>
      <p:sp>
        <p:nvSpPr>
          <p:cNvPr id="239" name="Shape 239"/>
          <p:cNvSpPr txBox="1"/>
          <p:nvPr>
            <p:ph idx="1" type="body"/>
          </p:nvPr>
        </p:nvSpPr>
        <p:spPr>
          <a:xfrm>
            <a:off x="381000" y="1600200"/>
            <a:ext cx="4343400" cy="49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■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Substitute Goods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■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 rise in the price of one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Noto Sans Symbols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(e.g. butter) may increase the demand for the substitute ( margarine)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■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is a </a:t>
            </a: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direct</a:t>
            </a: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relationship</a:t>
            </a:r>
          </a:p>
        </p:txBody>
      </p:sp>
      <p:sp>
        <p:nvSpPr>
          <p:cNvPr id="240" name="Shape 240"/>
          <p:cNvSpPr txBox="1"/>
          <p:nvPr>
            <p:ph idx="1" type="body"/>
          </p:nvPr>
        </p:nvSpPr>
        <p:spPr>
          <a:xfrm>
            <a:off x="4876800" y="1600200"/>
            <a:ext cx="3962399" cy="49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■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Complementary Goods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■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 increase in the price of one good ( e.g cameras) will decrease the demand for the complementary good (film/memory cards).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■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is an </a:t>
            </a:r>
            <a:r>
              <a:rPr b="1" i="0" lang="en-US" sz="2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inverse</a:t>
            </a: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relationship</a:t>
            </a:r>
          </a:p>
        </p:txBody>
      </p:sp>
      <p:pic>
        <p:nvPicPr>
          <p:cNvPr id="241" name="Shape 241"/>
          <p:cNvPicPr preferRelativeResize="0"/>
          <p:nvPr/>
        </p:nvPicPr>
        <p:blipFill rotWithShape="1">
          <a:blip r:embed="rId3">
            <a:alphaModFix/>
          </a:blip>
          <a:srcRect b="28387" l="23033" r="21687" t="18414"/>
          <a:stretch/>
        </p:blipFill>
        <p:spPr>
          <a:xfrm>
            <a:off x="1371600" y="4516437"/>
            <a:ext cx="2819400" cy="20367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42" name="Shape 24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096000" y="5105400"/>
            <a:ext cx="2286000" cy="15033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 txBox="1"/>
          <p:nvPr>
            <p:ph type="title"/>
          </p:nvPr>
        </p:nvSpPr>
        <p:spPr>
          <a:xfrm>
            <a:off x="914400" y="277812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0" i="0" lang="en-US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6. Demographics</a:t>
            </a:r>
          </a:p>
        </p:txBody>
      </p:sp>
      <p:sp>
        <p:nvSpPr>
          <p:cNvPr id="248" name="Shape 248"/>
          <p:cNvSpPr txBox="1"/>
          <p:nvPr>
            <p:ph idx="1" type="body"/>
          </p:nvPr>
        </p:nvSpPr>
        <p:spPr>
          <a:xfrm>
            <a:off x="381000" y="1600200"/>
            <a:ext cx="4800600" cy="49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■"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Number and Kinds of Buyers in the Market can change demand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■"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Baby Boomers are getting ready to retires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■"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Increased Demand for: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</a:pPr>
            <a:r>
              <a:rPr b="1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More housing in Florida and Arizona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</a:pPr>
            <a:r>
              <a:rPr b="1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Assisted Living Complexes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</a:pPr>
            <a:r>
              <a:rPr b="1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Walkers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</a:pPr>
            <a:r>
              <a:rPr b="1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Wheelchairs</a:t>
            </a:r>
          </a:p>
          <a:p>
            <a:pPr indent="-342900" lvl="0" marL="342900" marR="0" rtl="0" algn="l">
              <a:spcBef>
                <a:spcPts val="52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None/>
            </a:pPr>
            <a:r>
              <a:t/>
            </a:r>
            <a:endParaRPr b="1" i="0" sz="2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9" name="Shape 249"/>
          <p:cNvPicPr preferRelativeResize="0"/>
          <p:nvPr>
            <p:ph idx="2" type="clipArt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486400" y="1828800"/>
            <a:ext cx="3357562" cy="3809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 txBox="1"/>
          <p:nvPr>
            <p:ph type="title"/>
          </p:nvPr>
        </p:nvSpPr>
        <p:spPr>
          <a:xfrm>
            <a:off x="914400" y="277812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0" i="0" lang="en-US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Elasticity of Demand</a:t>
            </a:r>
          </a:p>
        </p:txBody>
      </p:sp>
      <p:sp>
        <p:nvSpPr>
          <p:cNvPr id="255" name="Shape 255"/>
          <p:cNvSpPr txBox="1"/>
          <p:nvPr>
            <p:ph idx="1" type="body"/>
          </p:nvPr>
        </p:nvSpPr>
        <p:spPr>
          <a:xfrm>
            <a:off x="457200" y="1600200"/>
            <a:ext cx="5105399" cy="4876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■"/>
            </a:pPr>
            <a:r>
              <a:rPr b="1" i="0" lang="en-US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Elasticity of Demand describes the percentage change in </a:t>
            </a:r>
            <a:r>
              <a:rPr b="1" i="0" lang="en-US" sz="40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quantity demanded</a:t>
            </a:r>
            <a:r>
              <a:rPr b="1" i="0" lang="en-US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that follows a price change</a:t>
            </a:r>
          </a:p>
        </p:txBody>
      </p:sp>
      <p:pic>
        <p:nvPicPr>
          <p:cNvPr id="256" name="Shape 256"/>
          <p:cNvPicPr preferRelativeResize="0"/>
          <p:nvPr>
            <p:ph idx="2" type="clipArt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13362" y="2057400"/>
            <a:ext cx="3373437" cy="3733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 txBox="1"/>
          <p:nvPr>
            <p:ph type="title"/>
          </p:nvPr>
        </p:nvSpPr>
        <p:spPr>
          <a:xfrm>
            <a:off x="914400" y="277812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0" i="0" lang="en-US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Elasticity of Demand</a:t>
            </a:r>
          </a:p>
        </p:txBody>
      </p:sp>
      <p:pic>
        <p:nvPicPr>
          <p:cNvPr id="262" name="Shape 262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57400" y="1447800"/>
            <a:ext cx="4648199" cy="3490911"/>
          </a:xfrm>
          <a:prstGeom prst="rect">
            <a:avLst/>
          </a:prstGeom>
          <a:noFill/>
          <a:ln>
            <a:noFill/>
          </a:ln>
        </p:spPr>
      </p:pic>
      <p:sp>
        <p:nvSpPr>
          <p:cNvPr id="263" name="Shape 263"/>
          <p:cNvSpPr txBox="1"/>
          <p:nvPr/>
        </p:nvSpPr>
        <p:spPr>
          <a:xfrm>
            <a:off x="457200" y="5029200"/>
            <a:ext cx="8381999" cy="18002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Demand is elastic if a rise in price results in a large drop in demand and demand is inelastic if a rise in price results in a relatively small or no drop in demand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7" name="Shape 14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31950" y="76200"/>
            <a:ext cx="5684836" cy="6629400"/>
          </a:xfrm>
          <a:prstGeom prst="rect">
            <a:avLst/>
          </a:prstGeom>
          <a:noFill/>
          <a:ln cap="flat" cmpd="sng" w="57150">
            <a:solidFill>
              <a:schemeClr val="hlink"/>
            </a:solidFill>
            <a:prstDash val="solid"/>
            <a:miter/>
            <a:headEnd len="med" w="med" type="none"/>
            <a:tailEnd len="med" w="med" type="none"/>
          </a:ln>
        </p:spPr>
      </p:pic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 txBox="1"/>
          <p:nvPr>
            <p:ph type="title"/>
          </p:nvPr>
        </p:nvSpPr>
        <p:spPr>
          <a:xfrm>
            <a:off x="914400" y="277812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0" i="0" lang="en-US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Steak:  Elastic or Inelastic ?</a:t>
            </a:r>
          </a:p>
        </p:txBody>
      </p:sp>
      <p:sp>
        <p:nvSpPr>
          <p:cNvPr id="269" name="Shape 269"/>
          <p:cNvSpPr txBox="1"/>
          <p:nvPr>
            <p:ph idx="1" type="body"/>
          </p:nvPr>
        </p:nvSpPr>
        <p:spPr>
          <a:xfrm>
            <a:off x="4876800" y="1600200"/>
            <a:ext cx="3809999" cy="45307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■"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Elastic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■"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Why?  People as a whole can do without steak and will substitute chicken or other protein for expensive steak</a:t>
            </a:r>
          </a:p>
        </p:txBody>
      </p:sp>
      <p:pic>
        <p:nvPicPr>
          <p:cNvPr id="270" name="Shape 270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95400" y="1524000"/>
            <a:ext cx="2889249" cy="40385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hape 275"/>
          <p:cNvSpPr txBox="1"/>
          <p:nvPr>
            <p:ph type="title"/>
          </p:nvPr>
        </p:nvSpPr>
        <p:spPr>
          <a:xfrm>
            <a:off x="914400" y="277812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0" i="0" lang="en-US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Milk:  Elastic or Inelastic ?</a:t>
            </a:r>
          </a:p>
        </p:txBody>
      </p:sp>
      <p:sp>
        <p:nvSpPr>
          <p:cNvPr id="276" name="Shape 276"/>
          <p:cNvSpPr txBox="1"/>
          <p:nvPr>
            <p:ph idx="1" type="body"/>
          </p:nvPr>
        </p:nvSpPr>
        <p:spPr>
          <a:xfrm>
            <a:off x="609600" y="1600200"/>
            <a:ext cx="449580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■"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Inelastic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■"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Why?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■"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population as a whole can do without steak….but can not do as easily without milk…especially families with children</a:t>
            </a:r>
          </a:p>
        </p:txBody>
      </p:sp>
      <p:pic>
        <p:nvPicPr>
          <p:cNvPr id="277" name="Shape 277"/>
          <p:cNvPicPr preferRelativeResize="0"/>
          <p:nvPr>
            <p:ph idx="2" type="clipArt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116637" y="1711325"/>
            <a:ext cx="2112962" cy="40798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Shape 282"/>
          <p:cNvSpPr txBox="1"/>
          <p:nvPr>
            <p:ph type="title"/>
          </p:nvPr>
        </p:nvSpPr>
        <p:spPr>
          <a:xfrm>
            <a:off x="914400" y="277812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0" i="0" lang="en-US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Gasoline:  Elastic or Inelastic ?</a:t>
            </a:r>
          </a:p>
        </p:txBody>
      </p:sp>
      <p:pic>
        <p:nvPicPr>
          <p:cNvPr id="283" name="Shape 283"/>
          <p:cNvPicPr preferRelativeResize="0"/>
          <p:nvPr>
            <p:ph idx="2" type="clipArt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95400" y="1828800"/>
            <a:ext cx="6172199" cy="4629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Shape 288"/>
          <p:cNvSpPr txBox="1"/>
          <p:nvPr>
            <p:ph type="title"/>
          </p:nvPr>
        </p:nvSpPr>
        <p:spPr>
          <a:xfrm>
            <a:off x="533400" y="277812"/>
            <a:ext cx="81533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0" i="0" lang="en-US" sz="38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Products are Subject to Elastic Demand ?</a:t>
            </a:r>
          </a:p>
        </p:txBody>
      </p:sp>
      <p:sp>
        <p:nvSpPr>
          <p:cNvPr id="289" name="Shape 289"/>
          <p:cNvSpPr txBox="1"/>
          <p:nvPr>
            <p:ph idx="1" type="body"/>
          </p:nvPr>
        </p:nvSpPr>
        <p:spPr>
          <a:xfrm>
            <a:off x="609600" y="1600200"/>
            <a:ext cx="8305799" cy="5257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■"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Luxury Items</a:t>
            </a: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– Most customers want luxuries and will consider buying them if price drops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■"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If Price Represents a Large Portion of Family Income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</a:pPr>
            <a:r>
              <a:rPr b="0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e.g.  Mortgage Rates drop from 6.5 to 5.5% people will “refinance”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■"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Availability of Substitute Items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</a:pPr>
            <a:r>
              <a:rPr b="0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e.g.  Steak /chicken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■"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Durable Goods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</a:pPr>
            <a:r>
              <a:rPr b="0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Computers, cars, washers, dryers will be in greater demand if the price drops</a:t>
            </a:r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Shape 294"/>
          <p:cNvSpPr txBox="1"/>
          <p:nvPr>
            <p:ph type="title"/>
          </p:nvPr>
        </p:nvSpPr>
        <p:spPr>
          <a:xfrm>
            <a:off x="914400" y="277812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0" i="0" lang="en-US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Perfectly Elastic Demand Curve</a:t>
            </a:r>
          </a:p>
        </p:txBody>
      </p:sp>
      <p:sp>
        <p:nvSpPr>
          <p:cNvPr id="295" name="Shape 295"/>
          <p:cNvSpPr txBox="1"/>
          <p:nvPr>
            <p:ph idx="1" type="body"/>
          </p:nvPr>
        </p:nvSpPr>
        <p:spPr>
          <a:xfrm>
            <a:off x="228600" y="1600200"/>
            <a:ext cx="4267199" cy="49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■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Refers to a situation where a small or very small price reduction causes buyers to increase purchases from 0 to all they can get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■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E.g.  Foreign currency </a:t>
            </a:r>
            <a:b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 FX Market)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■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Miniscule changes in currency exchange rate would prompt FX brokers to buy (or sell !) large amounts of money</a:t>
            </a:r>
          </a:p>
        </p:txBody>
      </p:sp>
      <p:cxnSp>
        <p:nvCxnSpPr>
          <p:cNvPr id="296" name="Shape 296"/>
          <p:cNvCxnSpPr/>
          <p:nvPr/>
        </p:nvCxnSpPr>
        <p:spPr>
          <a:xfrm>
            <a:off x="5029200" y="2133600"/>
            <a:ext cx="0" cy="36576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297" name="Shape 297"/>
          <p:cNvCxnSpPr/>
          <p:nvPr/>
        </p:nvCxnSpPr>
        <p:spPr>
          <a:xfrm>
            <a:off x="5029200" y="5791200"/>
            <a:ext cx="3352799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/>
            <a:headEnd len="med" w="med" type="none"/>
            <a:tailEnd len="lg" w="lg" type="triangle"/>
          </a:ln>
        </p:spPr>
      </p:cxnSp>
      <p:cxnSp>
        <p:nvCxnSpPr>
          <p:cNvPr id="298" name="Shape 298"/>
          <p:cNvCxnSpPr/>
          <p:nvPr/>
        </p:nvCxnSpPr>
        <p:spPr>
          <a:xfrm>
            <a:off x="5029200" y="4800600"/>
            <a:ext cx="3809999" cy="0"/>
          </a:xfrm>
          <a:prstGeom prst="straightConnector1">
            <a:avLst/>
          </a:prstGeom>
          <a:noFill/>
          <a:ln cap="flat" cmpd="sng" w="63500">
            <a:solidFill>
              <a:schemeClr val="accent2"/>
            </a:solidFill>
            <a:prstDash val="solid"/>
            <a:miter/>
            <a:headEnd len="med" w="med" type="none"/>
            <a:tailEnd len="lg" w="lg" type="triangle"/>
          </a:ln>
        </p:spPr>
      </p:cxnSp>
      <p:sp>
        <p:nvSpPr>
          <p:cNvPr id="299" name="Shape 299"/>
          <p:cNvSpPr txBox="1"/>
          <p:nvPr/>
        </p:nvSpPr>
        <p:spPr>
          <a:xfrm>
            <a:off x="5105400" y="6248400"/>
            <a:ext cx="3276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Quantity Demanded</a:t>
            </a:r>
          </a:p>
        </p:txBody>
      </p:sp>
      <p:sp>
        <p:nvSpPr>
          <p:cNvPr id="300" name="Shape 300"/>
          <p:cNvSpPr txBox="1"/>
          <p:nvPr/>
        </p:nvSpPr>
        <p:spPr>
          <a:xfrm>
            <a:off x="4419600" y="5500687"/>
            <a:ext cx="457200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$0</a:t>
            </a:r>
          </a:p>
        </p:txBody>
      </p:sp>
      <p:sp>
        <p:nvSpPr>
          <p:cNvPr id="301" name="Shape 301"/>
          <p:cNvSpPr txBox="1"/>
          <p:nvPr/>
        </p:nvSpPr>
        <p:spPr>
          <a:xfrm>
            <a:off x="4419600" y="4724400"/>
            <a:ext cx="533399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$5</a:t>
            </a:r>
          </a:p>
        </p:txBody>
      </p:sp>
      <p:sp>
        <p:nvSpPr>
          <p:cNvPr id="302" name="Shape 302"/>
          <p:cNvSpPr txBox="1"/>
          <p:nvPr/>
        </p:nvSpPr>
        <p:spPr>
          <a:xfrm>
            <a:off x="4343400" y="3962400"/>
            <a:ext cx="609599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$10</a:t>
            </a:r>
          </a:p>
        </p:txBody>
      </p:sp>
      <p:sp>
        <p:nvSpPr>
          <p:cNvPr id="303" name="Shape 303"/>
          <p:cNvSpPr txBox="1"/>
          <p:nvPr/>
        </p:nvSpPr>
        <p:spPr>
          <a:xfrm>
            <a:off x="4343400" y="3124200"/>
            <a:ext cx="685799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$15</a:t>
            </a:r>
          </a:p>
        </p:txBody>
      </p:sp>
      <p:sp>
        <p:nvSpPr>
          <p:cNvPr id="304" name="Shape 304"/>
          <p:cNvSpPr txBox="1"/>
          <p:nvPr/>
        </p:nvSpPr>
        <p:spPr>
          <a:xfrm>
            <a:off x="4343400" y="2286000"/>
            <a:ext cx="685799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$20</a:t>
            </a:r>
          </a:p>
        </p:txBody>
      </p:sp>
      <p:cxnSp>
        <p:nvCxnSpPr>
          <p:cNvPr id="305" name="Shape 305"/>
          <p:cNvCxnSpPr/>
          <p:nvPr/>
        </p:nvCxnSpPr>
        <p:spPr>
          <a:xfrm>
            <a:off x="4953000" y="3276600"/>
            <a:ext cx="2286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306" name="Shape 306"/>
          <p:cNvCxnSpPr/>
          <p:nvPr/>
        </p:nvCxnSpPr>
        <p:spPr>
          <a:xfrm>
            <a:off x="4953000" y="2438400"/>
            <a:ext cx="304799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307" name="Shape 307"/>
          <p:cNvCxnSpPr/>
          <p:nvPr/>
        </p:nvCxnSpPr>
        <p:spPr>
          <a:xfrm>
            <a:off x="4953000" y="4114800"/>
            <a:ext cx="2286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308" name="Shape 308"/>
          <p:cNvSpPr txBox="1"/>
          <p:nvPr/>
        </p:nvSpPr>
        <p:spPr>
          <a:xfrm>
            <a:off x="5486400" y="5867400"/>
            <a:ext cx="304799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</p:txBody>
      </p:sp>
      <p:sp>
        <p:nvSpPr>
          <p:cNvPr id="309" name="Shape 309"/>
          <p:cNvSpPr txBox="1"/>
          <p:nvPr/>
        </p:nvSpPr>
        <p:spPr>
          <a:xfrm>
            <a:off x="6096000" y="5867400"/>
            <a:ext cx="381000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</a:p>
        </p:txBody>
      </p:sp>
      <p:sp>
        <p:nvSpPr>
          <p:cNvPr id="310" name="Shape 310"/>
          <p:cNvSpPr txBox="1"/>
          <p:nvPr/>
        </p:nvSpPr>
        <p:spPr>
          <a:xfrm>
            <a:off x="6705600" y="5881687"/>
            <a:ext cx="304799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</a:p>
        </p:txBody>
      </p:sp>
      <p:sp>
        <p:nvSpPr>
          <p:cNvPr id="311" name="Shape 311"/>
          <p:cNvSpPr txBox="1"/>
          <p:nvPr/>
        </p:nvSpPr>
        <p:spPr>
          <a:xfrm>
            <a:off x="7315200" y="5867400"/>
            <a:ext cx="381000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</a:p>
        </p:txBody>
      </p:sp>
      <p:sp>
        <p:nvSpPr>
          <p:cNvPr id="312" name="Shape 312"/>
          <p:cNvSpPr txBox="1"/>
          <p:nvPr/>
        </p:nvSpPr>
        <p:spPr>
          <a:xfrm>
            <a:off x="7848600" y="5867400"/>
            <a:ext cx="533399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</a:p>
        </p:txBody>
      </p:sp>
      <p:sp>
        <p:nvSpPr>
          <p:cNvPr id="313" name="Shape 313"/>
          <p:cNvSpPr txBox="1"/>
          <p:nvPr/>
        </p:nvSpPr>
        <p:spPr>
          <a:xfrm>
            <a:off x="4953000" y="5867400"/>
            <a:ext cx="336549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</a:p>
        </p:txBody>
      </p:sp>
      <p:cxnSp>
        <p:nvCxnSpPr>
          <p:cNvPr id="314" name="Shape 314"/>
          <p:cNvCxnSpPr/>
          <p:nvPr/>
        </p:nvCxnSpPr>
        <p:spPr>
          <a:xfrm>
            <a:off x="5638800" y="5638800"/>
            <a:ext cx="0" cy="2286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315" name="Shape 315"/>
          <p:cNvCxnSpPr/>
          <p:nvPr/>
        </p:nvCxnSpPr>
        <p:spPr>
          <a:xfrm>
            <a:off x="6248400" y="5638800"/>
            <a:ext cx="0" cy="2286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316" name="Shape 316"/>
          <p:cNvCxnSpPr/>
          <p:nvPr/>
        </p:nvCxnSpPr>
        <p:spPr>
          <a:xfrm>
            <a:off x="6858000" y="5638800"/>
            <a:ext cx="0" cy="2286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317" name="Shape 317"/>
          <p:cNvCxnSpPr/>
          <p:nvPr/>
        </p:nvCxnSpPr>
        <p:spPr>
          <a:xfrm>
            <a:off x="7467600" y="5638800"/>
            <a:ext cx="0" cy="2286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318" name="Shape 318"/>
          <p:cNvCxnSpPr/>
          <p:nvPr/>
        </p:nvCxnSpPr>
        <p:spPr>
          <a:xfrm>
            <a:off x="8001000" y="5638800"/>
            <a:ext cx="0" cy="2286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319" name="Shape 319"/>
          <p:cNvSpPr txBox="1"/>
          <p:nvPr/>
        </p:nvSpPr>
        <p:spPr>
          <a:xfrm>
            <a:off x="8458200" y="5562600"/>
            <a:ext cx="609599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Qd</a:t>
            </a:r>
          </a:p>
        </p:txBody>
      </p:sp>
      <p:sp>
        <p:nvSpPr>
          <p:cNvPr id="320" name="Shape 320"/>
          <p:cNvSpPr txBox="1"/>
          <p:nvPr/>
        </p:nvSpPr>
        <p:spPr>
          <a:xfrm>
            <a:off x="4648200" y="1690686"/>
            <a:ext cx="914400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Price</a:t>
            </a:r>
          </a:p>
        </p:txBody>
      </p:sp>
      <p:cxnSp>
        <p:nvCxnSpPr>
          <p:cNvPr id="321" name="Shape 321"/>
          <p:cNvCxnSpPr/>
          <p:nvPr/>
        </p:nvCxnSpPr>
        <p:spPr>
          <a:xfrm>
            <a:off x="5410200" y="2438400"/>
            <a:ext cx="304799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322" name="Shape 322"/>
          <p:cNvCxnSpPr/>
          <p:nvPr/>
        </p:nvCxnSpPr>
        <p:spPr>
          <a:xfrm>
            <a:off x="5943600" y="2438400"/>
            <a:ext cx="533399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323" name="Shape 323"/>
          <p:cNvCxnSpPr/>
          <p:nvPr/>
        </p:nvCxnSpPr>
        <p:spPr>
          <a:xfrm>
            <a:off x="6781800" y="2438400"/>
            <a:ext cx="685799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27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Shape 328"/>
          <p:cNvSpPr txBox="1"/>
          <p:nvPr>
            <p:ph type="title"/>
          </p:nvPr>
        </p:nvSpPr>
        <p:spPr>
          <a:xfrm>
            <a:off x="304800" y="277812"/>
            <a:ext cx="85343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0" i="0" lang="en-US" sz="38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Products are Subject to “Inelastic Demand”?</a:t>
            </a:r>
          </a:p>
        </p:txBody>
      </p:sp>
      <p:sp>
        <p:nvSpPr>
          <p:cNvPr id="329" name="Shape 329"/>
          <p:cNvSpPr txBox="1"/>
          <p:nvPr>
            <p:ph idx="1" type="body"/>
          </p:nvPr>
        </p:nvSpPr>
        <p:spPr>
          <a:xfrm>
            <a:off x="685800" y="1600200"/>
            <a:ext cx="8229600" cy="51053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■"/>
            </a:pPr>
            <a:r>
              <a:rPr b="0" i="0" lang="en-US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Necessities  (milk, gasoline)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■"/>
            </a:pPr>
            <a:r>
              <a:rPr b="0" i="0" lang="en-US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Drugs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76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</a:pPr>
            <a:r>
              <a:rPr b="0" i="0" lang="en-US" sz="3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Legal (heart medicine antibiotics)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76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</a:pPr>
            <a:r>
              <a:rPr b="0" i="0" lang="en-US" sz="3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Illegal (heroin, cocaine)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■"/>
            </a:pPr>
            <a:r>
              <a:rPr b="0" i="0" lang="en-US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Products with no good substitute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76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</a:pPr>
            <a:r>
              <a:rPr b="0" i="0" lang="en-US" sz="3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insulin, cancer drugs, etc.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76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</a:pPr>
            <a:r>
              <a:rPr b="0" i="0" lang="en-US" sz="3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salt in Middle Ages (preservative)</a:t>
            </a:r>
          </a:p>
        </p:txBody>
      </p:sp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3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Shape 334"/>
          <p:cNvSpPr txBox="1"/>
          <p:nvPr>
            <p:ph type="title"/>
          </p:nvPr>
        </p:nvSpPr>
        <p:spPr>
          <a:xfrm>
            <a:off x="914400" y="277812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0" i="0" lang="en-US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Perfectly Inelastic Demand Curve</a:t>
            </a:r>
          </a:p>
        </p:txBody>
      </p:sp>
      <p:sp>
        <p:nvSpPr>
          <p:cNvPr id="335" name="Shape 335"/>
          <p:cNvSpPr txBox="1"/>
          <p:nvPr>
            <p:ph idx="1" type="body"/>
          </p:nvPr>
        </p:nvSpPr>
        <p:spPr>
          <a:xfrm>
            <a:off x="228600" y="1600200"/>
            <a:ext cx="4190999" cy="472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■"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Refers to a situation where no change takes place in Quantity demanded as a result of a change in price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</a:pPr>
            <a:r>
              <a:rPr b="1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Examples: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</a:pPr>
            <a:r>
              <a:rPr b="1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Diabetic – insulin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</a:pPr>
            <a:r>
              <a:rPr b="1" i="0" lang="en-US" sz="2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Addict - heroin</a:t>
            </a:r>
          </a:p>
        </p:txBody>
      </p:sp>
      <p:cxnSp>
        <p:nvCxnSpPr>
          <p:cNvPr id="336" name="Shape 336"/>
          <p:cNvCxnSpPr/>
          <p:nvPr/>
        </p:nvCxnSpPr>
        <p:spPr>
          <a:xfrm flipH="1">
            <a:off x="5029200" y="1828800"/>
            <a:ext cx="76199" cy="3962399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337" name="Shape 337"/>
          <p:cNvCxnSpPr/>
          <p:nvPr/>
        </p:nvCxnSpPr>
        <p:spPr>
          <a:xfrm>
            <a:off x="5029200" y="5791200"/>
            <a:ext cx="3352799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/>
            <a:headEnd len="med" w="med" type="none"/>
            <a:tailEnd len="lg" w="lg" type="triangle"/>
          </a:ln>
        </p:spPr>
      </p:cxnSp>
      <p:cxnSp>
        <p:nvCxnSpPr>
          <p:cNvPr id="338" name="Shape 338"/>
          <p:cNvCxnSpPr/>
          <p:nvPr/>
        </p:nvCxnSpPr>
        <p:spPr>
          <a:xfrm>
            <a:off x="5105400" y="1905000"/>
            <a:ext cx="0" cy="76199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339" name="Shape 339"/>
          <p:cNvSpPr txBox="1"/>
          <p:nvPr/>
        </p:nvSpPr>
        <p:spPr>
          <a:xfrm>
            <a:off x="5105400" y="6248400"/>
            <a:ext cx="3276600" cy="365125"/>
          </a:xfrm>
          <a:prstGeom prst="rect">
            <a:avLst/>
          </a:prstGeom>
          <a:noFill/>
          <a:ln cap="flat" cmpd="sng" w="2857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Quantity Demanded of Insulin</a:t>
            </a:r>
          </a:p>
        </p:txBody>
      </p:sp>
      <p:sp>
        <p:nvSpPr>
          <p:cNvPr id="340" name="Shape 340"/>
          <p:cNvSpPr txBox="1"/>
          <p:nvPr/>
        </p:nvSpPr>
        <p:spPr>
          <a:xfrm>
            <a:off x="4572000" y="5500687"/>
            <a:ext cx="304799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</a:p>
        </p:txBody>
      </p:sp>
      <p:sp>
        <p:nvSpPr>
          <p:cNvPr id="341" name="Shape 341"/>
          <p:cNvSpPr txBox="1"/>
          <p:nvPr/>
        </p:nvSpPr>
        <p:spPr>
          <a:xfrm>
            <a:off x="4495800" y="4724400"/>
            <a:ext cx="457200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$5</a:t>
            </a:r>
          </a:p>
        </p:txBody>
      </p:sp>
      <p:sp>
        <p:nvSpPr>
          <p:cNvPr id="342" name="Shape 342"/>
          <p:cNvSpPr txBox="1"/>
          <p:nvPr/>
        </p:nvSpPr>
        <p:spPr>
          <a:xfrm>
            <a:off x="4343400" y="3962400"/>
            <a:ext cx="609599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$10</a:t>
            </a:r>
          </a:p>
        </p:txBody>
      </p:sp>
      <p:sp>
        <p:nvSpPr>
          <p:cNvPr id="343" name="Shape 343"/>
          <p:cNvSpPr txBox="1"/>
          <p:nvPr/>
        </p:nvSpPr>
        <p:spPr>
          <a:xfrm>
            <a:off x="4343400" y="3124200"/>
            <a:ext cx="609599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$15</a:t>
            </a:r>
          </a:p>
        </p:txBody>
      </p:sp>
      <p:sp>
        <p:nvSpPr>
          <p:cNvPr id="344" name="Shape 344"/>
          <p:cNvSpPr txBox="1"/>
          <p:nvPr/>
        </p:nvSpPr>
        <p:spPr>
          <a:xfrm>
            <a:off x="4343400" y="2286000"/>
            <a:ext cx="685799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$20</a:t>
            </a:r>
          </a:p>
        </p:txBody>
      </p:sp>
      <p:cxnSp>
        <p:nvCxnSpPr>
          <p:cNvPr id="345" name="Shape 345"/>
          <p:cNvCxnSpPr/>
          <p:nvPr/>
        </p:nvCxnSpPr>
        <p:spPr>
          <a:xfrm>
            <a:off x="4953000" y="3276600"/>
            <a:ext cx="2286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346" name="Shape 346"/>
          <p:cNvCxnSpPr/>
          <p:nvPr/>
        </p:nvCxnSpPr>
        <p:spPr>
          <a:xfrm>
            <a:off x="4953000" y="2438400"/>
            <a:ext cx="304799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347" name="Shape 347"/>
          <p:cNvCxnSpPr/>
          <p:nvPr/>
        </p:nvCxnSpPr>
        <p:spPr>
          <a:xfrm>
            <a:off x="4953000" y="4114800"/>
            <a:ext cx="2286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348" name="Shape 348"/>
          <p:cNvSpPr txBox="1"/>
          <p:nvPr/>
        </p:nvSpPr>
        <p:spPr>
          <a:xfrm>
            <a:off x="5486400" y="5867400"/>
            <a:ext cx="304799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</p:txBody>
      </p:sp>
      <p:sp>
        <p:nvSpPr>
          <p:cNvPr id="349" name="Shape 349"/>
          <p:cNvSpPr txBox="1"/>
          <p:nvPr/>
        </p:nvSpPr>
        <p:spPr>
          <a:xfrm>
            <a:off x="6096000" y="5867400"/>
            <a:ext cx="381000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</a:p>
        </p:txBody>
      </p:sp>
      <p:sp>
        <p:nvSpPr>
          <p:cNvPr id="350" name="Shape 350"/>
          <p:cNvSpPr txBox="1"/>
          <p:nvPr/>
        </p:nvSpPr>
        <p:spPr>
          <a:xfrm>
            <a:off x="6705600" y="5881687"/>
            <a:ext cx="304799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</a:p>
        </p:txBody>
      </p:sp>
      <p:sp>
        <p:nvSpPr>
          <p:cNvPr id="351" name="Shape 351"/>
          <p:cNvSpPr txBox="1"/>
          <p:nvPr/>
        </p:nvSpPr>
        <p:spPr>
          <a:xfrm>
            <a:off x="7315200" y="5867400"/>
            <a:ext cx="381000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</a:p>
        </p:txBody>
      </p:sp>
      <p:sp>
        <p:nvSpPr>
          <p:cNvPr id="352" name="Shape 352"/>
          <p:cNvSpPr txBox="1"/>
          <p:nvPr/>
        </p:nvSpPr>
        <p:spPr>
          <a:xfrm>
            <a:off x="7848600" y="5867400"/>
            <a:ext cx="533399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</a:p>
        </p:txBody>
      </p:sp>
      <p:sp>
        <p:nvSpPr>
          <p:cNvPr id="353" name="Shape 353"/>
          <p:cNvSpPr txBox="1"/>
          <p:nvPr/>
        </p:nvSpPr>
        <p:spPr>
          <a:xfrm>
            <a:off x="4953000" y="5867400"/>
            <a:ext cx="336549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</a:p>
        </p:txBody>
      </p:sp>
      <p:cxnSp>
        <p:nvCxnSpPr>
          <p:cNvPr id="354" name="Shape 354"/>
          <p:cNvCxnSpPr/>
          <p:nvPr/>
        </p:nvCxnSpPr>
        <p:spPr>
          <a:xfrm>
            <a:off x="5638800" y="5638800"/>
            <a:ext cx="0" cy="2286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355" name="Shape 355"/>
          <p:cNvCxnSpPr/>
          <p:nvPr/>
        </p:nvCxnSpPr>
        <p:spPr>
          <a:xfrm>
            <a:off x="6248400" y="5638800"/>
            <a:ext cx="0" cy="2286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356" name="Shape 356"/>
          <p:cNvCxnSpPr/>
          <p:nvPr/>
        </p:nvCxnSpPr>
        <p:spPr>
          <a:xfrm>
            <a:off x="6858000" y="5638800"/>
            <a:ext cx="0" cy="2286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357" name="Shape 357"/>
          <p:cNvCxnSpPr/>
          <p:nvPr/>
        </p:nvCxnSpPr>
        <p:spPr>
          <a:xfrm>
            <a:off x="7467600" y="5638800"/>
            <a:ext cx="0" cy="2286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358" name="Shape 358"/>
          <p:cNvCxnSpPr/>
          <p:nvPr/>
        </p:nvCxnSpPr>
        <p:spPr>
          <a:xfrm>
            <a:off x="8001000" y="5638800"/>
            <a:ext cx="0" cy="2286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359" name="Shape 359"/>
          <p:cNvCxnSpPr/>
          <p:nvPr/>
        </p:nvCxnSpPr>
        <p:spPr>
          <a:xfrm rot="10800000">
            <a:off x="6858000" y="1981200"/>
            <a:ext cx="0" cy="3809999"/>
          </a:xfrm>
          <a:prstGeom prst="straightConnector1">
            <a:avLst/>
          </a:prstGeom>
          <a:noFill/>
          <a:ln cap="flat" cmpd="sng" w="53975">
            <a:solidFill>
              <a:schemeClr val="accent2"/>
            </a:solidFill>
            <a:prstDash val="solid"/>
            <a:miter/>
            <a:headEnd len="med" w="med" type="none"/>
            <a:tailEnd len="lg" w="lg" type="triangle"/>
          </a:ln>
        </p:spPr>
      </p:cxnSp>
      <p:sp>
        <p:nvSpPr>
          <p:cNvPr id="360" name="Shape 360"/>
          <p:cNvSpPr txBox="1"/>
          <p:nvPr/>
        </p:nvSpPr>
        <p:spPr>
          <a:xfrm>
            <a:off x="4724400" y="1447800"/>
            <a:ext cx="762000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Price</a:t>
            </a:r>
          </a:p>
        </p:txBody>
      </p:sp>
      <p:sp>
        <p:nvSpPr>
          <p:cNvPr id="361" name="Shape 361"/>
          <p:cNvSpPr txBox="1"/>
          <p:nvPr/>
        </p:nvSpPr>
        <p:spPr>
          <a:xfrm>
            <a:off x="8458200" y="5562600"/>
            <a:ext cx="609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Qd</a:t>
            </a:r>
          </a:p>
        </p:txBody>
      </p:sp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65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Shape 366"/>
          <p:cNvSpPr txBox="1"/>
          <p:nvPr>
            <p:ph type="title"/>
          </p:nvPr>
        </p:nvSpPr>
        <p:spPr>
          <a:xfrm>
            <a:off x="914400" y="277812"/>
            <a:ext cx="7772400" cy="1143000"/>
          </a:xfrm>
          <a:prstGeom prst="rect">
            <a:avLst/>
          </a:prstGeom>
          <a:noFill/>
          <a:ln cap="flat" cmpd="sng" w="381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0" i="0" lang="en-US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Elastic ? </a:t>
            </a:r>
            <a:r>
              <a:rPr b="0" i="0" lang="en-US" sz="4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Inelastic</a:t>
            </a:r>
            <a:r>
              <a:rPr b="0" i="0" lang="en-US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?</a:t>
            </a:r>
          </a:p>
        </p:txBody>
      </p:sp>
      <p:sp>
        <p:nvSpPr>
          <p:cNvPr id="367" name="Shape 367"/>
          <p:cNvSpPr txBox="1"/>
          <p:nvPr>
            <p:ph idx="1" type="body"/>
          </p:nvPr>
        </p:nvSpPr>
        <p:spPr>
          <a:xfrm>
            <a:off x="914400" y="1600200"/>
            <a:ext cx="8077199" cy="50291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533400" lvl="0" marL="533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■"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Formula for Elasticity =   </a:t>
            </a:r>
            <a:r>
              <a:rPr b="0" i="0" lang="en-US" sz="24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% of Change in Qd</a:t>
            </a:r>
          </a:p>
          <a:p>
            <a:pPr indent="-381000" lvl="4" marL="22098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% of Change in Price </a:t>
            </a:r>
          </a:p>
          <a:p>
            <a:pPr indent="-495300" lvl="1" marL="9525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b="0" i="0" lang="en-US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1)  </a:t>
            </a:r>
            <a:r>
              <a:rPr b="0" i="0" lang="en-US" sz="30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60-48</a:t>
            </a:r>
            <a:r>
              <a:rPr b="0" i="0" lang="en-US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=  </a:t>
            </a:r>
            <a:r>
              <a:rPr b="0" i="0" lang="en-US" sz="30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12  </a:t>
            </a:r>
            <a:r>
              <a:rPr b="0" i="0" lang="en-US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=  .2  X 100  =  20</a:t>
            </a:r>
          </a:p>
          <a:p>
            <a:pPr indent="-495300" lvl="1" marL="9525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b="0" i="0" lang="en-US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60          60</a:t>
            </a:r>
          </a:p>
          <a:p>
            <a:pPr indent="-495300" lvl="1" marL="9525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b="0" i="0" lang="en-US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2)   $</a:t>
            </a:r>
            <a:r>
              <a:rPr b="0" i="0" lang="en-US" sz="30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10- $11 </a:t>
            </a:r>
            <a:r>
              <a:rPr b="0" i="0" lang="en-US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=        -.1    X100  = 10 </a:t>
            </a:r>
          </a:p>
          <a:p>
            <a:pPr indent="-495300" lvl="1" marL="9525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b="0" i="0" lang="en-US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$10</a:t>
            </a:r>
          </a:p>
          <a:p>
            <a:pPr indent="-495300" lvl="1" marL="9525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b="0" i="0" lang="en-US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3)   </a:t>
            </a:r>
            <a:r>
              <a:rPr b="0" i="0" lang="en-US" sz="30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% Change in Qd</a:t>
            </a:r>
            <a:r>
              <a:rPr b="0" i="0" lang="en-US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</a:t>
            </a:r>
            <a:r>
              <a:rPr b="0" i="0" lang="en-US" sz="30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</a:t>
            </a:r>
            <a:r>
              <a:rPr b="0" i="0" lang="en-US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=  2</a:t>
            </a:r>
          </a:p>
          <a:p>
            <a:pPr indent="-495300" lvl="1" marL="9525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b="0" i="0" lang="en-US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% Change in Price     10</a:t>
            </a:r>
          </a:p>
          <a:p>
            <a:pPr indent="-495300" lvl="1" marL="9525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b="0" i="0" lang="en-US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4)  2 &gt; 1   Change is Elastic</a:t>
            </a:r>
          </a:p>
        </p:txBody>
      </p:sp>
    </p:spTree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7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Shape 372"/>
          <p:cNvSpPr txBox="1"/>
          <p:nvPr>
            <p:ph type="title"/>
          </p:nvPr>
        </p:nvSpPr>
        <p:spPr>
          <a:xfrm>
            <a:off x="914400" y="277812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0" i="0" lang="en-US" sz="38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Q.  Any other Way to Determine Elasticity of Demand ?</a:t>
            </a:r>
          </a:p>
        </p:txBody>
      </p:sp>
      <p:sp>
        <p:nvSpPr>
          <p:cNvPr id="373" name="Shape 373"/>
          <p:cNvSpPr txBox="1"/>
          <p:nvPr>
            <p:ph idx="1" type="body"/>
          </p:nvPr>
        </p:nvSpPr>
        <p:spPr>
          <a:xfrm>
            <a:off x="533400" y="1600200"/>
            <a:ext cx="5410200" cy="472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81000" lvl="0" marL="381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Noto Sans Symbols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A.  Total Revenue !</a:t>
            </a:r>
          </a:p>
          <a:p>
            <a:pPr indent="-381000" lvl="0" marL="381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Noto Sans Symbols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            P      X     Q        =         TR</a:t>
            </a:r>
          </a:p>
          <a:p>
            <a:pPr indent="-381000" lvl="0" marL="381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Noto Sans Symbols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Old Price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$ 40      X     33,781   =     $1,354,840</a:t>
            </a:r>
          </a:p>
          <a:p>
            <a:pPr indent="-381000" lvl="0" marL="381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Noto Sans Symbols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381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Noto Sans Symbols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New Price     $ 50  </a:t>
            </a:r>
            <a:r>
              <a:rPr b="0" i="0" lang="en-US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  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=     $  1,250,000</a:t>
            </a:r>
          </a:p>
          <a:p>
            <a:pPr indent="-381000" lvl="0" marL="381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Noto Sans Symbols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381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Noto Sans Symbols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How many fans showed up?</a:t>
            </a:r>
          </a:p>
          <a:p>
            <a:pPr indent="-381000" lvl="0" marL="381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Noto Sans Symbols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381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Noto Sans Symbols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$1,250,000 / $ 50 =  25,000 fans showed up</a:t>
            </a:r>
          </a:p>
          <a:p>
            <a:pPr indent="-381000" lvl="0" marL="381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Noto Sans Symbols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381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Noto Sans Symbols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Q. Was demand elastic or inelastic ?</a:t>
            </a:r>
          </a:p>
          <a:p>
            <a:pPr indent="-381000" lvl="0" marL="381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Noto Sans Symbols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381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AutoNum type="alphaUcPeriod"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Elastic !  If all the fans had showed up, the TR would have been $1,693,550 !</a:t>
            </a:r>
          </a:p>
          <a:p>
            <a:pPr indent="-342900" lvl="0" marL="342900" marR="0" rtl="0" algn="l"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74" name="Shape 374"/>
          <p:cNvPicPr preferRelativeResize="0"/>
          <p:nvPr>
            <p:ph idx="2" type="clipArt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943600" y="1828800"/>
            <a:ext cx="2881312" cy="3168650"/>
          </a:xfrm>
          <a:prstGeom prst="rect">
            <a:avLst/>
          </a:prstGeom>
          <a:noFill/>
          <a:ln>
            <a:noFill/>
          </a:ln>
        </p:spPr>
      </p:pic>
      <p:sp>
        <p:nvSpPr>
          <p:cNvPr id="375" name="Shape 375"/>
          <p:cNvSpPr txBox="1"/>
          <p:nvPr/>
        </p:nvSpPr>
        <p:spPr>
          <a:xfrm>
            <a:off x="6096000" y="5334000"/>
            <a:ext cx="3048000" cy="1187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Arial"/>
              <a:buNone/>
            </a:pPr>
            <a:r>
              <a:rPr b="1" i="0" lang="en-US" sz="240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What could determine elasticity for Red Sox ?</a:t>
            </a:r>
          </a:p>
        </p:txBody>
      </p:sp>
    </p:spTree>
  </p:cSld>
  <p:clrMapOvr>
    <a:masterClrMapping/>
  </p:clrMapOvr>
  <p:transition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79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Shape 380"/>
          <p:cNvSpPr txBox="1"/>
          <p:nvPr>
            <p:ph type="title"/>
          </p:nvPr>
        </p:nvSpPr>
        <p:spPr>
          <a:xfrm>
            <a:off x="914400" y="277812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0" i="0" lang="en-US" sz="38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Why is Elasticity of Demand Important ?</a:t>
            </a:r>
          </a:p>
        </p:txBody>
      </p:sp>
      <p:sp>
        <p:nvSpPr>
          <p:cNvPr id="381" name="Shape 381"/>
          <p:cNvSpPr txBox="1"/>
          <p:nvPr>
            <p:ph idx="1" type="body"/>
          </p:nvPr>
        </p:nvSpPr>
        <p:spPr>
          <a:xfrm>
            <a:off x="457200" y="1600200"/>
            <a:ext cx="8229600" cy="50291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■"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happens if a florist increases the price of roses 400 % in October ? Will sales go up or down ?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■"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A.  Probably, down 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■"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happens if a florist increases the price of roses on February 14</a:t>
            </a:r>
            <a:r>
              <a:rPr b="0" baseline="3000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</a:t>
            </a: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?  Will sales go down or up?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■"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A.  Probably up ( OTBE !)  Why  ? Frantic husbands and boyfriends will pay exorbitant prices for a dozen roses on Valentine’s Day – if they know what’s good for them ! ! 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" name="Shape 15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85800" y="457200"/>
            <a:ext cx="8229600" cy="56308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85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Shape 386"/>
          <p:cNvSpPr txBox="1"/>
          <p:nvPr>
            <p:ph type="title"/>
          </p:nvPr>
        </p:nvSpPr>
        <p:spPr>
          <a:xfrm>
            <a:off x="914400" y="277812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Times New Roman"/>
              <a:buNone/>
            </a:pPr>
            <a:r>
              <a:rPr b="0" i="0" lang="en-US" sz="5000" u="none" cap="none" strike="noStrike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Supply</a:t>
            </a:r>
          </a:p>
        </p:txBody>
      </p:sp>
      <p:sp>
        <p:nvSpPr>
          <p:cNvPr id="387" name="Shape 387"/>
          <p:cNvSpPr txBox="1"/>
          <p:nvPr>
            <p:ph idx="1" type="body"/>
          </p:nvPr>
        </p:nvSpPr>
        <p:spPr>
          <a:xfrm>
            <a:off x="457200" y="1600200"/>
            <a:ext cx="8458200" cy="49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■"/>
            </a:pPr>
            <a:r>
              <a:rPr b="1" i="0" lang="en-US" sz="32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Supply is a schedule which shows the amounts of a good or service a </a:t>
            </a:r>
            <a:r>
              <a:rPr b="1" i="0" lang="en-US" sz="3200" u="none" cap="none" strike="noStrike">
                <a:solidFill>
                  <a:srgbClr val="3333FF"/>
                </a:solidFill>
                <a:latin typeface="Arial"/>
                <a:ea typeface="Arial"/>
                <a:cs typeface="Arial"/>
                <a:sym typeface="Arial"/>
              </a:rPr>
              <a:t>producer</a:t>
            </a:r>
            <a:r>
              <a:rPr b="1" i="0" lang="en-US" sz="32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 is </a:t>
            </a:r>
            <a:r>
              <a:rPr b="1" i="0" lang="en-US" sz="3200" u="sng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willing and able</a:t>
            </a:r>
            <a:r>
              <a:rPr b="1" i="0" lang="en-US" sz="32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 to make available at </a:t>
            </a:r>
            <a:r>
              <a:rPr b="1" i="0" lang="en-US" sz="3200" u="sng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each price</a:t>
            </a:r>
            <a:r>
              <a:rPr b="1" i="0" lang="en-US" sz="32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 during a </a:t>
            </a:r>
            <a:r>
              <a:rPr b="1" i="0" lang="en-US" sz="3200" u="sng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specified time</a:t>
            </a:r>
            <a:r>
              <a:rPr b="1" i="0" lang="en-US" sz="32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 period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None/>
            </a:pPr>
            <a:r>
              <a:t/>
            </a:r>
            <a:endParaRPr b="1" i="0" sz="3200" u="none" cap="none" strike="noStrik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■"/>
            </a:pPr>
            <a:r>
              <a:rPr b="1" i="0" lang="en-US" sz="3200" u="sng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Law of Supply</a:t>
            </a:r>
            <a:r>
              <a:rPr b="1" i="0" lang="en-US" sz="32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 states that the quantity of a commodity supplied </a:t>
            </a:r>
            <a:r>
              <a:rPr b="1" i="0" lang="en-US" sz="3200" u="sng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varies directly</a:t>
            </a:r>
            <a:r>
              <a:rPr b="1" i="0" lang="en-US" sz="32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 with its price:  the number of goods and services offered for sale increases as the price increases.</a:t>
            </a:r>
          </a:p>
        </p:txBody>
      </p:sp>
    </p:spTree>
  </p:cSld>
  <p:clrMapOvr>
    <a:masterClrMapping/>
  </p:clrMapOvr>
  <p:transition spd="slow">
    <p:cut/>
  </p:transition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9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Shape 392"/>
          <p:cNvSpPr txBox="1"/>
          <p:nvPr>
            <p:ph type="title"/>
          </p:nvPr>
        </p:nvSpPr>
        <p:spPr>
          <a:xfrm>
            <a:off x="914400" y="277812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0" i="0" lang="en-US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Supply Curve</a:t>
            </a:r>
          </a:p>
        </p:txBody>
      </p:sp>
      <p:sp>
        <p:nvSpPr>
          <p:cNvPr id="393" name="Shape 393"/>
          <p:cNvSpPr txBox="1"/>
          <p:nvPr>
            <p:ph idx="1" type="body"/>
          </p:nvPr>
        </p:nvSpPr>
        <p:spPr>
          <a:xfrm>
            <a:off x="914400" y="1600200"/>
            <a:ext cx="7772400" cy="45307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■"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Supply Curve will always be </a:t>
            </a:r>
            <a:r>
              <a:rPr b="1" i="0" lang="en-US" sz="2800" u="none" cap="none" strike="noStrike">
                <a:solidFill>
                  <a:srgbClr val="3333FF"/>
                </a:solidFill>
                <a:latin typeface="Arial"/>
                <a:ea typeface="Arial"/>
                <a:cs typeface="Arial"/>
                <a:sym typeface="Arial"/>
              </a:rPr>
              <a:t>upsloping</a:t>
            </a: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94" name="Shape 394"/>
          <p:cNvCxnSpPr/>
          <p:nvPr/>
        </p:nvCxnSpPr>
        <p:spPr>
          <a:xfrm>
            <a:off x="2133600" y="2590800"/>
            <a:ext cx="0" cy="30480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395" name="Shape 395"/>
          <p:cNvCxnSpPr/>
          <p:nvPr/>
        </p:nvCxnSpPr>
        <p:spPr>
          <a:xfrm>
            <a:off x="2133600" y="5638800"/>
            <a:ext cx="41148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396" name="Shape 396"/>
          <p:cNvCxnSpPr/>
          <p:nvPr/>
        </p:nvCxnSpPr>
        <p:spPr>
          <a:xfrm flipH="1" rot="10800000">
            <a:off x="2438400" y="2895600"/>
            <a:ext cx="3048000" cy="2514599"/>
          </a:xfrm>
          <a:prstGeom prst="straightConnector1">
            <a:avLst/>
          </a:prstGeom>
          <a:noFill/>
          <a:ln cap="flat" cmpd="sng" w="53975">
            <a:solidFill>
              <a:srgbClr val="0000FF"/>
            </a:solidFill>
            <a:prstDash val="solid"/>
            <a:miter/>
            <a:headEnd len="med" w="med" type="none"/>
            <a:tailEnd len="lg" w="lg" type="triangle"/>
          </a:ln>
        </p:spPr>
      </p:cxnSp>
      <p:sp>
        <p:nvSpPr>
          <p:cNvPr id="397" name="Shape 397"/>
          <p:cNvSpPr txBox="1"/>
          <p:nvPr/>
        </p:nvSpPr>
        <p:spPr>
          <a:xfrm>
            <a:off x="5486400" y="2667000"/>
            <a:ext cx="457200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2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</a:p>
        </p:txBody>
      </p:sp>
    </p:spTree>
  </p:cSld>
  <p:clrMapOvr>
    <a:masterClrMapping/>
  </p:clrMapOvr>
  <p:transition spd="slow">
    <p:cut/>
  </p:transition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0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Shape 402"/>
          <p:cNvSpPr txBox="1"/>
          <p:nvPr>
            <p:ph type="title"/>
          </p:nvPr>
        </p:nvSpPr>
        <p:spPr>
          <a:xfrm>
            <a:off x="914400" y="277812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0" i="0" lang="en-US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Equilibrium Price</a:t>
            </a:r>
          </a:p>
        </p:txBody>
      </p:sp>
      <p:sp>
        <p:nvSpPr>
          <p:cNvPr id="403" name="Shape 403"/>
          <p:cNvSpPr txBox="1"/>
          <p:nvPr>
            <p:ph idx="1" type="body"/>
          </p:nvPr>
        </p:nvSpPr>
        <p:spPr>
          <a:xfrm>
            <a:off x="914400" y="1600200"/>
            <a:ext cx="7772400" cy="45307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■"/>
            </a:pP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Equilibrium Price (also called the Market price) is the price at which goods and services may </a:t>
            </a:r>
            <a:r>
              <a:rPr b="0" i="0" lang="en-US" sz="36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actually</a:t>
            </a: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be bought and sold.  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■"/>
            </a:pP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Equilibrium Price is where quantity demanded is equal to the quantity supplied</a:t>
            </a:r>
          </a:p>
          <a:p>
            <a:pPr indent="-342900" lvl="0" marL="342900" marR="0" rtl="0" algn="l">
              <a:spcBef>
                <a:spcPts val="72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07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8" name="Shape 408"/>
          <p:cNvCxnSpPr/>
          <p:nvPr/>
        </p:nvCxnSpPr>
        <p:spPr>
          <a:xfrm>
            <a:off x="2057400" y="2057400"/>
            <a:ext cx="0" cy="4190999"/>
          </a:xfrm>
          <a:prstGeom prst="straightConnector1">
            <a:avLst/>
          </a:prstGeom>
          <a:noFill/>
          <a:ln cap="flat" cmpd="sng" w="57150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409" name="Shape 409"/>
          <p:cNvCxnSpPr/>
          <p:nvPr/>
        </p:nvCxnSpPr>
        <p:spPr>
          <a:xfrm>
            <a:off x="2057400" y="6248400"/>
            <a:ext cx="4038599" cy="0"/>
          </a:xfrm>
          <a:prstGeom prst="straightConnector1">
            <a:avLst/>
          </a:prstGeom>
          <a:noFill/>
          <a:ln cap="flat" cmpd="sng" w="5715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410" name="Shape 410"/>
          <p:cNvCxnSpPr/>
          <p:nvPr/>
        </p:nvCxnSpPr>
        <p:spPr>
          <a:xfrm flipH="1" rot="10800000">
            <a:off x="2438400" y="2971799"/>
            <a:ext cx="3657600" cy="3048000"/>
          </a:xfrm>
          <a:prstGeom prst="straightConnector1">
            <a:avLst/>
          </a:prstGeom>
          <a:noFill/>
          <a:ln cap="flat" cmpd="sng" w="57150">
            <a:solidFill>
              <a:srgbClr val="00B0F0"/>
            </a:solidFill>
            <a:prstDash val="solid"/>
            <a:miter/>
            <a:headEnd len="med" w="med" type="none"/>
            <a:tailEnd len="lg" w="lg" type="triangle"/>
          </a:ln>
        </p:spPr>
      </p:cxnSp>
      <p:cxnSp>
        <p:nvCxnSpPr>
          <p:cNvPr id="411" name="Shape 411"/>
          <p:cNvCxnSpPr/>
          <p:nvPr/>
        </p:nvCxnSpPr>
        <p:spPr>
          <a:xfrm>
            <a:off x="2743200" y="2667000"/>
            <a:ext cx="2666999" cy="3200399"/>
          </a:xfrm>
          <a:prstGeom prst="straightConnector1">
            <a:avLst/>
          </a:prstGeom>
          <a:noFill/>
          <a:ln cap="flat" cmpd="sng" w="57150">
            <a:solidFill>
              <a:srgbClr val="E70000"/>
            </a:solidFill>
            <a:prstDash val="solid"/>
            <a:miter/>
            <a:headEnd len="med" w="med" type="none"/>
            <a:tailEnd len="lg" w="lg" type="triangle"/>
          </a:ln>
        </p:spPr>
      </p:cxnSp>
      <p:cxnSp>
        <p:nvCxnSpPr>
          <p:cNvPr id="412" name="Shape 412"/>
          <p:cNvCxnSpPr/>
          <p:nvPr/>
        </p:nvCxnSpPr>
        <p:spPr>
          <a:xfrm rot="10800000">
            <a:off x="4343399" y="4495800"/>
            <a:ext cx="11430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/>
            <a:headEnd len="med" w="med" type="none"/>
            <a:tailEnd len="lg" w="lg" type="triangle"/>
          </a:ln>
        </p:spPr>
      </p:cxnSp>
      <p:sp>
        <p:nvSpPr>
          <p:cNvPr id="413" name="Shape 413"/>
          <p:cNvSpPr txBox="1"/>
          <p:nvPr/>
        </p:nvSpPr>
        <p:spPr>
          <a:xfrm>
            <a:off x="5562600" y="4343400"/>
            <a:ext cx="685799" cy="376236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 P</a:t>
            </a:r>
          </a:p>
        </p:txBody>
      </p:sp>
      <p:sp>
        <p:nvSpPr>
          <p:cNvPr id="414" name="Shape 414"/>
          <p:cNvSpPr txBox="1"/>
          <p:nvPr/>
        </p:nvSpPr>
        <p:spPr>
          <a:xfrm>
            <a:off x="755650" y="401637"/>
            <a:ext cx="6956424" cy="1128711"/>
          </a:xfrm>
          <a:prstGeom prst="rect">
            <a:avLst/>
          </a:prstGeom>
          <a:solidFill>
            <a:srgbClr val="BCBC84"/>
          </a:solidFill>
          <a:ln cap="flat" cmpd="sng" w="254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46A74"/>
              </a:buClr>
              <a:buSzPct val="25000"/>
              <a:buFont typeface="Arial"/>
              <a:buNone/>
            </a:pPr>
            <a:r>
              <a:rPr b="1" i="0" lang="en-US" sz="4000" u="none" cap="none" strike="noStrike">
                <a:solidFill>
                  <a:srgbClr val="746A74"/>
                </a:solidFill>
                <a:latin typeface="Arial"/>
                <a:ea typeface="Arial"/>
                <a:cs typeface="Arial"/>
                <a:sym typeface="Arial"/>
              </a:rPr>
              <a:t>Equilibrium Price</a:t>
            </a:r>
          </a:p>
        </p:txBody>
      </p:sp>
      <p:sp>
        <p:nvSpPr>
          <p:cNvPr id="415" name="Shape 415"/>
          <p:cNvSpPr txBox="1"/>
          <p:nvPr/>
        </p:nvSpPr>
        <p:spPr>
          <a:xfrm>
            <a:off x="5410200" y="5729287"/>
            <a:ext cx="349250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</a:p>
        </p:txBody>
      </p:sp>
      <p:sp>
        <p:nvSpPr>
          <p:cNvPr id="416" name="Shape 416"/>
          <p:cNvSpPr txBox="1"/>
          <p:nvPr/>
        </p:nvSpPr>
        <p:spPr>
          <a:xfrm>
            <a:off x="6172200" y="2743200"/>
            <a:ext cx="457200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</a:p>
        </p:txBody>
      </p:sp>
    </p:spTree>
  </p:cSld>
  <p:clrMapOvr>
    <a:masterClrMapping/>
  </p:clrMapOvr>
  <p:transition spd="slow">
    <p:cut/>
  </p:transition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20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Shape 421"/>
          <p:cNvSpPr txBox="1"/>
          <p:nvPr/>
        </p:nvSpPr>
        <p:spPr>
          <a:xfrm>
            <a:off x="762000" y="1752600"/>
            <a:ext cx="8001000" cy="3970337"/>
          </a:xfrm>
          <a:prstGeom prst="rect">
            <a:avLst/>
          </a:prstGeom>
          <a:gradFill>
            <a:gsLst>
              <a:gs pos="0">
                <a:srgbClr val="000000"/>
              </a:gs>
              <a:gs pos="80000">
                <a:srgbClr val="000000"/>
              </a:gs>
              <a:gs pos="100000">
                <a:srgbClr val="000000"/>
              </a:gs>
            </a:gsLst>
            <a:lin ang="16200000" scaled="0"/>
          </a:gradFill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E1"/>
              </a:buClr>
              <a:buSzPct val="25000"/>
              <a:buFont typeface="Arial"/>
              <a:buNone/>
            </a:pPr>
            <a:r>
              <a:rPr b="0" i="0" lang="en-US" sz="4000" u="none">
                <a:solidFill>
                  <a:srgbClr val="FFFFE1"/>
                </a:solidFill>
                <a:latin typeface="Arial"/>
                <a:ea typeface="Arial"/>
                <a:cs typeface="Arial"/>
                <a:sym typeface="Arial"/>
              </a:rPr>
              <a:t>A change along the curve indicates a change in price and a change in </a:t>
            </a:r>
            <a:r>
              <a:rPr b="1" i="0" lang="en-US" sz="4000" u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quantity supplied</a:t>
            </a: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4000" u="none">
              <a:solidFill>
                <a:srgbClr val="FFFFE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E1"/>
              </a:buClr>
              <a:buSzPct val="25000"/>
              <a:buFont typeface="Arial"/>
              <a:buNone/>
            </a:pPr>
            <a:r>
              <a:rPr b="0" i="0" lang="en-US" sz="4000" u="none">
                <a:solidFill>
                  <a:srgbClr val="FFFFE1"/>
                </a:solidFill>
                <a:latin typeface="Arial"/>
                <a:ea typeface="Arial"/>
                <a:cs typeface="Arial"/>
                <a:sym typeface="Arial"/>
              </a:rPr>
              <a:t>A change of the curve (right or left) indicates an across the board change in </a:t>
            </a:r>
            <a:r>
              <a:rPr b="1" i="0" lang="en-US" sz="40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supply</a:t>
            </a:r>
          </a:p>
        </p:txBody>
      </p:sp>
      <p:sp>
        <p:nvSpPr>
          <p:cNvPr id="422" name="Shape 422"/>
          <p:cNvSpPr txBox="1"/>
          <p:nvPr/>
        </p:nvSpPr>
        <p:spPr>
          <a:xfrm>
            <a:off x="1295400" y="533400"/>
            <a:ext cx="6400799" cy="769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4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Remember………..</a:t>
            </a:r>
          </a:p>
        </p:txBody>
      </p:sp>
    </p:spTree>
  </p:cSld>
  <p:clrMapOvr>
    <a:masterClrMapping/>
  </p:clrMapOvr>
  <p:transition spd="slow">
    <p:cut/>
  </p:transition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26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Shape 427"/>
          <p:cNvSpPr txBox="1"/>
          <p:nvPr/>
        </p:nvSpPr>
        <p:spPr>
          <a:xfrm>
            <a:off x="914400" y="1676400"/>
            <a:ext cx="7543800" cy="4832350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accent2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i="0" lang="en-US" sz="4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Just as there are events that can cause demand “across the board” -at every price level to change….there are also events that can cause supply “across the board”-  at every price level- to change !</a:t>
            </a:r>
          </a:p>
        </p:txBody>
      </p:sp>
      <p:sp>
        <p:nvSpPr>
          <p:cNvPr id="428" name="Shape 428"/>
          <p:cNvSpPr txBox="1"/>
          <p:nvPr/>
        </p:nvSpPr>
        <p:spPr>
          <a:xfrm>
            <a:off x="762000" y="228600"/>
            <a:ext cx="8229600" cy="1200150"/>
          </a:xfrm>
          <a:prstGeom prst="rect">
            <a:avLst/>
          </a:prstGeom>
          <a:solidFill>
            <a:srgbClr val="000000"/>
          </a:solidFill>
          <a:ln cap="flat" cmpd="sng" w="38100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E1"/>
              </a:buClr>
              <a:buSzPct val="25000"/>
              <a:buFont typeface="Arial"/>
              <a:buNone/>
            </a:pPr>
            <a:r>
              <a:rPr b="0" i="0" lang="en-US" sz="3600" u="none">
                <a:solidFill>
                  <a:srgbClr val="FFFFE1"/>
                </a:solidFill>
                <a:latin typeface="Arial"/>
                <a:ea typeface="Arial"/>
                <a:cs typeface="Arial"/>
                <a:sym typeface="Arial"/>
              </a:rPr>
              <a:t>..and they are called “Determinants of  Aggregate Supply” </a:t>
            </a:r>
          </a:p>
        </p:txBody>
      </p:sp>
    </p:spTree>
  </p:cSld>
  <p:clrMapOvr>
    <a:masterClrMapping/>
  </p:clrMapOvr>
  <p:transition spd="slow">
    <p:cut/>
  </p:transition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32" name="Shape 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Shape 433"/>
          <p:cNvSpPr txBox="1"/>
          <p:nvPr>
            <p:ph type="title"/>
          </p:nvPr>
        </p:nvSpPr>
        <p:spPr>
          <a:xfrm>
            <a:off x="914400" y="277812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1" i="0" lang="en-US" sz="46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Determinants of Supply</a:t>
            </a:r>
          </a:p>
        </p:txBody>
      </p:sp>
      <p:sp>
        <p:nvSpPr>
          <p:cNvPr id="434" name="Shape 434"/>
          <p:cNvSpPr txBox="1"/>
          <p:nvPr>
            <p:ph idx="1" type="body"/>
          </p:nvPr>
        </p:nvSpPr>
        <p:spPr>
          <a:xfrm>
            <a:off x="533400" y="1600200"/>
            <a:ext cx="8381999" cy="50291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Noto Sans Symbols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could cause a huge increase or decrease in supply across the board ( and a change in price is not a factor</a:t>
            </a: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!) 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■"/>
            </a:pPr>
            <a:r>
              <a:rPr b="1" i="0" lang="en-US" sz="2800" u="none" cap="none" strike="noStrike">
                <a:solidFill>
                  <a:srgbClr val="3333FF"/>
                </a:solidFill>
                <a:latin typeface="Arial"/>
                <a:ea typeface="Arial"/>
                <a:cs typeface="Arial"/>
                <a:sym typeface="Arial"/>
              </a:rPr>
              <a:t>Resource prices ( raw materials)</a:t>
            </a: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■"/>
            </a:pPr>
            <a:r>
              <a:rPr b="1" i="0" lang="en-US" sz="2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Technology (produce more products faster &amp; more efficiently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■"/>
            </a:pPr>
            <a:r>
              <a:rPr b="1" i="0" lang="en-US" sz="2800" u="none" cap="none" strike="noStrike">
                <a:solidFill>
                  <a:srgbClr val="33CC33"/>
                </a:solidFill>
                <a:latin typeface="Arial"/>
                <a:ea typeface="Arial"/>
                <a:cs typeface="Arial"/>
                <a:sym typeface="Arial"/>
              </a:rPr>
              <a:t>Taxes 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■"/>
            </a:pPr>
            <a:r>
              <a:rPr b="1" i="0" lang="en-US" sz="2800" u="none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Subsidies ( Gov’t grants)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■"/>
            </a:pPr>
            <a:r>
              <a:rPr b="1" i="0" lang="en-US" sz="2800" u="none" cap="none" strike="noStrike">
                <a:solidFill>
                  <a:srgbClr val="FF00FF"/>
                </a:solidFill>
                <a:latin typeface="Arial"/>
                <a:ea typeface="Arial"/>
                <a:cs typeface="Arial"/>
                <a:sym typeface="Arial"/>
              </a:rPr>
              <a:t>Related Goods ( e.g corn, wheat)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■"/>
            </a:pPr>
            <a:r>
              <a:rPr b="1" i="0" lang="en-US" sz="2800" u="none" cap="none" strike="noStrike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Expectations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■"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Number of Sellers in the Market</a:t>
            </a:r>
          </a:p>
          <a:p>
            <a:pPr indent="-3429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38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Shape 439"/>
          <p:cNvSpPr txBox="1"/>
          <p:nvPr>
            <p:ph type="title"/>
          </p:nvPr>
        </p:nvSpPr>
        <p:spPr>
          <a:xfrm>
            <a:off x="533400" y="277812"/>
            <a:ext cx="81533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1" i="0" lang="en-US" sz="43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How much coffee can you drink ?</a:t>
            </a:r>
          </a:p>
        </p:txBody>
      </p:sp>
      <p:sp>
        <p:nvSpPr>
          <p:cNvPr id="440" name="Shape 440"/>
          <p:cNvSpPr txBox="1"/>
          <p:nvPr>
            <p:ph idx="1" type="body"/>
          </p:nvPr>
        </p:nvSpPr>
        <p:spPr>
          <a:xfrm>
            <a:off x="533400" y="1600200"/>
            <a:ext cx="5257799" cy="4876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Noto Sans Symbols"/>
              <a:buNone/>
            </a:pPr>
            <a:r>
              <a:t/>
            </a:r>
            <a:endParaRPr b="1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■"/>
            </a:pPr>
            <a:r>
              <a:rPr b="1" i="0" lang="en-US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One cup, two, three, four ?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■"/>
            </a:pPr>
            <a:r>
              <a:rPr b="1" i="0" lang="en-US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How does Dunkin Donuts get you to buy more coffee after lunch ?</a:t>
            </a:r>
            <a:r>
              <a:rPr b="1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</a:p>
        </p:txBody>
      </p:sp>
      <p:pic>
        <p:nvPicPr>
          <p:cNvPr id="441" name="Shape 441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867400" y="2346325"/>
            <a:ext cx="2895600" cy="2622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45" name="Shape 4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Shape 446"/>
          <p:cNvSpPr txBox="1"/>
          <p:nvPr/>
        </p:nvSpPr>
        <p:spPr>
          <a:xfrm>
            <a:off x="457200" y="2514600"/>
            <a:ext cx="8305799" cy="42116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They offer you a deal…buy a large coffee, get a free muffin or donut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36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Dunkin Donuts knows ALL about the Principle of </a:t>
            </a:r>
            <a:r>
              <a:rPr b="1" i="0" lang="en-US" sz="3600" u="none">
                <a:solidFill>
                  <a:srgbClr val="FF00FF"/>
                </a:solidFill>
                <a:latin typeface="Arial"/>
                <a:ea typeface="Arial"/>
                <a:cs typeface="Arial"/>
                <a:sym typeface="Arial"/>
              </a:rPr>
              <a:t>Diminishing</a:t>
            </a:r>
            <a:r>
              <a:rPr b="1" i="0" lang="en-US" sz="3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Marginal Utility !!!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36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47" name="Shape 447"/>
          <p:cNvPicPr preferRelativeResize="0"/>
          <p:nvPr>
            <p:ph type="title"/>
          </p:nvPr>
        </p:nvPicPr>
        <p:blipFill rotWithShape="1">
          <a:blip r:embed="rId3">
            <a:alphaModFix/>
          </a:blip>
          <a:srcRect b="51612" l="0" r="0" t="0"/>
          <a:stretch/>
        </p:blipFill>
        <p:spPr>
          <a:xfrm>
            <a:off x="1676400" y="152400"/>
            <a:ext cx="6096000" cy="21605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51" name="Shape 4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Shape 452"/>
          <p:cNvSpPr txBox="1"/>
          <p:nvPr>
            <p:ph type="title"/>
          </p:nvPr>
        </p:nvSpPr>
        <p:spPr>
          <a:xfrm>
            <a:off x="914400" y="277812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0" i="0" lang="en-US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Principle of Marginal Utility</a:t>
            </a:r>
          </a:p>
        </p:txBody>
      </p:sp>
      <p:sp>
        <p:nvSpPr>
          <p:cNvPr id="453" name="Shape 453"/>
          <p:cNvSpPr txBox="1"/>
          <p:nvPr>
            <p:ph idx="1" type="body"/>
          </p:nvPr>
        </p:nvSpPr>
        <p:spPr>
          <a:xfrm>
            <a:off x="533400" y="1600200"/>
            <a:ext cx="8305799" cy="49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■"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Utility</a:t>
            </a: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is the measure of satisfaction that one gets from the use of a good or service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■"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Marginal Utility</a:t>
            </a: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is the degree of satisfaction a consumer gets from each </a:t>
            </a:r>
            <a:r>
              <a:rPr b="1" i="0" lang="en-US" sz="2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additional</a:t>
            </a: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purchase of a product  ( marginal in economics means “additional”)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■"/>
            </a:pPr>
            <a:r>
              <a:rPr b="1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Principle of Diminishing Marginal Utility</a:t>
            </a: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explains spending patterns of customers and states that each additional purchase of a product or service by a given customer will be less satisfying than the previous purchase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" name="Shape 15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4837" y="1143000"/>
            <a:ext cx="7953374" cy="5029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57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Shape 458"/>
          <p:cNvSpPr txBox="1"/>
          <p:nvPr>
            <p:ph type="title"/>
          </p:nvPr>
        </p:nvSpPr>
        <p:spPr>
          <a:xfrm>
            <a:off x="914400" y="76200"/>
            <a:ext cx="7772400" cy="8651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1" i="0" lang="en-US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Elasticity of Supply</a:t>
            </a:r>
          </a:p>
        </p:txBody>
      </p:sp>
      <p:sp>
        <p:nvSpPr>
          <p:cNvPr id="459" name="Shape 459"/>
          <p:cNvSpPr txBox="1"/>
          <p:nvPr>
            <p:ph idx="1" type="body"/>
          </p:nvPr>
        </p:nvSpPr>
        <p:spPr>
          <a:xfrm>
            <a:off x="304800" y="1066800"/>
            <a:ext cx="8686800" cy="4876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■"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Like Demand, Supply is subject to elasticity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■"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If a change in price produces only a small change in </a:t>
            </a: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supply</a:t>
            </a: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it is said to be inelastic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■"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goods are subject to supply elasticity?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</a:pPr>
            <a:r>
              <a:rPr b="0" i="0" lang="en-US" sz="30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Manufactured goods</a:t>
            </a:r>
            <a:r>
              <a:rPr b="0" i="0" lang="en-US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are more subject to elasticity of supply than goods produced by </a:t>
            </a:r>
            <a:r>
              <a:rPr b="0" i="0" lang="en-US" sz="30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nature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</a:pPr>
            <a:r>
              <a:rPr b="0" i="0" lang="en-US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Skateboard manufacturers can get employees to produce more skateboards, but farmers can’t force cows to produce more milk or trees to grow faster</a:t>
            </a:r>
          </a:p>
        </p:txBody>
      </p:sp>
    </p:spTree>
  </p:cSld>
  <p:clrMapOvr>
    <a:masterClrMapping/>
  </p:clrMapOvr>
  <p:transition spd="slow">
    <p:cut/>
  </p:transition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63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Shape 464"/>
          <p:cNvSpPr txBox="1"/>
          <p:nvPr>
            <p:ph type="title"/>
          </p:nvPr>
        </p:nvSpPr>
        <p:spPr>
          <a:xfrm>
            <a:off x="914400" y="277812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0" i="0" lang="en-US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Market Disequilibrium</a:t>
            </a:r>
          </a:p>
        </p:txBody>
      </p:sp>
      <p:sp>
        <p:nvSpPr>
          <p:cNvPr id="465" name="Shape 465"/>
          <p:cNvSpPr txBox="1"/>
          <p:nvPr>
            <p:ph idx="1" type="body"/>
          </p:nvPr>
        </p:nvSpPr>
        <p:spPr>
          <a:xfrm>
            <a:off x="685800" y="1905000"/>
            <a:ext cx="4419599" cy="4495800"/>
          </a:xfrm>
          <a:prstGeom prst="rect">
            <a:avLst/>
          </a:prstGeom>
          <a:solidFill>
            <a:srgbClr val="FFFF69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■"/>
            </a:pPr>
            <a:r>
              <a:rPr b="0" i="0" lang="en-US" sz="3200" u="none" cap="none" strike="noStrike">
                <a:solidFill>
                  <a:srgbClr val="3333FF"/>
                </a:solidFill>
                <a:latin typeface="Arial"/>
                <a:ea typeface="Arial"/>
                <a:cs typeface="Arial"/>
                <a:sym typeface="Arial"/>
              </a:rPr>
              <a:t>Price Ceilings and Price Floors cause market disequilibrium because they disrupt the natural dynamics of the marketplace </a:t>
            </a:r>
            <a:br>
              <a:rPr b="0" i="0" lang="en-US" sz="3200" u="none" cap="none" strike="noStrike">
                <a:solidFill>
                  <a:srgbClr val="3333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3200" u="none" cap="none" strike="noStrike">
                <a:solidFill>
                  <a:srgbClr val="3333FF"/>
                </a:solidFill>
                <a:latin typeface="Arial"/>
                <a:ea typeface="Arial"/>
                <a:cs typeface="Arial"/>
                <a:sym typeface="Arial"/>
              </a:rPr>
              <a:t>(supply and demand)</a:t>
            </a: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None/>
            </a:pPr>
            <a:r>
              <a:t/>
            </a:r>
            <a:endParaRPr b="0" i="0" sz="3200" u="none" cap="none" strike="noStrike">
              <a:solidFill>
                <a:srgbClr val="3333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66" name="Shape 46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248275" y="2133600"/>
            <a:ext cx="3667125" cy="3733800"/>
          </a:xfrm>
          <a:prstGeom prst="rect">
            <a:avLst/>
          </a:prstGeom>
          <a:noFill/>
          <a:ln cap="flat" cmpd="sng" w="38100">
            <a:solidFill>
              <a:schemeClr val="accent2"/>
            </a:solidFill>
            <a:prstDash val="solid"/>
            <a:miter/>
            <a:headEnd len="med" w="med" type="none"/>
            <a:tailEnd len="med" w="med" type="none"/>
          </a:ln>
        </p:spPr>
      </p:pic>
    </p:spTree>
  </p:cSld>
  <p:clrMapOvr>
    <a:masterClrMapping/>
  </p:clrMapOvr>
  <p:transition spd="slow">
    <p:cut/>
  </p:transition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70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Shape 471"/>
          <p:cNvSpPr txBox="1"/>
          <p:nvPr>
            <p:ph type="title"/>
          </p:nvPr>
        </p:nvSpPr>
        <p:spPr>
          <a:xfrm>
            <a:off x="609600" y="277812"/>
            <a:ext cx="8077199" cy="1143000"/>
          </a:xfrm>
          <a:prstGeom prst="rect">
            <a:avLst/>
          </a:prstGeom>
          <a:noFill/>
          <a:ln cap="flat" cmpd="sng" w="381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0" i="0" lang="en-US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Price Floors:</a:t>
            </a:r>
          </a:p>
        </p:txBody>
      </p:sp>
      <p:sp>
        <p:nvSpPr>
          <p:cNvPr id="472" name="Shape 472"/>
          <p:cNvSpPr txBox="1"/>
          <p:nvPr>
            <p:ph idx="1" type="body"/>
          </p:nvPr>
        </p:nvSpPr>
        <p:spPr>
          <a:xfrm>
            <a:off x="4038600" y="1524000"/>
            <a:ext cx="4953000" cy="5257799"/>
          </a:xfrm>
          <a:prstGeom prst="rect">
            <a:avLst/>
          </a:prstGeom>
          <a:noFill/>
          <a:ln cap="flat" cmpd="sng" w="9525">
            <a:solidFill>
              <a:schemeClr val="accent2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Price floor are prices below which it is illegal to buy or sell. 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</a:pPr>
            <a:r>
              <a:rPr b="0" i="0" lang="en-US" sz="22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Federal Min Wage = $7.25/hr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</a:pPr>
            <a:r>
              <a:rPr b="0" i="0" lang="en-US" sz="22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IL State Min Wage= $8.25/hr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Dilemma: Some argue that minimum wage laws disrupt the equilibrium in the market and actually increase unemployment 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Why?  left to the forces of supply and demand more workers would be hired at LOWER wages, </a:t>
            </a:r>
            <a:r>
              <a:rPr b="1" i="0" lang="en-US" sz="2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decreasing unemployment.</a:t>
            </a: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None/>
            </a:pPr>
            <a:r>
              <a:t/>
            </a:r>
            <a:endParaRPr b="1" i="0" sz="24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73" name="Shape 47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2400" y="1752600"/>
            <a:ext cx="3809999" cy="2800349"/>
          </a:xfrm>
          <a:prstGeom prst="rect">
            <a:avLst/>
          </a:prstGeom>
          <a:noFill/>
          <a:ln>
            <a:noFill/>
          </a:ln>
        </p:spPr>
      </p:pic>
      <p:sp>
        <p:nvSpPr>
          <p:cNvPr id="474" name="Shape 474"/>
          <p:cNvSpPr txBox="1"/>
          <p:nvPr/>
        </p:nvSpPr>
        <p:spPr>
          <a:xfrm>
            <a:off x="762000" y="4800600"/>
            <a:ext cx="2438399" cy="1228724"/>
          </a:xfrm>
          <a:prstGeom prst="rect">
            <a:avLst/>
          </a:prstGeom>
          <a:noFill/>
          <a:ln cap="flat" cmpd="sng" w="38100">
            <a:solidFill>
              <a:schemeClr val="accent2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McDonald’s Worker and other fast food workers generally earn minimum wage</a:t>
            </a:r>
          </a:p>
        </p:txBody>
      </p:sp>
    </p:spTree>
  </p:cSld>
  <p:clrMapOvr>
    <a:masterClrMapping/>
  </p:clrMapOvr>
  <p:transition spd="slow">
    <p:cut/>
  </p:transition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78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9" name="Shape 47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2782886" y="2606675"/>
            <a:ext cx="457200" cy="152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480" name="Shape 48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2782886" y="2833686"/>
            <a:ext cx="457200" cy="152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481" name="Shape 48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-2782886" y="3475037"/>
            <a:ext cx="457200" cy="152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482" name="Shape 48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790700" y="0"/>
            <a:ext cx="5486399" cy="3862387"/>
          </a:xfrm>
          <a:prstGeom prst="rect">
            <a:avLst/>
          </a:prstGeom>
          <a:noFill/>
          <a:ln>
            <a:noFill/>
          </a:ln>
        </p:spPr>
      </p:pic>
      <p:sp>
        <p:nvSpPr>
          <p:cNvPr id="483" name="Shape 483"/>
          <p:cNvSpPr txBox="1"/>
          <p:nvPr/>
        </p:nvSpPr>
        <p:spPr>
          <a:xfrm>
            <a:off x="901700" y="4038600"/>
            <a:ext cx="7239000" cy="16001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Minimum Wage by </a:t>
            </a:r>
            <a:r>
              <a:rPr b="0" i="0" lang="en-US" sz="14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U.S. state</a:t>
            </a:r>
            <a:r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Minimum Wage by U.S. state and </a:t>
            </a:r>
            <a:r>
              <a:rPr b="0" i="0" lang="en-US" sz="14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7"/>
              </a:rPr>
              <a:t>U.S. territory</a:t>
            </a:r>
            <a:r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Minimum Wage by U.S. state and U.S. territory (</a:t>
            </a:r>
            <a:r>
              <a:rPr b="0" i="0" lang="en-US" sz="14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8"/>
              </a:rPr>
              <a:t>American Samoa</a:t>
            </a:r>
            <a:r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Minimum Wage by U.S. state and U.S. territory (American Samoa, </a:t>
            </a:r>
            <a:r>
              <a:rPr b="0" i="0" lang="en-US" sz="14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9"/>
              </a:rPr>
              <a:t>Guam</a:t>
            </a:r>
            <a:r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Minimum Wage by U.S. state and U.S. territory (American Samoa, Guam, </a:t>
            </a:r>
            <a:r>
              <a:rPr b="0" i="0" lang="en-US" sz="14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10"/>
              </a:rPr>
              <a:t>Puerto Rico</a:t>
            </a:r>
            <a:r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Minimum Wage by U.S. state and U.S. territory (American Samoa, Guam, Puerto Rico, </a:t>
            </a:r>
            <a:r>
              <a:rPr b="0" i="0" lang="en-US" sz="14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11"/>
              </a:rPr>
              <a:t>Virgin Islands</a:t>
            </a:r>
            <a:r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), as of Jan. 1, 2012.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ct val="25000"/>
              <a:buFont typeface="Arial"/>
              <a:buNone/>
            </a:pPr>
            <a:r>
              <a:rPr b="0" i="0" lang="en-US" sz="1400" u="none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States with minimum wage rates higher than the Federal rate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25000"/>
              <a:buFont typeface="Arial"/>
              <a:buNone/>
            </a:pPr>
            <a:r>
              <a:rPr b="0" i="0" lang="en-US" sz="1400" u="non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States and territories with minimum wage rates the same as the Federal rate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25000"/>
              <a:buFont typeface="Arial"/>
              <a:buNone/>
            </a:pPr>
            <a:r>
              <a:rPr b="0" i="0" lang="en-US" sz="1400" u="none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States with no state minimum wage law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25000"/>
              <a:buFont typeface="Arial"/>
              <a:buNone/>
            </a:pPr>
            <a:r>
              <a:rPr b="0" i="0" lang="en-US" sz="1400" u="non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States and territories with minimum wage rates lower than the Federal rate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87800"/>
              </a:buClr>
              <a:buSzPct val="25000"/>
              <a:buFont typeface="Arial"/>
              <a:buNone/>
            </a:pPr>
            <a:r>
              <a:rPr b="0" i="0" lang="en-US" sz="1400" u="none">
                <a:solidFill>
                  <a:srgbClr val="787800"/>
                </a:solidFill>
                <a:latin typeface="Arial"/>
                <a:ea typeface="Arial"/>
                <a:cs typeface="Arial"/>
                <a:sym typeface="Arial"/>
              </a:rPr>
              <a:t>Territory with varied minimum wage rates lower than the Federal rate</a:t>
            </a:r>
          </a:p>
        </p:txBody>
      </p:sp>
    </p:spTree>
  </p:cSld>
  <p:clrMapOvr>
    <a:masterClrMapping/>
  </p:clrMapOvr>
  <p:transition spd="slow">
    <p:cut/>
  </p:transition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87" name="Shape 4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8" name="Shape 48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38200" y="635000"/>
            <a:ext cx="7239000" cy="584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92" name="Shape 4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" name="Shape 493"/>
          <p:cNvSpPr txBox="1"/>
          <p:nvPr>
            <p:ph type="title"/>
          </p:nvPr>
        </p:nvSpPr>
        <p:spPr>
          <a:xfrm>
            <a:off x="914400" y="277812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0" i="0" lang="en-US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Price Ceilings:</a:t>
            </a:r>
          </a:p>
        </p:txBody>
      </p:sp>
      <p:sp>
        <p:nvSpPr>
          <p:cNvPr id="494" name="Shape 494"/>
          <p:cNvSpPr txBox="1"/>
          <p:nvPr>
            <p:ph idx="1" type="body"/>
          </p:nvPr>
        </p:nvSpPr>
        <p:spPr>
          <a:xfrm>
            <a:off x="609600" y="1600200"/>
            <a:ext cx="4648199" cy="50291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■"/>
            </a:pP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Prices above which it is illegal to buy or sell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■"/>
            </a:pP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Examples: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</a:pPr>
            <a:r>
              <a:rPr b="1" i="0" lang="en-US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Rent controlled apartment buildings in cities 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</a:pPr>
            <a:r>
              <a:rPr b="1" i="0" lang="en-US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Certain goods and services during emergencies.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■"/>
            </a:pP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Dilemma:  Since rents are frozen, many landlords cannot keep up with the rising costs of maintenance – which have not been frozen !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■"/>
            </a:pP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They stand in the way of market forces of supply and demand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None/>
            </a:pPr>
            <a:r>
              <a:t/>
            </a:r>
            <a:endParaRPr b="1" i="0" sz="2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None/>
            </a:pPr>
            <a:r>
              <a:t/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None/>
            </a:pPr>
            <a:r>
              <a:t/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95" name="Shape 49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426075" y="1524000"/>
            <a:ext cx="3489325" cy="5105399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pic>
    </p:spTree>
  </p:cSld>
  <p:clrMapOvr>
    <a:masterClrMapping/>
  </p:clrMapOvr>
  <p:transition spd="slow">
    <p:cut/>
  </p:transition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99" name="Shape 4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0" name="Shape 50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14400" y="319087"/>
            <a:ext cx="7391399" cy="61563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/>
          <p:nvPr>
            <p:ph type="title"/>
          </p:nvPr>
        </p:nvSpPr>
        <p:spPr>
          <a:xfrm>
            <a:off x="609600" y="277812"/>
            <a:ext cx="80771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0" i="0" lang="en-US" sz="4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Setting an Economy’s Price System</a:t>
            </a:r>
          </a:p>
        </p:txBody>
      </p:sp>
      <p:sp>
        <p:nvSpPr>
          <p:cNvPr id="163" name="Shape 163"/>
          <p:cNvSpPr txBox="1"/>
          <p:nvPr>
            <p:ph idx="1" type="body"/>
          </p:nvPr>
        </p:nvSpPr>
        <p:spPr>
          <a:xfrm>
            <a:off x="609600" y="1676400"/>
            <a:ext cx="8229600" cy="45307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■"/>
            </a:pP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 understand how a nation’s economy functions it is important to understand the nation’s price system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■"/>
            </a:pP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forces that determine price are called the forces of </a:t>
            </a:r>
            <a:r>
              <a:rPr b="1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supply</a:t>
            </a: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and </a:t>
            </a:r>
            <a:r>
              <a:rPr b="1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demand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■"/>
            </a:pP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place where these two forces meet is called the </a:t>
            </a:r>
            <a:r>
              <a:rPr b="1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marketplace</a:t>
            </a:r>
          </a:p>
          <a:p>
            <a:pPr indent="-342900" lvl="0" marL="342900" marR="0" rtl="0" algn="l">
              <a:spcBef>
                <a:spcPts val="72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None/>
            </a:pPr>
            <a:r>
              <a:t/>
            </a:r>
            <a:endParaRPr b="1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/>
          <p:nvPr>
            <p:ph type="title"/>
          </p:nvPr>
        </p:nvSpPr>
        <p:spPr>
          <a:xfrm>
            <a:off x="914400" y="277812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1" i="0" lang="en-US" sz="46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Marketplace</a:t>
            </a:r>
          </a:p>
        </p:txBody>
      </p:sp>
      <p:sp>
        <p:nvSpPr>
          <p:cNvPr id="169" name="Shape 169"/>
          <p:cNvSpPr txBox="1"/>
          <p:nvPr>
            <p:ph idx="1" type="body"/>
          </p:nvPr>
        </p:nvSpPr>
        <p:spPr>
          <a:xfrm>
            <a:off x="228600" y="1600200"/>
            <a:ext cx="8915400" cy="50291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■"/>
            </a:pP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Marketplace is a mechanism that brings together buyers and sellers of a particular good and service to establish a market or retail price</a:t>
            </a:r>
          </a:p>
          <a:p>
            <a:pPr indent="-228600" lvl="2" marL="1143000" marR="0" rtl="0" algn="l">
              <a:lnSpc>
                <a:spcPct val="100000"/>
              </a:lnSpc>
              <a:spcBef>
                <a:spcPts val="660"/>
              </a:spcBef>
              <a:spcAft>
                <a:spcPts val="0"/>
              </a:spcAft>
              <a:buClr>
                <a:schemeClr val="folHlink"/>
              </a:buClr>
              <a:buSzPct val="55000"/>
              <a:buFont typeface="Noto Sans Symbols"/>
              <a:buChar char="■"/>
            </a:pPr>
            <a:r>
              <a:rPr b="0" i="0" lang="en-US" sz="3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Stock market sets stock prices</a:t>
            </a:r>
          </a:p>
          <a:p>
            <a:pPr indent="-228600" lvl="2" marL="1143000" marR="0" rtl="0" algn="l">
              <a:lnSpc>
                <a:spcPct val="100000"/>
              </a:lnSpc>
              <a:spcBef>
                <a:spcPts val="680"/>
              </a:spcBef>
              <a:spcAft>
                <a:spcPts val="0"/>
              </a:spcAft>
              <a:buClr>
                <a:schemeClr val="folHlink"/>
              </a:buClr>
              <a:buSzPct val="55000"/>
              <a:buFont typeface="Noto Sans Symbols"/>
              <a:buChar char="■"/>
            </a:pPr>
            <a:r>
              <a:rPr b="0" i="0" lang="en-US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NASDAQ is an “electronic” marketplace</a:t>
            </a:r>
          </a:p>
          <a:p>
            <a:pPr indent="-228600" lvl="2" marL="1143000" marR="0" rtl="0" algn="l">
              <a:lnSpc>
                <a:spcPct val="100000"/>
              </a:lnSpc>
              <a:spcBef>
                <a:spcPts val="680"/>
              </a:spcBef>
              <a:spcAft>
                <a:spcPts val="0"/>
              </a:spcAft>
              <a:buClr>
                <a:schemeClr val="folHlink"/>
              </a:buClr>
              <a:buSzPct val="55000"/>
              <a:buFont typeface="Noto Sans Symbols"/>
              <a:buChar char="■"/>
            </a:pPr>
            <a:r>
              <a:rPr b="0" i="0" lang="en-US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Commodities market sets price of corn, wheat, etc.</a:t>
            </a:r>
          </a:p>
          <a:p>
            <a:pPr indent="-342900" lvl="0" marL="342900" marR="0" rtl="0" algn="l">
              <a:spcBef>
                <a:spcPts val="68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None/>
            </a:pPr>
            <a:r>
              <a:t/>
            </a:r>
            <a:endParaRPr b="0" i="0" sz="3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/>
          <p:nvPr>
            <p:ph type="title"/>
          </p:nvPr>
        </p:nvSpPr>
        <p:spPr>
          <a:xfrm>
            <a:off x="914400" y="277812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1" i="0" lang="en-US" sz="46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Demand</a:t>
            </a:r>
          </a:p>
        </p:txBody>
      </p:sp>
      <p:sp>
        <p:nvSpPr>
          <p:cNvPr id="175" name="Shape 175"/>
          <p:cNvSpPr txBox="1"/>
          <p:nvPr>
            <p:ph idx="1" type="body"/>
          </p:nvPr>
        </p:nvSpPr>
        <p:spPr>
          <a:xfrm>
            <a:off x="914400" y="1600200"/>
            <a:ext cx="7772400" cy="45307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■"/>
            </a:pPr>
            <a:r>
              <a:rPr b="1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Demand</a:t>
            </a: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is a schedule which shows the various amounts of a product that consumers are </a:t>
            </a:r>
            <a:r>
              <a:rPr b="1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willing and able</a:t>
            </a: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to buy at </a:t>
            </a:r>
            <a:r>
              <a:rPr b="1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each price</a:t>
            </a: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during a </a:t>
            </a:r>
            <a:r>
              <a:rPr b="1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specified time</a:t>
            </a: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period.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68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■"/>
            </a:pPr>
            <a:r>
              <a:rPr b="0" i="0" lang="en-US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e.g.  Swimming suits have a different </a:t>
            </a:r>
            <a:r>
              <a:rPr b="0" i="0" lang="en-US" sz="34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price</a:t>
            </a:r>
            <a:r>
              <a:rPr b="0" i="0" lang="en-US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and </a:t>
            </a:r>
            <a:r>
              <a:rPr b="0" i="0" lang="en-US" sz="3400" u="none" cap="none" strike="noStrike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quantity demanded</a:t>
            </a:r>
            <a:r>
              <a:rPr b="0" i="0" lang="en-US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 summer vs. winter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/>
          <p:nvPr>
            <p:ph type="title"/>
          </p:nvPr>
        </p:nvSpPr>
        <p:spPr>
          <a:xfrm>
            <a:off x="914400" y="277812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1" i="0" lang="en-US" sz="5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Law of Demand</a:t>
            </a:r>
          </a:p>
        </p:txBody>
      </p:sp>
      <p:sp>
        <p:nvSpPr>
          <p:cNvPr id="181" name="Shape 181"/>
          <p:cNvSpPr txBox="1"/>
          <p:nvPr>
            <p:ph idx="1" type="body"/>
          </p:nvPr>
        </p:nvSpPr>
        <p:spPr>
          <a:xfrm>
            <a:off x="914400" y="1600200"/>
            <a:ext cx="7772400" cy="45307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■"/>
            </a:pP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Law of Demand says that as the price of an item decreases, the </a:t>
            </a:r>
            <a:r>
              <a:rPr b="1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quantity demanded</a:t>
            </a: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will increase; and, as the price of an item increases, the </a:t>
            </a:r>
            <a:r>
              <a:rPr b="1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quantity demanded</a:t>
            </a: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will decrease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■"/>
            </a:pP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quantity demanded varies </a:t>
            </a:r>
            <a:r>
              <a:rPr b="1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inversely</a:t>
            </a: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with the price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/>
          <p:nvPr>
            <p:ph type="title"/>
          </p:nvPr>
        </p:nvSpPr>
        <p:spPr>
          <a:xfrm>
            <a:off x="914400" y="277812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1" i="0" lang="en-US" sz="46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Demand Curve</a:t>
            </a:r>
          </a:p>
        </p:txBody>
      </p:sp>
      <p:sp>
        <p:nvSpPr>
          <p:cNvPr id="187" name="Shape 187"/>
          <p:cNvSpPr txBox="1"/>
          <p:nvPr>
            <p:ph idx="1" type="body"/>
          </p:nvPr>
        </p:nvSpPr>
        <p:spPr>
          <a:xfrm>
            <a:off x="381000" y="1600200"/>
            <a:ext cx="8305799" cy="45307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90000"/>
              <a:buFont typeface="Noto Sans Symbols"/>
              <a:buChar char="■"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Demand Curve</a:t>
            </a: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is a line graph that shows the amount of a product that will be purchased at each price;  it shows an inverse relationship and is always </a:t>
            </a: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downsloping</a:t>
            </a:r>
          </a:p>
        </p:txBody>
      </p:sp>
      <p:cxnSp>
        <p:nvCxnSpPr>
          <p:cNvPr id="188" name="Shape 188"/>
          <p:cNvCxnSpPr/>
          <p:nvPr/>
        </p:nvCxnSpPr>
        <p:spPr>
          <a:xfrm>
            <a:off x="1981200" y="4114800"/>
            <a:ext cx="0" cy="2133599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189" name="Shape 189"/>
          <p:cNvCxnSpPr/>
          <p:nvPr/>
        </p:nvCxnSpPr>
        <p:spPr>
          <a:xfrm>
            <a:off x="1981200" y="6248400"/>
            <a:ext cx="2514599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190" name="Shape 190"/>
          <p:cNvCxnSpPr/>
          <p:nvPr/>
        </p:nvCxnSpPr>
        <p:spPr>
          <a:xfrm>
            <a:off x="2286000" y="4343400"/>
            <a:ext cx="1600199" cy="1600199"/>
          </a:xfrm>
          <a:prstGeom prst="straightConnector1">
            <a:avLst/>
          </a:prstGeom>
          <a:noFill/>
          <a:ln cap="flat" cmpd="sng" w="25400">
            <a:solidFill>
              <a:schemeClr val="accent2"/>
            </a:solidFill>
            <a:prstDash val="solid"/>
            <a:miter/>
            <a:headEnd len="med" w="med" type="none"/>
            <a:tailEnd len="lg" w="lg" type="triangle"/>
          </a:ln>
        </p:spPr>
      </p:cxnSp>
      <p:sp>
        <p:nvSpPr>
          <p:cNvPr id="191" name="Shape 191"/>
          <p:cNvSpPr txBox="1"/>
          <p:nvPr/>
        </p:nvSpPr>
        <p:spPr>
          <a:xfrm>
            <a:off x="3810000" y="5791200"/>
            <a:ext cx="381000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</a:p>
        </p:txBody>
      </p:sp>
      <p:sp>
        <p:nvSpPr>
          <p:cNvPr id="192" name="Shape 192"/>
          <p:cNvSpPr txBox="1"/>
          <p:nvPr/>
        </p:nvSpPr>
        <p:spPr>
          <a:xfrm>
            <a:off x="4479925" y="6034087"/>
            <a:ext cx="501650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Qd</a:t>
            </a:r>
          </a:p>
        </p:txBody>
      </p:sp>
    </p:spTree>
  </p:cSld>
  <p:clrMapOvr>
    <a:masterClrMapping/>
  </p:clrMapOvr>
  <p:transition spd="slow">
    <p:cut/>
  </p:transition>
</p:sld>
</file>

<file path=ppt/theme/theme.xml><?xml version="1.0" encoding="utf-8"?>
<a:theme xmlns:a="http://schemas.openxmlformats.org/drawingml/2006/main" xmlns:r="http://schemas.openxmlformats.org/officeDocument/2006/relationships" name="1_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.xml><?xml version="1.0" encoding="utf-8"?>
<a:theme xmlns:a="http://schemas.openxmlformats.org/drawingml/2006/main" xmlns:r="http://schemas.openxmlformats.org/officeDocument/2006/relationships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