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0" r:id="rId6"/>
    <p:sldId id="261" r:id="rId7"/>
    <p:sldId id="263" r:id="rId8"/>
    <p:sldId id="262" r:id="rId9"/>
    <p:sldId id="264" r:id="rId10"/>
    <p:sldId id="272" r:id="rId11"/>
    <p:sldId id="267" r:id="rId12"/>
    <p:sldId id="270" r:id="rId13"/>
    <p:sldId id="271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322" autoAdjust="0"/>
  </p:normalViewPr>
  <p:slideViewPr>
    <p:cSldViewPr>
      <p:cViewPr>
        <p:scale>
          <a:sx n="50" d="100"/>
          <a:sy n="50" d="100"/>
        </p:scale>
        <p:origin x="-1710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BFCE-9EA6-4186-BB83-BD595C9A975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AF4-C8E9-4757-9183-89FECA38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1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BFCE-9EA6-4186-BB83-BD595C9A975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AF4-C8E9-4757-9183-89FECA38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7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BFCE-9EA6-4186-BB83-BD595C9A975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AF4-C8E9-4757-9183-89FECA38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3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BFCE-9EA6-4186-BB83-BD595C9A975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AF4-C8E9-4757-9183-89FECA38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7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BFCE-9EA6-4186-BB83-BD595C9A975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AF4-C8E9-4757-9183-89FECA38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6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BFCE-9EA6-4186-BB83-BD595C9A975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AF4-C8E9-4757-9183-89FECA38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4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BFCE-9EA6-4186-BB83-BD595C9A975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AF4-C8E9-4757-9183-89FECA38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1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BFCE-9EA6-4186-BB83-BD595C9A975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AF4-C8E9-4757-9183-89FECA38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2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BFCE-9EA6-4186-BB83-BD595C9A975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AF4-C8E9-4757-9183-89FECA38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8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BFCE-9EA6-4186-BB83-BD595C9A975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AF4-C8E9-4757-9183-89FECA38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6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BFCE-9EA6-4186-BB83-BD595C9A975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AF4-C8E9-4757-9183-89FECA38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0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8BFCE-9EA6-4186-BB83-BD595C9A975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5AF4-C8E9-4757-9183-89FECA38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1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nT2FcuZaY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sociological research is to test “common sense” assumptions and replace false ideas with facts and evidence.</a:t>
            </a:r>
          </a:p>
          <a:p>
            <a:r>
              <a:rPr lang="en-US" dirty="0" smtClean="0"/>
              <a:t>Sociologists ask “why” and “how” questions to form hypotheses to arrive at accurate understandings.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52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www.youtube.com/watch?v=FnT2FcuZaYI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86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ponder…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having a partner change the subject’s behavior?</a:t>
            </a:r>
          </a:p>
          <a:p>
            <a:r>
              <a:rPr lang="en-US" dirty="0" smtClean="0"/>
              <a:t>Why did the subject believe that having a partner did NOT influence their behavior?</a:t>
            </a:r>
          </a:p>
          <a:p>
            <a:r>
              <a:rPr lang="en-US" dirty="0" smtClean="0"/>
              <a:t>Why did subjects not conform when given the option to write down their answers?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29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 that matches group expectations</a:t>
            </a:r>
          </a:p>
          <a:p>
            <a:pPr lvl="1"/>
            <a:r>
              <a:rPr lang="en-US" dirty="0" smtClean="0"/>
              <a:t>Two types of conformity</a:t>
            </a:r>
          </a:p>
          <a:p>
            <a:pPr lvl="2"/>
            <a:r>
              <a:rPr lang="en-US" dirty="0" smtClean="0"/>
              <a:t>Informational:  Going along with the group because we believe they are right</a:t>
            </a:r>
          </a:p>
          <a:p>
            <a:pPr lvl="2"/>
            <a:r>
              <a:rPr lang="en-US" dirty="0" smtClean="0"/>
              <a:t>Normative:  Going along with the group because we are apprehensive that the group will disapprove if we are deviant</a:t>
            </a:r>
          </a:p>
        </p:txBody>
      </p:sp>
    </p:spTree>
    <p:extLst>
      <p:ext uri="{BB962C8B-B14F-4D97-AF65-F5344CB8AC3E}">
        <p14:creationId xmlns:p14="http://schemas.microsoft.com/office/powerpoint/2010/main" val="449314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Coercion:  Social interaction in which individuals or groups are forced to give in to the will of other individuals or groups</a:t>
            </a:r>
          </a:p>
          <a:p>
            <a:r>
              <a:rPr lang="en-US" dirty="0" smtClean="0"/>
              <a:t>Groupthink:  Self-deceptive thinking that is based on conformity to group beliefs, and created by group pressure to conform.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89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Where do we draw the line when it comes to research?</a:t>
            </a:r>
          </a:p>
          <a:p>
            <a:r>
              <a:rPr lang="en-US" dirty="0" smtClean="0"/>
              <a:t>Is it okay to study a group of people without their consent?</a:t>
            </a:r>
          </a:p>
          <a:p>
            <a:r>
              <a:rPr lang="en-US" dirty="0" smtClean="0"/>
              <a:t>Should you publish the names of the people you are studying?</a:t>
            </a:r>
          </a:p>
          <a:p>
            <a:r>
              <a:rPr lang="en-US" dirty="0" smtClean="0"/>
              <a:t>Remember that people are not lab rats.</a:t>
            </a:r>
          </a:p>
          <a:p>
            <a:r>
              <a:rPr lang="en-US" dirty="0"/>
              <a:t>S</a:t>
            </a:r>
            <a:r>
              <a:rPr lang="en-US" dirty="0" smtClean="0"/>
              <a:t>hould we ever cause physical or psychological harm when conducting research?</a:t>
            </a:r>
          </a:p>
          <a:p>
            <a:r>
              <a:rPr lang="en-US" dirty="0" smtClean="0"/>
              <a:t>Participant observation research often raises ethical questions.  Why do you think this is?</a:t>
            </a:r>
          </a:p>
        </p:txBody>
      </p:sp>
    </p:spTree>
    <p:extLst>
      <p:ext uri="{BB962C8B-B14F-4D97-AF65-F5344CB8AC3E}">
        <p14:creationId xmlns:p14="http://schemas.microsoft.com/office/powerpoint/2010/main" val="200661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Survey:  A research method in which people respond to questions</a:t>
            </a:r>
          </a:p>
          <a:p>
            <a:r>
              <a:rPr lang="en-US" dirty="0" smtClean="0"/>
              <a:t>Population:  a group of people with certain specified characteristics</a:t>
            </a:r>
          </a:p>
          <a:p>
            <a:r>
              <a:rPr lang="en-US" dirty="0" smtClean="0"/>
              <a:t>Sample:  A group of people that represents a larger population</a:t>
            </a:r>
          </a:p>
          <a:p>
            <a:r>
              <a:rPr lang="en-US" dirty="0" smtClean="0"/>
              <a:t>Representative Sample:  A sample that accurately reflects the characteristic of the population as a whole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4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Questionnaire:  A written set of questions to be answered by a research participant.</a:t>
            </a:r>
          </a:p>
          <a:p>
            <a:r>
              <a:rPr lang="en-US" dirty="0" smtClean="0"/>
              <a:t>Interview:  A survey method in which a trained researcher asks questions and records the answers</a:t>
            </a:r>
          </a:p>
          <a:p>
            <a:r>
              <a:rPr lang="en-US" dirty="0" smtClean="0"/>
              <a:t>Close-ended questions:  Questions a person musts answer by choosing from a limited predetermined set of responses</a:t>
            </a:r>
          </a:p>
          <a:p>
            <a:r>
              <a:rPr lang="en-US" dirty="0" smtClean="0"/>
              <a:t>Open-ended questions:  questions a person is to answer in his or her own words</a:t>
            </a:r>
          </a:p>
          <a:p>
            <a:r>
              <a:rPr lang="en-US" dirty="0" smtClean="0"/>
              <a:t>Secondary Analysis:  Using </a:t>
            </a:r>
            <a:r>
              <a:rPr lang="en-US" dirty="0" err="1" smtClean="0"/>
              <a:t>precollected</a:t>
            </a:r>
            <a:r>
              <a:rPr lang="en-US" dirty="0" smtClean="0"/>
              <a:t> information for data collection and research purposes.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8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1" y="1295400"/>
            <a:ext cx="4499429" cy="5257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When surveys are voluntary, only people with strong opinions may respond</a:t>
            </a:r>
          </a:p>
          <a:p>
            <a:pPr lvl="1"/>
            <a:r>
              <a:rPr lang="en-US" sz="1600" dirty="0" smtClean="0"/>
              <a:t>Example:  Voting</a:t>
            </a:r>
          </a:p>
          <a:p>
            <a:r>
              <a:rPr lang="en-US" sz="2000" dirty="0" smtClean="0"/>
              <a:t>Leading questions may skew results</a:t>
            </a:r>
          </a:p>
          <a:p>
            <a:pPr lvl="1"/>
            <a:r>
              <a:rPr lang="en-US" sz="2000" dirty="0" smtClean="0"/>
              <a:t>Examples</a:t>
            </a:r>
          </a:p>
          <a:p>
            <a:pPr lvl="2"/>
            <a:r>
              <a:rPr lang="en-US" sz="2000" dirty="0" smtClean="0"/>
              <a:t>If you ask your sample, “how tall do you think this building is?” you will get higher responses than if you asked, “how short do you think this building is?”</a:t>
            </a:r>
          </a:p>
          <a:p>
            <a:pPr lvl="2"/>
            <a:r>
              <a:rPr lang="en-US" sz="2000" dirty="0" smtClean="0"/>
              <a:t>“Do you think the United States should implement tighter gun-control policies, like those used in Nazi Germany?”</a:t>
            </a:r>
            <a:endParaRPr lang="en-US" sz="2000" dirty="0"/>
          </a:p>
        </p:txBody>
      </p:sp>
      <p:pic>
        <p:nvPicPr>
          <p:cNvPr id="1026" name="Picture 2" descr="http://lovestats.files.wordpress.com/2012/07/telemarketing-futur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943" y="1798865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49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Research:  Research that takes place in a natural setting.</a:t>
            </a:r>
          </a:p>
          <a:p>
            <a:r>
              <a:rPr lang="en-US" dirty="0" smtClean="0"/>
              <a:t>Case Study:  Intensive study of a single group, incident, or community.</a:t>
            </a:r>
          </a:p>
          <a:p>
            <a:r>
              <a:rPr lang="en-US" dirty="0" smtClean="0"/>
              <a:t>Participant Observation:  A case study where the researcher becomes a member of the group being studied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61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Causation:  The belief that events occur in predictable ways and that one event leads to another.</a:t>
            </a:r>
          </a:p>
          <a:p>
            <a:r>
              <a:rPr lang="en-US" dirty="0" smtClean="0"/>
              <a:t>Multiple Causation:  The belief that an event occurs as a result of several factors working in combination.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for Showing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Correlation:  A measure of the relationship between two variables.</a:t>
            </a:r>
          </a:p>
          <a:p>
            <a:r>
              <a:rPr lang="en-US" dirty="0" smtClean="0"/>
              <a:t>CORRELATION DOES NOT NECISSARILY MEAN CAUSATION</a:t>
            </a:r>
          </a:p>
          <a:p>
            <a:pPr lvl="1"/>
            <a:r>
              <a:rPr lang="en-US" dirty="0" smtClean="0"/>
              <a:t>If you ate ice cream the night before the test and did poorly, that does not necessarily mean that ice cream caused you to fail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62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Variable:  A characteristic that is subject to change.</a:t>
            </a:r>
          </a:p>
          <a:p>
            <a:r>
              <a:rPr lang="en-US" dirty="0" smtClean="0"/>
              <a:t>Quantitative Variable:  A characteristic that can be measured numerically</a:t>
            </a:r>
          </a:p>
          <a:p>
            <a:r>
              <a:rPr lang="en-US" dirty="0" smtClean="0"/>
              <a:t>Qualitative Variable:  A characteristic that is defined by its presence or absence in a category (Yes no questions)</a:t>
            </a:r>
          </a:p>
          <a:p>
            <a:r>
              <a:rPr lang="en-US" dirty="0" smtClean="0"/>
              <a:t>Independent Variable:  A characteristic that causes something to occur</a:t>
            </a:r>
          </a:p>
          <a:p>
            <a:r>
              <a:rPr lang="en-US" dirty="0" smtClean="0"/>
              <a:t>Dependent Variable:  A characteristic that reflects change</a:t>
            </a:r>
          </a:p>
          <a:p>
            <a:r>
              <a:rPr lang="en-US" dirty="0" smtClean="0"/>
              <a:t>Example:  If you wanted to see how the amount of time studying affected test scores</a:t>
            </a:r>
          </a:p>
          <a:p>
            <a:pPr lvl="1"/>
            <a:r>
              <a:rPr lang="en-US" dirty="0" smtClean="0"/>
              <a:t>Time studying would be the independent variable</a:t>
            </a:r>
          </a:p>
          <a:p>
            <a:pPr lvl="1"/>
            <a:r>
              <a:rPr lang="en-US" dirty="0" smtClean="0"/>
              <a:t>Test Scores would be the dependent variable</a:t>
            </a:r>
          </a:p>
          <a:p>
            <a:r>
              <a:rPr lang="en-US" dirty="0" smtClean="0"/>
              <a:t>Intervening Variable:  A variable that changes the relationship between an independent and dependent variable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97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Doing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p</a:t>
            </a:r>
            <a:r>
              <a:rPr lang="en-US" dirty="0" smtClean="0"/>
              <a:t>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literature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Formulate hypothesis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a research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Collect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findings and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39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722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Research Methods</vt:lpstr>
      <vt:lpstr>Survey Research</vt:lpstr>
      <vt:lpstr>Survey Research</vt:lpstr>
      <vt:lpstr>Problems with Surveys</vt:lpstr>
      <vt:lpstr>Types Research</vt:lpstr>
      <vt:lpstr>Causation</vt:lpstr>
      <vt:lpstr>Standards for Showing Causation</vt:lpstr>
      <vt:lpstr>Variables and Correlations</vt:lpstr>
      <vt:lpstr>Steps for Doing Research</vt:lpstr>
      <vt:lpstr>Let’s look at example</vt:lpstr>
      <vt:lpstr>Questions to ponder…</vt:lpstr>
      <vt:lpstr>Conformity</vt:lpstr>
      <vt:lpstr>Conformity</vt:lpstr>
      <vt:lpstr>Ethics</vt:lpstr>
    </vt:vector>
  </TitlesOfParts>
  <Company>cusd300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Methods!</dc:title>
  <dc:creator>cusd300</dc:creator>
  <cp:lastModifiedBy>cusd300</cp:lastModifiedBy>
  <cp:revision>15</cp:revision>
  <dcterms:created xsi:type="dcterms:W3CDTF">2013-08-26T01:00:58Z</dcterms:created>
  <dcterms:modified xsi:type="dcterms:W3CDTF">2015-09-08T14:58:19Z</dcterms:modified>
</cp:coreProperties>
</file>