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75" r:id="rId12"/>
    <p:sldId id="266" r:id="rId13"/>
    <p:sldId id="267" r:id="rId14"/>
    <p:sldId id="271" r:id="rId15"/>
    <p:sldId id="268" r:id="rId16"/>
    <p:sldId id="272" r:id="rId17"/>
    <p:sldId id="273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2" autoAdjust="0"/>
    <p:restoredTop sz="86322" autoAdjust="0"/>
  </p:normalViewPr>
  <p:slideViewPr>
    <p:cSldViewPr>
      <p:cViewPr>
        <p:scale>
          <a:sx n="70" d="100"/>
          <a:sy n="70" d="100"/>
        </p:scale>
        <p:origin x="-114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DB4A-C5A2-4A06-A973-0C96470186A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A94F-8A88-4DC4-BB22-D4BFE82A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Origins of Sociology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will…………..Determinism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Free will = humans act according to the dictates of their own will</a:t>
            </a:r>
          </a:p>
          <a:p>
            <a:pPr eaLnBrk="1" hangingPunct="1"/>
            <a:r>
              <a:rPr lang="en-US" sz="2800" smtClean="0"/>
              <a:t>Determinism = human actions determined by factors (physical, biological or environment) outside the individual</a:t>
            </a:r>
          </a:p>
          <a:p>
            <a:pPr eaLnBrk="1" hangingPunct="1"/>
            <a:r>
              <a:rPr lang="en-US" sz="2800" smtClean="0"/>
              <a:t>“Soft determinism”</a:t>
            </a:r>
          </a:p>
          <a:p>
            <a:pPr eaLnBrk="1" hangingPunct="1"/>
            <a:r>
              <a:rPr lang="en-US" sz="2800" smtClean="0"/>
              <a:t>Rational Choice = human actions free but predictable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1657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will……….…Determinism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Sociological theories of crime do not assume that criminals have no choices. Instead, they concentrate on how different people have a different basis for making choices and different alternatives from which to choose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People make rational choices. This makes their behavior free </a:t>
            </a:r>
            <a:r>
              <a:rPr lang="en-US" sz="2800" b="1" i="1" dirty="0" smtClean="0"/>
              <a:t>and </a:t>
            </a:r>
            <a:r>
              <a:rPr lang="en-US" sz="2800" dirty="0" smtClean="0"/>
              <a:t>predictable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Example: sell $20 for 35 cents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can predict what they will do without seeing them as predetermined robots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77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Theoretical Perspective </a:t>
            </a:r>
            <a:r>
              <a:rPr lang="en-US" dirty="0" smtClean="0"/>
              <a:t>is a set of assumptions about an area of study.  It is a way of looking at the world.</a:t>
            </a:r>
          </a:p>
          <a:p>
            <a:pPr lvl="1"/>
            <a:r>
              <a:rPr lang="en-US" dirty="0" smtClean="0"/>
              <a:t>The three theoretical perspectives of sociology</a:t>
            </a:r>
          </a:p>
          <a:p>
            <a:pPr lvl="2"/>
            <a:r>
              <a:rPr lang="en-US" b="1" dirty="0" smtClean="0"/>
              <a:t>Functionalism</a:t>
            </a:r>
          </a:p>
          <a:p>
            <a:pPr lvl="2"/>
            <a:r>
              <a:rPr lang="en-US" b="1" dirty="0" smtClean="0"/>
              <a:t>Conflict Perspective</a:t>
            </a:r>
          </a:p>
          <a:p>
            <a:pPr lvl="2"/>
            <a:r>
              <a:rPr lang="en-US" b="1" dirty="0" smtClean="0"/>
              <a:t>Symbolic Interactionism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29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Emphasizes the contributions of each part of society.</a:t>
            </a:r>
          </a:p>
          <a:p>
            <a:r>
              <a:rPr lang="en-US" dirty="0" smtClean="0"/>
              <a:t>Sees society as a system or organism</a:t>
            </a:r>
          </a:p>
          <a:p>
            <a:r>
              <a:rPr lang="en-US" dirty="0" smtClean="0"/>
              <a:t>Social institutions are structured to maintain stability and order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Religions exist to reinforce moral values</a:t>
            </a:r>
          </a:p>
          <a:p>
            <a:pPr lvl="2"/>
            <a:r>
              <a:rPr lang="en-US" dirty="0" smtClean="0"/>
              <a:t>Political parties exist to give citizens options on how they should be governed</a:t>
            </a:r>
          </a:p>
          <a:p>
            <a:pPr lvl="2"/>
            <a:r>
              <a:rPr lang="en-US" dirty="0" smtClean="0"/>
              <a:t>Schools exist to help prepare students for adulthood</a:t>
            </a:r>
          </a:p>
          <a:p>
            <a:pPr lvl="2"/>
            <a:r>
              <a:rPr lang="en-US" dirty="0" smtClean="0"/>
              <a:t>Ideas like nationalism exist to bring communities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Manifest functions:  Intended and recognized</a:t>
            </a:r>
          </a:p>
          <a:p>
            <a:r>
              <a:rPr lang="en-US" dirty="0" smtClean="0"/>
              <a:t>Latent functions:  unintended and unrecognized</a:t>
            </a:r>
          </a:p>
          <a:p>
            <a:pPr lvl="1"/>
            <a:r>
              <a:rPr lang="en-US" dirty="0" smtClean="0"/>
              <a:t>Example:  In school you can learn math skills (manifest) but you also learn to socialize (latent)</a:t>
            </a:r>
          </a:p>
          <a:p>
            <a:r>
              <a:rPr lang="en-US" dirty="0" smtClean="0"/>
              <a:t>Dysfunction:  Negative consequences of an aspect of society</a:t>
            </a:r>
          </a:p>
          <a:p>
            <a:pPr lvl="1"/>
            <a:r>
              <a:rPr lang="en-US" dirty="0" smtClean="0"/>
              <a:t>Example:  pollution from carbon emissions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2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Emphasizes conflict, competition, change, and constraint in society</a:t>
            </a:r>
          </a:p>
          <a:p>
            <a:r>
              <a:rPr lang="en-US" dirty="0" smtClean="0"/>
              <a:t>Sees society as a number of groups with competing interests</a:t>
            </a:r>
          </a:p>
          <a:p>
            <a:r>
              <a:rPr lang="en-US" dirty="0" smtClean="0"/>
              <a:t>Social institutions are structured to maintain inequality and conflict among groups of people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Religions exist to provide leaders with justification to rule</a:t>
            </a:r>
          </a:p>
          <a:p>
            <a:pPr lvl="2"/>
            <a:r>
              <a:rPr lang="en-US" dirty="0" smtClean="0"/>
              <a:t>Political parties exist to give people the illusion of choice, when in fact, both parties govern almost the same</a:t>
            </a:r>
          </a:p>
          <a:p>
            <a:pPr lvl="2"/>
            <a:r>
              <a:rPr lang="en-US" dirty="0" smtClean="0"/>
              <a:t>Inequality in schools exist to insure that upper class children will have the upper hand in life</a:t>
            </a:r>
          </a:p>
          <a:p>
            <a:pPr lvl="2"/>
            <a:r>
              <a:rPr lang="en-US" dirty="0" smtClean="0"/>
              <a:t>Ideas like nationalism exist to keep citizens of nations fighting with each other, instead of demanding change from their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the question, “who gets what?”</a:t>
            </a:r>
          </a:p>
          <a:p>
            <a:r>
              <a:rPr lang="en-US" dirty="0" smtClean="0"/>
              <a:t>Groups with the most power-the ability to control the behavior of other-get the largest share of whatever is considered valuable.</a:t>
            </a:r>
          </a:p>
          <a:p>
            <a:r>
              <a:rPr lang="en-US" dirty="0" smtClean="0"/>
              <a:t>Groups in power protect their privilege by limiting the less powerful.</a:t>
            </a:r>
            <a:r>
              <a:rPr lang="en-US" dirty="0"/>
              <a:t> </a:t>
            </a:r>
            <a:r>
              <a:rPr lang="en-US" dirty="0" smtClean="0"/>
              <a:t> Maintaining the status quo.</a:t>
            </a:r>
          </a:p>
        </p:txBody>
      </p:sp>
    </p:spTree>
    <p:extLst>
      <p:ext uri="{BB962C8B-B14F-4D97-AF65-F5344CB8AC3E}">
        <p14:creationId xmlns:p14="http://schemas.microsoft.com/office/powerpoint/2010/main" val="38622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scificool.com/images/2012/08/Hunger-Games-Catching-Fire-Logo-e1345052127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80" y="1250136"/>
            <a:ext cx="4765220" cy="29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  <a:endParaRPr lang="en-US" dirty="0"/>
          </a:p>
        </p:txBody>
      </p:sp>
      <p:pic>
        <p:nvPicPr>
          <p:cNvPr id="1026" name="Picture 2" descr="http://wallpaphd.com/wp-content/uploads/2013/02/Game-Of-Thrones-Free-Burning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200"/>
            <a:ext cx="5260975" cy="29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UXGB4aGBUYGBgbGBwZHBYYGx4eFxgZHCkgGBolHRcYIjEhJSwtLi4uFyAzODMsNygtLisBCgoKDg0OGxAQGywmICYsLCwyLCwsLC8vLDQsLCwsLCwyLCwsLC8vLCwsLCwsLCwsLCwsLCwsLCwsLCwsLCwsLP/AABEIALEBHAMBEQACEQEDEQH/xAAcAAACAgMBAQAAAAAAAAAAAAAABQQGAQIDBwj/xAA9EAACAQIEBAQEAgoCAgIDAAABAhEAAwQSITEFBkFREyJhcTKBkaFCUgcUI2JyscHR4fAzgqLxQ5IVFoP/xAAaAQACAwEBAAAAAAAAAAAAAAAABAIDBQEG/8QANREAAgECBAMHBAIDAQACAwAAAAECAxEEEiExQVHwE2FxgZGhsQUiwdEy4RQj8UJyohUzUv/aAAwDAQACEQMRAD8A8OoA64ewzmFEmCY9ACT9htUZSUVdnYxcnZHYcNuyRl1FvxDqPgiZ3+29R7WPPjbzJdnLlwuc72EdFVmEBvhMjUQDI9NY95G4NSU03ZHHFpXZ1Xhlw5MoDF1LKFZSxVQxJgGRGVtPQ1HtY634BlZu/B7wRnKEKsZpIkSqttM7Ov1rirQbsmGSVrnHDYB3EqBEkCWUFiBJCAmWMEaDuO4qUpxi7M4otnYcIu+XRfNB+NNAyFxm83klATrG1c7aHSfh8ncjMf8A4m7Fw5RFsAscyxDLmWDMGRqI/nR2sdO8MrNMHwy7dS49tcy2xLmQIEMep10Rj8q7KpGLSb3BRb2MYvh9y0qM6wLgzLqDIgGdNtGH1ojUjJtLgDi1udLvCLyhCU+NS66jVQmcnf8ALrG/TeoqrB312/4dysDwi8Ea4U8qGGMjQwpgidxmGnrG4Nd7WF1G+5zK9zfH8LuWCPFXLmmNVO2+x9ajCpGf8WWNW3IwapAalq6FwmgDpbtE7fWuNpE4wctiU+HyiDp3/N8xVSlcZdPIrPT5PQeA8mlsKCq2m8QC5+sPbzZEK+VbYbTP1M7VjV8daq73SWlk93xb7jQpUKKitU2+Nl8MV8etW8KgtoFYg+diwzM8ak+2wjYD1pjDSnWlml/VieJUaFPTX56+NinYk5jmyHX0MfI9a1I2Stcw55pO7RHMGplZkLHvQByZa7c40BSi5zKakV0jYxFdOGKACgAoAKACgAoAKACgAoA6WL7IcymD3rkoqSszsZOLuiQvFbwJYXGBMSRpMEmDG4ljptUOyg1axLtJb3OvDsEb+QF8oDpbGkwH8Rp3EwVOn71cnPJey4N+lgSzGcdZey1sM8zbMFYIFt2uA5fzBgS2sfH0rkGpptLj7qwO6sMRw9mJteL4gGT4LIdhnUBSJhlUW0t5m0gkCDvVXaJfda2/G239t2JZW9DXh3D7oChboCOQM4UModr3gnI52bL55WCQB2muzqQerWq/V/68QjF8+r2OeOuPbe0qXg6sqw2S2NPNaAeJDwoI1J0JHeuwUZJtr3fj5HHdNJMk/qtw3L6pfQwmXMVtrmbKyC3bEnKSgZQF9oqGeOWLcfnxu/PmSyu7s+uRG4fYuIq5LsLeEiEDMclt82WdVcFmRYIJLbip1JRbd1t382vbi+QRi9LPfr+ja5w43Cwe6AbaoFm2quZtEhXggyBbAjzGo9rls0t78e/++4mqV73e1uHd/Qr/AF5yUaRmTLlbKoIygBZIEtAUbztV+SKuuZUrsGxjlSpIILFjKqTmaJIJEgmBt2oUFe6A54jFPc+Ni3mZte7RmPzgV1RjHY5qzWukgUUM6kMcDwxnBbZR1P8ASl6lZRdh/D4KdVZuBbeEcm4k2/HFhioEoG0B7E9SJ10GtZ1bH0VLs82vEfpUIRlZtX4K/wA/oZ8nclted3xKZbSmWJPmYiTAPqdz6VVi8dGCSpvUhKllbU1dvbj5jPmfiWIulrGHAt4dAFXIICoo3PYQN/UUvh4QSU6msvyxns3SjZbvj8/oS8M5etWF/W8SDdUa2rbT+0fpM7oNCTEe/Vmpip1H2VPTm+S/Yr2CvrqxHzPxy9jNLhUKCSFVQoHSPUCm8LhoUdY7lVaUpRycCsfqxmQPptT+dCDoS3Ot+yQRpuKFLQg4NM5m2AdaLnGlc1mTXdkc3YeFPSuXOZQaxXcwOJwa1FSzEHE0IqRFoxQcCgAoAKACgAoAKACgAoAKACgAoAKACgDMUHbGQlcudys6haiTsAt0XCxhrdduDVzCrQCVjdLZYgASSQAO5JgVFuyuycYuTSRcOEcj3s4N9cqzoo82Y9pWQfkfSsyt9Sp5f9b1NvCfS9c1Vq29r/PI9d5Z5GtrluX0BI+G0Yyr2zDZj17V5vE/UJy+2m/PmWYz6hFLs6G3P9cvke8wBbSm7cZiB8NuYHy/vUKWGqWV1a4phJubyQXixBwvHvib2R2CWwPMpgKARAWOrSRv26a01/jqMdN+fXsNVFGlBuKu+HN95ZOJWcHbtqLnhrbVtA0BS41BPRiAOu1cmntTd3bWxnwqYic29bv4/B5zzBdF+4zA2ryjQMsOoHYRMfP1pmhF042s0eowMKEqaVlfje1xUnCrL6NYQj08h+qkVe69SO0n8l9bB4drZLyMYvkJLnmsOUMf8Vwgr/1caj5g+9dh9TlF2qK/ev0YtbCxT0enmRMdyqbClr7DN0VQT9SYn5UxHGqpK1NaEIYSEk5SfoVLHcNY+ZUYr6A6fatCNRLdmbUw8nqk7eBjAcG3Z5AHXp9OoonWtsRpYTNe5m5ZGvmHYaGPrXFLuOSo24oi3LOu4qxO5TKFjjcSQT2qSdiGVtXIVyrEUtHIipkGjFBwKACgAoAKACgAoAKACgAoAKACgDIoOo3WoliN4rh0M1AGGeg4YzV2wGUBJgAn2rj03JRi5OyVz3PkH9GOH8G3dxKF7rAMVJMLOoWAYnuflXlMd9VrTqunQ220494/eNC1l91t3wfcttOD8z1SxhAIAAAAgDoAOw6UhRwNScln0vz+e8WnWbu27sV8S5js22a3aHjXF0IHwqezN+b90a7bSK0ZUcPQ/jG75v569S/D4SpWWaTtEqvErt3Ekvc1ymFUaIG206QvU6yRptUJ1nJ3b/54d5rUqdOjHJFePPp+yOnCrKorMJCAybhJGY9SOsbga9PXWiq3JpewTd3bi+BW+PcfvXHPh3CoGghiAB6LOpPVvptTlKhBJJrrrgW0sOoK1tyr4ziF2Q1xbd2PxMsN8riQ4+TU7Tpx2i2vD9PT2KatK2tuvgsXK3PbIyoVDqdPCfL4m/8A8N6FFz+B/MdgzHSk8V9OjNZr2fNbea1t4rTuQlNOe8mW7H48Mq3rdq3ctE/GiwysDs2kqR6jfSsyFJxbhKTT79n4GhhIxneHaNS5N6MR8VRp+MwRpm6em8TTtCUeRp0dY2ikmVbEYNkeTcJ9zqK1I1YuOwnUw01K7lcglHLglpXr7Df7VLMspS6UlO6eggx7qxJGijb3puCaVjMrWnK62FtpSTAGY9O/2q5ySVxVUnJ2SuTv1QZTmaDEQNQPn1PtVPaO+iHlhYqLzPW3DgKmw5H9xtTGdMznQkjleQdKlFlVSCWxxIqdyhoxXTgUAFABQAUAFABQAUAFABQAUAZFcJaGymg6mZJrh25iaAMV0Bpw/hDOVzyoIkD8RUbtroqD8x+U0vVrqN8uvW3j3fBoYbASqNZ9E9e9ri+5d78rlx5C5dGNxi27KxhbJVrrnd41EnrJGi7aTSGKqyp0/vf3yvbu/v8AOg3KpRp3dJfYtuc3zb5J6229UfRdlQogf4FZGEh2KajrJ732XXXMypNzd2Ujmnmd7pOHwpIk5WuDRj3CkfCPXftG5vlVVrvb5/rkjXwv05RWer6cvE54Hhy4a2qAecyWI0AEamdpEgD1NZ05urK72L3U7R6bfPXwQsQSAFJETLAHYGAtsesDXfSTrrVqV9V13l6s3fp82IOeucv1bJYQEkKHaGKiW+EeUzooB9iKcwOB7VZ5Cc68KUnKSuylp+kW+HkyV7F7jfZ3IP0rSf0qnbT4X4Qv/wDk6V9Yadw64fxexjDlKL4h/IRbuH2AAR/bKZ/MN6Wnhq1DVbeq/fv5D1OtSrL/AFz15P8AvX5FXGeCFAWU57cwWiCpP4bqboe26noTV1HEKWj0fWz4/K4opqU3ezVmWLkHm9rN0W7xkPCljuwAgBu7jodzsZ0pPHYKNSF4/wDO/wAOa8ymUcys9+DL5zPw206NetuRoGIGqle4G8+1Y2GqzjLJJdw/9OxVSMlTkr8E+PgecXcGGJa24IO53I+u1biqNWUkaNWEZXlFkfi2Eayn5ummuvrG1WUqiqSFaiyQYs4ZwF78yCLSHzMB5mb8qTu3rsNZ7G+riY0/F9ameqEpaImY/l8pbkkWyxgIoJ+U7mBuT196pp4rNLn3jkcL9mVaXI1ngoiAwM7zIn1HtVjxDvexbDBxStfc2/8A15VEyWJ2gwNfUjX5TXP8psh/g0463bYk4jw4q4RVBzfDlkz9RvTdKqnHM2ZWJw7jLLbfYg4/hly1GdYnsVI9pUmDV1OtGf8AFiVbDzhrJEBrdXXFXA5kVK5BqxiukQoAKACgAoAKACgAoAKACgDaK4TsEUHLGdqCWxvhwxdQgJbMMoAklp0AHXXpXJWyu+xKDaknHe5b7XDLt24MErBsRcOfF3SQRbVT/wAc7Qm7R+KF/DWZ2sIx7dr7VpFc+/z4d2vE032k26bbc5ayfJcI/wBeW230FydwG1g8MlqyvqSR5mYjVm9f/XSsPtp4ied6tuyXXBe4tWeuVbIic3caKK1q328zDck6BR/M+1WTkv4RenF8+/w4If8Ap2EzNVJrwX5EfLWCFtlmM7TE7T0+QMUtVqX14IfxlS8Wlt117jPHX1Ykgk27ZC5tfO25Om5zGB6tPaqop8d3116CtKLhvu9fDr8WKhiH8Ryx2khVmMzGRAP4VgNr+FFYnUyX4rLG3XXy7Ivm8qt11+TyznniAvYu4ymVkAGIkKoWY6A5ZjpNb+ApOFFJmJj5/dlK9TpnnWzbzHynzdBtPse9Rk7b7FtOnn0i9eX6PTeSePNim/UsUwGIgph79waseuHxPW4jdCdQYgzEJV8PCorryfx1w8DQoVp03kmnpuvDfwa9JLvFnMfCfBbRWUEkZWPmR1PmQkdVMQeog9aWo1G24y3W/wC+vAeqR0PQv0fcZ/WLBR9SujD+o9xr7zWJ9Rw/ZzzRIRlx4oh8C4RdS/eYAqiM0Oy6HQwF01MnptVtatGVOPejTqVYbPeVnbxsyZd4QiGPKXcar2B7gbn09RVKryku5E1Vz3aWh0xi28JYbbxJnwwfhMaAkTvuRP01rsVKtNfJXGbqTul9vz4fsq2HxHjE3LpJOoRFEjTv2HX+1OyhktCHqOUuaOOJAUEqvnJ1ZoJ07T271KN3o9ic4pK63Ey47NcRQ7OxYSSTG/QddKa7O0W2rIz3XWdRTu7jLG8IV7hi6UB3UHQwO32qqFVxitLnakMz3YsxHLpVfKc9tx9CKujibu70aFZYVNOK2Yqfg4AKsCs/DdOqg9jGwP1plV3uvQTlhUk428yFjOD5BJcHroDH1MafKrYYjM9ELVcHlV2xOwppGdKxrXSIUAFABQAUAFABQAUAZBoOphNcO3MqaATtqBaix1yuNAUsW0dSHvtqNdLWuhj8/XXal3mqycXpFe/9Gh/qw1KM1rUlr3R7/wD5eOx65+jHlwYax+s3QfFcZtepOqqZ/L8RHeO0V536pinVqdnHZdX8+Hd4jlCi4QUP/UtZPiuv2X9OKZbMltSN/rr9iazqN1JpdLl5nJYXNVsloVZiJa9cMIJbU6DQ9Y0gA/QnpTDbbyx32NWc1ThlXXX9EfAcRe75x5VaCo2Yp0jtMiR0kCSVJM6lNU/t4/nr1FKUlLXzG2JxCkhAAVQFmH4WJIjQfhLFQOyhjVKWl+ukvc5ZqLk93p4dK7feVvF6AhJnJuFIK24BJA6Ncyg/uoqifKabj3/9f9e7LIxzSSfP3/r3Z5Hx+xF1ixksST7kzXosNK8EkZP1GgqdTVioU0ZatcDQD3Gl7El7a3QSLtohWYbkbo8/mBBE+1Lxjkm4cHr+1+TRqVXVoqr/AO4tJ96/8vxWx6SeJHiVnO6/tWRcxGgN1RAb0kaes1k4hunWzM2adOMsPGUfG3K/Dw5Ev9HGFNlmuMCqnR3JAWN11JjefXWlPqE86yLyISo2pu/8iwcwcwL5UwuZ3c5VMECZJJVSPNE9dJ760pRwut5vRbkqNKa/np1zIIw74a3JYtfbVmOrAnoD39enSpuUasrWtFD1KKq6f+fn+u40fIlsM7hvE/ANZg7LI3n8ev3murNKVoq1uPXwWOUpSypbddIT3L7ufDtqltVPm0JCydZk/F95pqMYr7pNu/XoSd4/xdxPzCj2gAMxzKGNxlIIknRUIhdtzJ16Uzh8s23y4CdetKzy+u/oIeG4dw4ZFdm/DppPcnp86bnJNWbVhCEXGWZJtj3CWzaDXLp1O4nT+EdyfSlqjU7RghqOaF5TOtji4tW8rjzEkhOy7y3b2NQ7BzleO3Mi8TGmvu35CvE8xKzTkII6giT7iBNMLCu24o8er7e4l49xbxdACB1J3P02FM4ehk1YnisV2islYRGnTMZig4FABQAUAFABQAUAFABQAUAFAG1swZ7axvPv6Vxk4NJ3LHyLy+2LxS7FEdS5PWToPYxr6UnjcQqNPvY5g6HaVHOW0dX3/wDT2bjePGZUUeVTlVe5J3PrGv1ry1OF25HpsLRtFzluzbFsWMHZTBHykgDuPKvvPeuRWUjTtFX68fllI504wb163hEP7MGbsHcjzZQR0AUa+gPetXBUMkHWe/D9iVZvMo89X+F+SxWyFLKT1K5jsEEaxES+8dc/WRSbu0n10vwWRuo9b/1+CXhsVmk5hkIkjbyAedmMdSWRRp8SmoSjbx/PD9v0Itdder8xrhbOZHcqrXrvm1HltgjQkHchcoA9hp5jS05WaS2Xv1x9eRTNZWlwXv1x/wCHhXNeDK3XE5sjFZiJAOhjsRB+derwc04rvKvqMXU+9Fdp8w7NHSzYZjAFRlJR3LKdGc3ZId8L4ExMNMMIgb/Sk6uKS2NbDfTpa59mj1/lhbWFwiW7mHD3V18xyyTqoA6qAdWMD3rExNZVJaev/BzLU0jGdklbRdeRJGDuYli1xxbtKegC2xrsuaJ07dTr6rqSjsifaKkrW1fm349eA3u2rVi4zLbVES0JudSJICA9MzZiY9T1pVOdSLV9blcFKrBJvVt6cuLflwKm+MbEMxYsqkR5RqZ0IA6kgAD6ba04qapJW3NqNKNOFkk/HrZbnDHvbnMGjKAipuwVf3hpqZ1Hc1OClt5naadrebf9biW9i5gQcs6DpPeI1NNRpnJ+wtx91rl05nckQIDEAQPSr4JQjokJygpTsm/IaWMQLKQZZz0nb+InWqbObuSdOy0K9xTiNxpJfRdQFEAe396dp0orgZlerJbMSeKdZO/fvTVjMcmyLebeKsiimTIjtViRQ2aVIgFABQAUAFABQAUAFABQAUAZArlyUY3OyWqg5DEKSO1vAs7BbalmOyqCSdJ0A9K52iSuycsO3/E905W5aHDrCI8G63mf+KDp7CYry+NxEq02+GyNfCU12WSPm+ZA4HjPGxLOdUtZz7lQQT8zp8xXalPJBR4s1Ksr0mo88q9TXifHFtpcMybQJaNjdaeveZg91Fdhh3OSXP4KpyjFNvZL2Wy89jyrhONzYtGuH4n1PSWkD5SRXoK1O1FqPBGBSxLliU5cX8/2e6XU8QXGUQCQWAUElSpcGJgERcJLfiIA2EeVvkaT64frbgadlFpcH87fr5FdlBh2JueQNBUSSRMlQdpyqQY2zMBVzfaq0devz8E3JSjp4eIzt8cTKrAAW1bzO5jNImYOuQBZ7ZSInou8PK7XHgl1v+Sns3JPvWnLTr1KHzzhw1/xcrAXACQwgxEKcu6jKF0OvetbAytTy325DMYLs4t68GIMFy94z5bNtrrflQTH8R2Xbc6U5PEunG83Zd4tUpYaLb3LbwLka5mIuRbC75VFwg9Q8sqqfYtWdX+oRt9uvjp6b/gFVyWypeo8PKtqzLHE7asTcyQBv8KHL7zSv+bOemT2v+SztpS/kn7ftCp+abCXjbTwmYwRdPnk9PjEj+IyaYWFqyhnlfw2LaUqcpqnJ+S/ojfpA4m7FArnL4YYL0kyZnqaswNKKu2uJCS7O6XMunM1prtmyofLmXMT3IBgf+XziOtZOHkoVJOwfTrJykcsBwcW7RDGGI8zGPKDtpspI37DQTrEqtZynp6DNTFOc1l2Xv8AvXb10E+M4CDLeJm9VViD2GbRdvXamIYl7W9xuGITsstvFr43EZ4bdZvKpJ3AEAQOuvTt3pvtYRWpZOS3bNTZTDiXjxjsNwv7zevYV3M6r02+Rd28Fz5iDG4vxDAMRqWPX3NOU6eVXYrWrdo8kdEhTcUnWflTZizuyLdtxuP996mnyF5LmLr1yWJ2Har4rQWk7s4VMqCgAoAKACgAoAKACgAoAKAMgUHUjtbWq2xmnElW0qtschAvP6IeH+JxOySSothrhgwSAsR7EsJHUTS9VxcbS2f/AEnWvGm2j0jnHiQRLl5hGVSserJP1l/tXnoRdWtl7/yaGFSp07efo/69yp8prkw125+KdP8ArNxveQB96bxDTqJdchqacYxj5+uiKhzFeIwqJ1di7dzB6/Yj3NP4aKdZvkrCWKv2DtxfwUk71rHmnueycn8wC7atNcbyR4d8dcpgEnUeUMUY9g7DrXmcbh3CclHfddeF14o9DQrOtRvx/K66sPeY+Eqr23IzKdBtDknPt1GskEhQLSjYQVMNXbi49Lh1xuztKV3YVYq+A2ZSGIJZmOqgggiFiDlPlHchv4lvjFtWfp1z39PB3pRW/XXWpIwWBT/lxJN6+fMLZU3SkjQm0uhMdWIUaRmgVGdSX8Kekee1/N/jXwKaspTajsvRde7LDwiwzqs27rC5I8Rz4dn0HhWyGIIGzAKSPak6jSlo1pwWr9Xp6alM5JXu1pwS19Xt5E3ihXDWSpuKqWwWIBJyr3yj4FGwEHoBJqmmnVndLV+/77ztBqTzW6/J4fznztexOa0juLEyFMS0bZyNN9YGgPeJr1WB+nU6VptLN1sK4zFJfbC3kVXA3crZpiOvrWjUjmVhTC1XTnn9z1bmDhyvYsE+RzYBUkjKxgnKATMjT6j2rztCq41JJaq/p3no2o1E+dy5Y9/PbH5VAHv/AL9azacb5u9k8LC1J94wwr2x57zLA+EEyzHv9e0VXKEtbC9RVL5KSd+Pcc+Pcy2rJhlDtHw6aT1M/CPue1Sw+GlJXWhzC4GU1e9lz6361KDxbnC6zMLVtEJG4EtvGpYk/SK06WCglebbHHFUvtV2+/b0Vin38YzElyTBkk7k9q0o00loLus5O8tl0kQruIADDcn+4NXRi3ZilSokmuZGXFx6n02/zVuS4hKrlIuOxeY/7FWQhYXqVczIJNWi7ZiunAoAKACgAoAKACgAoAKACg6kbotRZZCJNwoWRmEjqNqqne2g9RUb/dsWLgvD8PeuQzui9gRJPSCRsfWkqtSpBbXNCNOEv4Ho3IfAGw93ENa8wawVW4YzKfymNNdDPXKKzcTiHOK4W3JVYwioqfNEj9L6AYe0izmLhj2K+UH+lL/TVaq2+X/COFc5Qk1zS9yNwvC5cER1cZVnsWIJ+hAqU53q3NGq/vy8F+jzbnK+A4tD/wCNFX7SPnBWtjBRbWfm2ZmOqxUci4FTB3rTMFaXLTy1iGTC3SqN8cM8eSHQoFPvDx6r6Vn4qKlVV3w+Hf8ARrYOoo4bKlrmv5WS+SXh+OYhfIrsQwKC2fMpDGCoVtBOg0ql4em9Wu++23EvdV8S32ENsnxcrupDOwyEeMVIAQM2WLa6TlIDMYXURnSal/HRcN9vS/3Pv1XEvy6fd118ajngrJiX8NnyADy2UUvJBMnI0Kv8WSNN6WrKVJZkr97099/fyIzbpLNG2vFlnbCoq5rl4CFiWv5Aqjstv4dNwrAGKSza2jG/gr/O/duLZ5PZf/X8v8o8T5951bEFsPYhMMrT5QVN1h+N5JMdQD7mTt6j6fgFSSqT1k/buQniK7zFH3rWENWxpwLhrXrqIFLAsJEdJE0viKypwcrj2Dw0qs0uHHwPZOZw95sEuQC21xQp0EwYIA/KFA+1eawsezjUm3rZmw1CN0t9/DkRed+I+E4UasTp206n+1GBp54t8B2FVU6SfFmnBMTobh82QTrqSensJ7dKsqQ1ykpSzLKuPEW8evQ8nW4Rqx7kBtfXzfarqUfQaUlCmsq7l5FTxF0gk9T1p6KvoZdWTTbYqvXaZjEQqVLIg3bxq+MTPqVWRi9WWFXK5gmukDFABQAUAFABQAUAFABQAUAFAGyiuMsiiXZsk9D6ab+3eqpSHKdK6O6WSDBBB7EGoOSYxGDW6LvyByu2IujOCttfM2kEgdgfUjWsvG4lQi8urNCC7Gn2jXHQ9eupltMFARZAgabhtT3Ogrz+aU3qVRd6ictXr+BN+kjCFrKPv4bgH2ykfLVlNM4F5Xrx/pln02X35fP5EeFuvktoPhS2Jk9fCVtf+xUf9hTLgm2/H5GqzSb73b3seX86NmxdyPT7Io/pW5gVaiuuJjY9f7TlgOGKyAXAQG84ZfiKqSsCdJJDR61KpWad4+HXsVQwsWvu8S/8CwbXMElktatWMVczgfHcVLeVFG0LsfMddWOmtZFepkrOerlFeCbd/Pjt4dxoQgpRvFbL2fzt6mvFuALhb8WrTnJpnzDOG7gEwNIMjXXYVyliXWp3k1rw668RrD045FUte/sSUZYFtFedPMFS02UaeZSzltzEkDU6aSYWf8m17v8AXtqQk3CTk9H5/L/RbeCvK5nZvDjRbnhw7A7xojDTq1w6CCI1z632v7Ur919PW/xEWkrvv5q+npd/B5Pz9zw+Mc2khbCt5Qq5c3YsJP0/0eh+n/T40I55fyE6tZR/1w82UpELNAEknpWq3ZGeouUx/gOEDP4a+Z9ZO/mA+FY7HQt6HoNUqmIeXM9utf6NKnhFmyLfn+F+We28lfo8SxYPjOfFu6HJAyr+UEiRPWPaTrOTXrRrNNt9y7+/mS/y+x+2mk+98fLkuHruOLePw92/bwtmLngDOzjVUygoqg9WJYkxoMveksWuzoZr7s5aolKc9L8PErvOHCAbmcrJgj61DB1mllNvAThUhlkVzl5y65MskakAiSRsAPY/etScOKOQdldnDH8GxDsz3FCMzElCdR6aT0rnaRjoX03FxsnoVzjeBKe5+hpmhUuxfEQ00KvizFaMDDru2gvc1ejNm7s1rpAKACgAoAKACgAoAKACgAoAKANkFcZZBJsdYdsOrCVn6x9KTl2zWjNiH+LGWw8wtq3ezNaFxY8pbyBTPQA67eoOopWblTspWHYONRtwJvDuGOjxcDZehEGfY1TUqxkrxGaFN3seocqYfwMO1zYvoO+UVk16jb0fd+ynG2qVY01stfMm4NDczSTlLD7BtvrvS1rFdVqna29n+BX+kW6wtI4BKm5lMHQB7bb9/hX503hLSk15+6OYBqM1HrS5Wr18eRDs6Ix6QFsqR/5rJ/gFN5dM3W41NXnJd7+Sgcz4R2xzWgPOXChfVogfcVq4SS7BS7jJxjzVT0fgvJcrdun4UhE97bZTp6ka/wARrFrY13yrxfn17DEKkYyjFbvc84sXLqnKhhQ5CgmAddvX/NbMlBq8uRyk6qeWHBno/BOYbeJCpiAgvAFXzEJcJGiMhIhxGhX4gVkAzWJXw0qTbp3y7riu9d3c9uDsWwlKF1HTu38dPh+TFfEcQfMLUXQCQo/Zm4pI1lJP29JANMU4cZaetvUunWi42mteuYq5q43fbDBQjWl+F9W8xiYZSBlmJgidDqdaYwmHpqre9+IvWk40W1xPPrNlmOgJralJJGDCEpSLxyjye11TiA3h21BJdhIUgax+ZpIge9ZmJxVrwtfrRGrQoRhaS3ey4+PgXTl9bGGPj5WFnKoUXMoZ3BBL3XEyc2yKY7wN8+tUc5ZVq/jy69RpYeWXLms9b9fPsW/Dced7oLW3CAQSVK6kkGC2kAA/beaRjpJSk767dxCWEjGnaL1evSGHAvAtp4gdS10wDlKkhSRqGAM9/arZRjTVlK7Wvh+NeItilUqztltbfjv1oK+ZMYpLL+MSR66TpStCE82d8TQwFKSipLY8jw7FcsrqUzSekuwMDvI39K3ppNF9FtNJ7/2Nr3HroWJiB31Pr6ml40UxxpR1sVXiuPd5DnN1k6n5dqfpU4rVGZiKjs0ILomnYmLW1ILVeIPcxQcCgAoAKACgAoAKACgAoAKACgDZa4WRJNlZquTsNU02XThAK27adhP/AGJLfygfKsqs7ybPQ4am4QSLNwtXZlXckgTG/oo7evWkarSWg/CKjFyfAvd7GKv7HYWxv3PWs1XkrmVCjKX+7/8Ao4WsVmt+Q65vh2MAx9am4WepbKlln9+1jvxHBNi8AwQ+ZXn3ykyPoauopQTk+Hw9PYVUlh8Ys2zRUcBhA74bN6W2+Vy4D/43E+tMylpoadeOV1GvH/6r8plc5uw4scRsYhxoTac/xJcUMPkqT8xTeAnmoOmuDfv/AGzHxUE25F1wfOVjw8RY1MvKkQQQYB9xmUnsQwrNlhq2WO1uPPw8NtOZdDC56kZweyPI+Z7keDEgMHcDbVrhB6/uVvYVXzX7l6L+xTGSyVdOOvqa8H4m6yGAuCDClVP3bUV2tRi9tPUYwmLmv56jnhN2ziFuG5bAKQR8QGUyIIUgb5dfU0rVjUotKL3GFVjidlb2GFrhJRjYCnI+joYOVwVGYakiGIJGxCk9BVUqyks/Fcea5dfkKlKKkuz2fD30HPDeRrYt/tA1p2ZlDHVoUjVbIBZjAYffUVTUxs83Ncv7FbQjfKvP+9iLxbnVbYXC4W3cK22gG6dSQIkjfXfKYjv0qyOCzffN769dMnSk1JK15badfocBrgW3duANcdT4asJCDScidBER0M7Um0ruMdr69/iacaFO8k3pHe3xffrctvLtrLZ8W+QzMu+VZAJ0VQBtp22X3pSpNXcY6Iy8Q5SmoQ017yVj0Fy0f2ikfgbLEajQgnXXrpS8KjjL+Jyg3Tqr7Xfir9empT7xGcs9xiDsVAI0MAwZnb3rQhOSjaKN+CeRRjFX7+/wsKsdxC0DquaDuAPfY7CdY23p2m3JWZGayCDiKrcbOo0/LvHoTVsHl0K5/druV7GYU6kSYG3+f6U5TmtjMrUnq0LMUfl396ZgjLxDFZpkzWYoOBQAUAFABQAUAFABQAUAFAGRQdSO1sCOs/0qDuMQUbd4z4bYZ2VFTWN4J0HYUtVkopybNPDRlK0Urd7Ljw3DtKgr5uo9YrMqSWtjepq0dR8mP8Bs41uQcoB+GdJMdYmB6zSjh2itwLsqqQyvb57vDv8AI5YTiDM0sdepO/zqUqSSsi+yy2SG1khbeeSSWg9gN5+R1qu13YXneU8vcW3ki8GW7aOhksR7iJ+33rnZubyrijF+rwcZQqcNvQq9/Dtba4hENbuZh/2hWj3ItxXE9En4ehrKcZqE09Grflfk4/pS4P42Fs4pRMEExsMy+b7gf/WmMC3TqNcGvddMx6cc03Se8b+aPPBgHUeSdsydjIEj0byx65YrR7RPfwYz2Tgnk3OPMWEDW8NcXWbZB1O/iMdzvowruHm1KcXz/CFcTQz2qFy/RlyoCLt26Lb22QoonvuQ34TE+ug1FJY/Et2jG6a62OZOxtzfLXT/AKWbCctYO0sxlZoJAMg5ZhQesET2gajWaRniKj3d7ddexa203ljZenX7JyuGICIq+I5bOfMwYeQlZBgxt29apdRxXgdyJayd7I8k52TE28W6NdunMoBGdoIjKRAMQSCY9a3sFOlOipWQtUi5TvBuwx5H4CBcFy8IVRmynt/naPWl8diW45YGrh8LKjDP/wCnou6/EtOPxxF0MSXdj5U2ypPQdJMgfOkIQzRsXQhmtTirRW/e+b8OuBdcIPFs23dGTSVUGQP3o/lNZ05ZJOKdzIqN0qsoxafNv4/ZJxeHNyyykdNABrHTT/dqpi8s00VUqip1lJMoXE7ORMsGRqJ3FalOWZ3PSU5ubzIqd67q2c+/16/OtJLRWI3ir32Br6QYHl37a+0mjLK5G8bCrEZWMmO0elMwTRmV5LcrPELgzEDatCmtDBxE7uyIFXCYUAFABQAUAFABQAUAFABQAUAbKK4yyKJ/DmQHziR7TFUVVJr7TQwjpxl96HicdZPLZAQfmyqXPzIMewilP8dPWevwaEsRd2hsTzx+6ygu2u2gAzCOsVR/jQi9BunWtBM52MW0956V2UFYup1p3HWAZjppr8o+dLzSRoU5O12P+F3lM2rnwuT5p+E5SPpVE0/5R4FdeMl/shuuHMuPLUJirgbXZc3U9j84IMdYqFNxU1fv8jF+oXnhoteNvleW6HHMnDFvDOo86ghh1KxB+fap4hxm88d+K8OPXAQwOJdJ5JbO1u5iDgd4my1l7coWKZ50LRM5TsdQZ9qqqWtdeJpYuC7VVIvVJO3d4lRu8Hu2Dke14yE+oKEzqrfQQd/ere2hPVOzHabhO0oSO1rhuEtKRifgW4LgUbwdx6KTJO2jxUO1qzmnDlbrrgQkptONO3F67Lq/hzIPHebLlvKlgeTWTH75Omka/X1q2jhIzu5nKlB0pJtXvq+Xqd+H49kt2w0y4N19ZMOQqSSZkKts/wD9TVVSmpSbXDReWr97+hDs+0k2+Gi8un6Fl4Rxu2SArK0EAgHXzXokHqMuuk/eka2Hnu11b9lFbDyyt9aR29SLjeHWsVfGIMBltrp6Bc2s6aSZ96nCrOjT7PvZdSth42avq9RTi8UuH3hrhEheg10zenX6dppmEHU8B6U5VdI7Dvk3l0uPHvCc+pn8vRVHSep6LA6mKsVWyxtFaddeJm4zGKl/rpvVdX8uHfrwLji74UTsAKzIrMzLpU3J2KxjuOBZJ2jenY4a5sU8HoVLi3NGYMG106BQdNpbeKfo4Zq1hqKp0dl76FIx3F2JMSB2G3+a1adKyEa+JzMhtjjGp31qzsxd4hriQcZjpq6nSsI18VcUu0mmUrGZKV2a10iFABQAUAFABQAUAFABQAUAFAHRKiy6BJtCq5DlNE6wlUSY7TihhbtydfpVDdh6MbvUc8MwYPUCNfX/ADS9Sdh+lTtwHOHIXQLp3J/n39jS8ncZszs65gTr7/36VxSsyaVtC3cF5ucpcJsrCKB4msG5pA2+InUASZI9Kr7Nwf2vV+viYeI+nQzpZ3q9u79Fv4JiXv2lN5Qr9QpBkQCJj4WEiRVsrVWsz17lv/Zj4qnChUap6rv4ftaHTi/DQUJUEgScq7kn/T61HEYVqF6WtiOFxLU9X3XYsxGAuXrDItw2i3VdfrP9O9Yv+Soz1V0NKtCnVzWvY8u4hyzewnii4rFWByuAWGYsDqRqoOVSZ/KBrW1TxcK2VxfXXyalOpCo1KEteTNeWcHcuXEAtMykw3lJQKdCZ/DA10PTSu15JRbT19zRliFSptylblrx4WX42HHHuD3PEd2QhG2MEKEEABidNIA+QqijO0UuP5KsHVoZPuacvfpiM3BbkpqNRmXRTpGjGJ+WtX5XLcaqVqTjlt5L8nfFcZcIpQwrgD+EiTHbQZdxUY0ItvNwEaaVlfrrUl8p8C/WHFy9n8KZJ1zOfc9D+b/3UcRiYUvt+AxNfsoWhbN8Hp9++FQBFgAQB0A9KyqldVZ7Hn4U25Xkyp8Y4iSCC0N26H+1NUqCb0NvD0Yx+62hQsfi2doLECY9vcH/AHStOFNRQ5fNK3uVnFXDmIboYO+8+lOwjpoZlWTUrSE927rrPr/6puMdNDKqVPu1It290BkVaoidSrwTIzNNTSFXK5iunAoAKACgAoAKACgAoAKACgAoAKAOloSaiy6nqyVaqqQ5THfC8A92BaR2adTHkAgbt0IM/KKUq1Iw/k0l7mpRhnX23v7FjwnBVTW4cxG4Bhfmx6eulIzxDl/FGvTwuTWTJL4hQIHm7Kui/wCagovdl1uRrYxInUAe0T/KuuGhJNJ6jbDqly4iZy2YjMfhVF6sWeFECq1GXKxXWrunFuK/v01LxjOaOG4ZUVLlhinwqhLqrHqBbVszepjc66mrKsXm+yF3z2XvZv2566Hlo0q9aTdS+vq/V6e5U8TzM1655Wc2cxZstvICWymcoYnQrue59qqnCThadr77/wDEbuHw8YRvbWyWrvtfjbv2Re+B8bWUVrm8AOdbbf8AbdW9G+tUYaUqdS8ZWfJ7MyMXgm05Rj5bNeXFeHoWW8k/CAG9ZAPzA0prFYWhidIpRn4Oz8zJhK2+xxayY1X5bisSp9OxNJ6x05osU1fRgihdhHyqcasqSvHdc0+vdA25blb5yebepEz5RJmfQTvVlLFVa0vu28/2zU+lwWfbTjoUDD8pYvENmFtgD+O5Kj/y8x+QNaPbxhHn4amxWxuGpaZl4LX+iw4fkVbHhG6/igOA6FfIM2gIE6w5Xfv6UnWxk25RtldvPqwgvqCqRlGCtxT46b+1yz8RxItJmyg9IECsqnDO7XE6FN1ZWuVniHH50AIFPU8NY2KOAUdW7lL43jiwbX5da1sPC1kMzWWJCucQS1bIztcLQTC+QDSBLgGekjTWrezlOW1vPX2Ko1VD7pJ6dc+uRVMY5JJO51Md569ta0IK2hlVpuV5MU4k0zAya7IhNXCTZig4FABQAUAFABQAUAFABQAUAFABQAUAZU1xkosZcKe0Gm9mygHRQCSem5AHeTI02qisp2+zc0MLOmpXqbFjscxPbRVtIFtkSE8QsxJJGpjTbYR7ikJYSM5Nzd3ztbrzNiOMcYrJFW8bvru+CRiuLG5/yMLajZAJae7Adfc6feoQoKH8Vd8xzt82tSVly3fXjsc04sg0RSfVjr9BXXRlxZOOOgtIRfmbNiRuRHt3rijwCVZb2sblgw3BFFrHcykZsWlmu3YJRQzwoymVMFeoOukVXJcy6Liy24Lm69bChVtj8xyCW/i/xS/YJbFE/ptGq25N+uxYMN+kE5PNa806RGWO5J1n0iroVq8VZNW8DPn9ATl9s9O/cY2ObCLQuObTZvwq4DDsCpnXftt9K1iq8devdP2FJ/SU6jhHMrcWtPXQlYTmizc01HvB/lStXEyatUjfrwRTV+l1qWvXuMreMt7jeowxeGgrKD69/cTdGpxMXcZpofpS1TH15rLH7V3I7GjrqK8TjFgg69x/eNqSjTkndDsKL3Qk4hxBDoyE+pOv06UxCjJbM0aGHmtYsq/FL9v8IP1p2lCXE1KedLVlO4q4mtOkiuvIQ3XJ0M+1OJWM2Um3ZkK9c3nft/erooSqSte4tvmmImZVZwqYsFABQAUAFABQAUAFABQAUAFABQAUAFABQB0tvH+/y7VFothOxMTEmSZ1OpPed6pcFaw/Cu73vqdluVGxepknDA79BVc+QxSu9STfbNEdOlVxVi6bzbGcOWFErMIOSO9rEGai4lkarJ1vGj2qDiXxrcyRb4kOlccC6Fe4ytcQBX1qGQtVfUkWsUImag4Fva3JK8UC7H79f71VKkuKOPLLcaYfivkDhiDnCRPcTPt/s0vLDpis6azZbK1rk5eIlnKm6NLgSRIOufU//T13qtYdIXcIxjfLwv8AH7FmO4uymCW9MwIn2DAH7VJUFwGqVODV7Ly/oV4jjZiCatjQLGox2E2L4rNMQolcqySEmKx4JpuNJiNTEJi2/dBmD0q+MWJ1JrmLrtymIxM+pUuRHNWoRm7mtdIBQAUAFABQAUAFABQAUAFABQAUAFABQAUAFAG6vXGiyM7HZLtVuIxGqSEu1BxGY1NCYl3r3qlxHIzvqNOB2xdvpbacrEzG+ik6b66VVU+2LZOVVxV0MuFcGW5iGts4yKHgK65/LMZhGnrpS86zVNStr4abHHVdroi8QwaphrF4Mc13PIMQMsRGk9ashNyqSjyJqbcmmOLnAbK3biNcuKlvDpdLeUkFiASQF1UTMDXSqFWm4pxSu3b2I9uzhf4Qbdi9cZpym34boQbdxbjESDv02kR9KshWUpKK7733VifbXaQybBWlxD4ZfEJRlEtiLCM2YA+RXtjMddge3eoKcnBTdtVfZ/hlqryyJ/h/sjYLhyG1duXGIZMQbIVr1q0sBZ1ZkYF5Gw9+lSnJ5sq5X2b/ACjn+TLS3I04S1q+96AypatF8pv2xLBwsG61sKqnN26b61ypFwtfi7bP4uWyxc4x0ft/Zpx5UsWlYg27paPBa9aunwymYXP2aiATprvRSjnlZarnZry1K/8ANknrqRsFctnCm/cLn9uLQVHRBqhaSzI3b0qcqbU1Fcr9ao5/mN8TPEsA02FsqxN5mVT41m8hIIHle0BtOsjT5GiDX3ZuHc18laxTkjnzPwXwbTXLfikW38O6bi5QTAh7flH7MtmHXprrXcPVU5ZXbVXVvh95RKu7O4cS5UXxYt3f2VuPHZyJteQPmMAZgVOnqIPeuU8W8v3LV7Jcdbf9KpO5pd5csi5ilzOFtLbYZriL8ayQ75CBHeKI4qbjB2V22tm9uSuVy2aK/ZwuHa/4TFlUAy4vI6k5ZWGFsACd/wClOylVVPMtXys1+RG8ZSs/n+jniuFoLbMnmK/lvJcAHdoUEfKpRrSzJP4a/LIOCs2vm4lpopCgAoAKACgAoAKACgAoAKACgAoAKACgAoAKACgDINB1M622qDRfTkSbV3r2FVyiN06nEmYDGPbdXRsrrqG0PSOumxqucU1Zl0ZXVmSMPxO4jm4jkOZloH4t9xGtVulFxytaFjaZ1s8YvKioHGVdlKo0T2zKahKhBu7XuyWhh+L32Nwm4Sbi5HmNU/LtoNOkVJUoRskttSNrnKxxG6ttrIdvCYglOkgzI7a9qk6cXLPbXmchoxieacTM+L5vzZLc/XLM1SsNT2t7v9ljcSNheYr9oMFuaMxdgVVpcjVvMDrVkqEJO7RFzicL/H7zFpf40yNCospmzR5VHXrvUo0Iq2mxVKstiHe4m7ottmlEJygwSs7gNEhf3ZiasVKKbkt2VOrdnXA8dvWVK23hWOYqVRhIETDgwY6iuToRm7yRHtUSX5lxDFT4plQwUhUXKHENlhdCR13qH+NTS2+eBNT7yFbx1xAwDmHXKwJkFT0g+w13qx04tptbanHaxpjeI3LhZnYlnjOdgwAESBAMQPpXYUoxsktiE52Wp0PMmJzu/inNcyhjlTUKIWQVjQVz/EpWStott+JRKtLXUjvx2+WDeJ5hIBCqNDuDA1HoamsNTStb5KXVnvc53+LXnBVnJB3EAfyFSjQpxd0jjqSas2QqtIBQAUAFABQAUAFABQAUAFABQAUAFABQAUAFABQAUAbJXGTgT8P/AMb/APX+ZqiX8l5mhS//AFS8vyCdKGTjwOvSolvA160cDnE6tUScjB6/71roM5v1qRW9ji1SRTLc5PuakimW5oakVmKDhuK4TRmg6a3a6iNTc4tUkUSMV0gFABQAUAFABQAUAFABQAUAFAB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RUXGB4aGBUYGBgbGBwZHBYYGx4eFxgZHCkgGBolHRcYIjEhJSwtLi4uFyAzODMsNygtLisBCgoKDg0OGxAQGywmICYsLCwyLCwsLC8vLDQsLCwsLCwyLCwsLC8vLCwsLCwsLCwsLCwsLCwsLCwsLCwsLCwsLP/AABEIALEBHAMBEQACEQEDEQH/xAAcAAACAgMBAQAAAAAAAAAAAAAABQQGAQIDBwj/xAA9EAACAQIEBAQEAgoCAgIDAAABAhEAAwQSITEFBkFREyJhcTKBkaFCUgcUI2JyscHR4fAzgqLxQ5IVFoP/xAAaAQACAwEBAAAAAAAAAAAAAAAABAIDBQEG/8QANREAAgECBAMHBAIDAQACAwAAAAECAxEEEiExQVHwE2FxgZGhsQUiwdEy4RQj8UJyohUzUv/aAAwDAQACEQMRAD8A8OoA64ewzmFEmCY9ACT9htUZSUVdnYxcnZHYcNuyRl1FvxDqPgiZ3+29R7WPPjbzJdnLlwuc72EdFVmEBvhMjUQDI9NY95G4NSU03ZHHFpXZ1Xhlw5MoDF1LKFZSxVQxJgGRGVtPQ1HtY634BlZu/B7wRnKEKsZpIkSqttM7Ov1rirQbsmGSVrnHDYB3EqBEkCWUFiBJCAmWMEaDuO4qUpxi7M4otnYcIu+XRfNB+NNAyFxm83klATrG1c7aHSfh8ncjMf8A4m7Fw5RFsAscyxDLmWDMGRqI/nR2sdO8MrNMHwy7dS49tcy2xLmQIEMep10Rj8q7KpGLSb3BRb2MYvh9y0qM6wLgzLqDIgGdNtGH1ojUjJtLgDi1udLvCLyhCU+NS66jVQmcnf8ALrG/TeoqrB312/4dysDwi8Ea4U8qGGMjQwpgidxmGnrG4Nd7WF1G+5zK9zfH8LuWCPFXLmmNVO2+x9ajCpGf8WWNW3IwapAalq6FwmgDpbtE7fWuNpE4wctiU+HyiDp3/N8xVSlcZdPIrPT5PQeA8mlsKCq2m8QC5+sPbzZEK+VbYbTP1M7VjV8daq73SWlk93xb7jQpUKKitU2+Nl8MV8etW8KgtoFYg+diwzM8ak+2wjYD1pjDSnWlml/VieJUaFPTX56+NinYk5jmyHX0MfI9a1I2Stcw55pO7RHMGplZkLHvQByZa7c40BSi5zKakV0jYxFdOGKACgAoAKACgAoAKACgAoA6WL7IcymD3rkoqSszsZOLuiQvFbwJYXGBMSRpMEmDG4ljptUOyg1axLtJb3OvDsEb+QF8oDpbGkwH8Rp3EwVOn71cnPJey4N+lgSzGcdZey1sM8zbMFYIFt2uA5fzBgS2sfH0rkGpptLj7qwO6sMRw9mJteL4gGT4LIdhnUBSJhlUW0t5m0gkCDvVXaJfda2/G239t2JZW9DXh3D7oChboCOQM4UModr3gnI52bL55WCQB2muzqQerWq/V/68QjF8+r2OeOuPbe0qXg6sqw2S2NPNaAeJDwoI1J0JHeuwUZJtr3fj5HHdNJMk/qtw3L6pfQwmXMVtrmbKyC3bEnKSgZQF9oqGeOWLcfnxu/PmSyu7s+uRG4fYuIq5LsLeEiEDMclt82WdVcFmRYIJLbip1JRbd1t382vbi+QRi9LPfr+ja5w43Cwe6AbaoFm2quZtEhXggyBbAjzGo9rls0t78e/++4mqV73e1uHd/Qr/AF5yUaRmTLlbKoIygBZIEtAUbztV+SKuuZUrsGxjlSpIILFjKqTmaJIJEgmBt2oUFe6A54jFPc+Ni3mZte7RmPzgV1RjHY5qzWukgUUM6kMcDwxnBbZR1P8ASl6lZRdh/D4KdVZuBbeEcm4k2/HFhioEoG0B7E9SJ10GtZ1bH0VLs82vEfpUIRlZtX4K/wA/oZ8nclted3xKZbSmWJPmYiTAPqdz6VVi8dGCSpvUhKllbU1dvbj5jPmfiWIulrGHAt4dAFXIICoo3PYQN/UUvh4QSU6msvyxns3SjZbvj8/oS8M5etWF/W8SDdUa2rbT+0fpM7oNCTEe/Vmpip1H2VPTm+S/Yr2CvrqxHzPxy9jNLhUKCSFVQoHSPUCm8LhoUdY7lVaUpRycCsfqxmQPptT+dCDoS3Ot+yQRpuKFLQg4NM5m2AdaLnGlc1mTXdkc3YeFPSuXOZQaxXcwOJwa1FSzEHE0IqRFoxQcCgAoAKACgAoAKACgAoAKACgAoAKACgDMUHbGQlcudys6haiTsAt0XCxhrdduDVzCrQCVjdLZYgASSQAO5JgVFuyuycYuTSRcOEcj3s4N9cqzoo82Y9pWQfkfSsyt9Sp5f9b1NvCfS9c1Vq29r/PI9d5Z5GtrluX0BI+G0Yyr2zDZj17V5vE/UJy+2m/PmWYz6hFLs6G3P9cvke8wBbSm7cZiB8NuYHy/vUKWGqWV1a4phJubyQXixBwvHvib2R2CWwPMpgKARAWOrSRv26a01/jqMdN+fXsNVFGlBuKu+HN95ZOJWcHbtqLnhrbVtA0BS41BPRiAOu1cmntTd3bWxnwqYic29bv4/B5zzBdF+4zA2ryjQMsOoHYRMfP1pmhF042s0eowMKEqaVlfje1xUnCrL6NYQj08h+qkVe69SO0n8l9bB4drZLyMYvkJLnmsOUMf8Vwgr/1caj5g+9dh9TlF2qK/ev0YtbCxT0enmRMdyqbClr7DN0VQT9SYn5UxHGqpK1NaEIYSEk5SfoVLHcNY+ZUYr6A6fatCNRLdmbUw8nqk7eBjAcG3Z5AHXp9OoonWtsRpYTNe5m5ZGvmHYaGPrXFLuOSo24oi3LOu4qxO5TKFjjcSQT2qSdiGVtXIVyrEUtHIipkGjFBwKACgAoAKACgAoAKACgAoAKACgDIoOo3WoliN4rh0M1AGGeg4YzV2wGUBJgAn2rj03JRi5OyVz3PkH9GOH8G3dxKF7rAMVJMLOoWAYnuflXlMd9VrTqunQ220494/eNC1l91t3wfcttOD8z1SxhAIAAAAgDoAOw6UhRwNScln0vz+e8WnWbu27sV8S5js22a3aHjXF0IHwqezN+b90a7bSK0ZUcPQ/jG75v569S/D4SpWWaTtEqvErt3Ekvc1ymFUaIG206QvU6yRptUJ1nJ3b/54d5rUqdOjHJFePPp+yOnCrKorMJCAybhJGY9SOsbga9PXWiq3JpewTd3bi+BW+PcfvXHPh3CoGghiAB6LOpPVvptTlKhBJJrrrgW0sOoK1tyr4ziF2Q1xbd2PxMsN8riQ4+TU7Tpx2i2vD9PT2KatK2tuvgsXK3PbIyoVDqdPCfL4m/8A8N6FFz+B/MdgzHSk8V9OjNZr2fNbea1t4rTuQlNOe8mW7H48Mq3rdq3ctE/GiwysDs2kqR6jfSsyFJxbhKTT79n4GhhIxneHaNS5N6MR8VRp+MwRpm6em8TTtCUeRp0dY2ikmVbEYNkeTcJ9zqK1I1YuOwnUw01K7lcglHLglpXr7Df7VLMspS6UlO6eggx7qxJGijb3puCaVjMrWnK62FtpSTAGY9O/2q5ySVxVUnJ2SuTv1QZTmaDEQNQPn1PtVPaO+iHlhYqLzPW3DgKmw5H9xtTGdMznQkjleQdKlFlVSCWxxIqdyhoxXTgUAFABQAUAFABQAUAFABQAUAZFcJaGymg6mZJrh25iaAMV0Bpw/hDOVzyoIkD8RUbtroqD8x+U0vVrqN8uvW3j3fBoYbASqNZ9E9e9ri+5d78rlx5C5dGNxi27KxhbJVrrnd41EnrJGi7aTSGKqyp0/vf3yvbu/v8AOg3KpRp3dJfYtuc3zb5J6229UfRdlQogf4FZGEh2KajrJ732XXXMypNzd2Ujmnmd7pOHwpIk5WuDRj3CkfCPXftG5vlVVrvb5/rkjXwv05RWer6cvE54Hhy4a2qAecyWI0AEamdpEgD1NZ05urK72L3U7R6bfPXwQsQSAFJETLAHYGAtsesDXfSTrrVqV9V13l6s3fp82IOeucv1bJYQEkKHaGKiW+EeUzooB9iKcwOB7VZ5Cc68KUnKSuylp+kW+HkyV7F7jfZ3IP0rSf0qnbT4X4Qv/wDk6V9Yadw64fxexjDlKL4h/IRbuH2AAR/bKZ/MN6Wnhq1DVbeq/fv5D1OtSrL/AFz15P8AvX5FXGeCFAWU57cwWiCpP4bqboe26noTV1HEKWj0fWz4/K4opqU3ezVmWLkHm9rN0W7xkPCljuwAgBu7jodzsZ0pPHYKNSF4/wDO/wAOa8ymUcys9+DL5zPw206NetuRoGIGqle4G8+1Y2GqzjLJJdw/9OxVSMlTkr8E+PgecXcGGJa24IO53I+u1biqNWUkaNWEZXlFkfi2Eayn5ummuvrG1WUqiqSFaiyQYs4ZwF78yCLSHzMB5mb8qTu3rsNZ7G+riY0/F9ameqEpaImY/l8pbkkWyxgIoJ+U7mBuT196pp4rNLn3jkcL9mVaXI1ngoiAwM7zIn1HtVjxDvexbDBxStfc2/8A15VEyWJ2gwNfUjX5TXP8psh/g0463bYk4jw4q4RVBzfDlkz9RvTdKqnHM2ZWJw7jLLbfYg4/hly1GdYnsVI9pUmDV1OtGf8AFiVbDzhrJEBrdXXFXA5kVK5BqxiukQoAKACgAoAKACgAoAKACgDaK4TsEUHLGdqCWxvhwxdQgJbMMoAklp0AHXXpXJWyu+xKDaknHe5b7XDLt24MErBsRcOfF3SQRbVT/wAc7Qm7R+KF/DWZ2sIx7dr7VpFc+/z4d2vE032k26bbc5ayfJcI/wBeW230FydwG1g8MlqyvqSR5mYjVm9f/XSsPtp4ied6tuyXXBe4tWeuVbIic3caKK1q328zDck6BR/M+1WTkv4RenF8+/w4If8Ap2EzNVJrwX5EfLWCFtlmM7TE7T0+QMUtVqX14IfxlS8Wlt117jPHX1Ykgk27ZC5tfO25Om5zGB6tPaqop8d3116CtKLhvu9fDr8WKhiH8Ryx2khVmMzGRAP4VgNr+FFYnUyX4rLG3XXy7Ivm8qt11+TyznniAvYu4ymVkAGIkKoWY6A5ZjpNb+ApOFFJmJj5/dlK9TpnnWzbzHynzdBtPse9Rk7b7FtOnn0i9eX6PTeSePNim/UsUwGIgph79waseuHxPW4jdCdQYgzEJV8PCorryfx1w8DQoVp03kmnpuvDfwa9JLvFnMfCfBbRWUEkZWPmR1PmQkdVMQeog9aWo1G24y3W/wC+vAeqR0PQv0fcZ/WLBR9SujD+o9xr7zWJ9Rw/ZzzRIRlx4oh8C4RdS/eYAqiM0Oy6HQwF01MnptVtatGVOPejTqVYbPeVnbxsyZd4QiGPKXcar2B7gbn09RVKryku5E1Vz3aWh0xi28JYbbxJnwwfhMaAkTvuRP01rsVKtNfJXGbqTul9vz4fsq2HxHjE3LpJOoRFEjTv2HX+1OyhktCHqOUuaOOJAUEqvnJ1ZoJ07T271KN3o9ic4pK63Ey47NcRQ7OxYSSTG/QddKa7O0W2rIz3XWdRTu7jLG8IV7hi6UB3UHQwO32qqFVxitLnakMz3YsxHLpVfKc9tx9CKujibu70aFZYVNOK2Yqfg4AKsCs/DdOqg9jGwP1plV3uvQTlhUk428yFjOD5BJcHroDH1MafKrYYjM9ELVcHlV2xOwppGdKxrXSIUAFABQAUAFABQAUAZBoOphNcO3MqaATtqBaix1yuNAUsW0dSHvtqNdLWuhj8/XXal3mqycXpFe/9Gh/qw1KM1rUlr3R7/wD5eOx65+jHlwYax+s3QfFcZtepOqqZ/L8RHeO0V536pinVqdnHZdX8+Hd4jlCi4QUP/UtZPiuv2X9OKZbMltSN/rr9iazqN1JpdLl5nJYXNVsloVZiJa9cMIJbU6DQ9Y0gA/QnpTDbbyx32NWc1ThlXXX9EfAcRe75x5VaCo2Yp0jtMiR0kCSVJM6lNU/t4/nr1FKUlLXzG2JxCkhAAVQFmH4WJIjQfhLFQOyhjVKWl+ukvc5ZqLk93p4dK7feVvF6AhJnJuFIK24BJA6Ncyg/uoqifKabj3/9f9e7LIxzSSfP3/r3Z5Hx+xF1ixksST7kzXosNK8EkZP1GgqdTVioU0ZatcDQD3Gl7El7a3QSLtohWYbkbo8/mBBE+1Lxjkm4cHr+1+TRqVXVoqr/AO4tJ96/8vxWx6SeJHiVnO6/tWRcxGgN1RAb0kaes1k4hunWzM2adOMsPGUfG3K/Dw5Ev9HGFNlmuMCqnR3JAWN11JjefXWlPqE86yLyISo2pu/8iwcwcwL5UwuZ3c5VMECZJJVSPNE9dJ760pRwut5vRbkqNKa/np1zIIw74a3JYtfbVmOrAnoD39enSpuUasrWtFD1KKq6f+fn+u40fIlsM7hvE/ANZg7LI3n8ev3murNKVoq1uPXwWOUpSypbddIT3L7ufDtqltVPm0JCydZk/F95pqMYr7pNu/XoSd4/xdxPzCj2gAMxzKGNxlIIknRUIhdtzJ16Uzh8s23y4CdetKzy+u/oIeG4dw4ZFdm/DppPcnp86bnJNWbVhCEXGWZJtj3CWzaDXLp1O4nT+EdyfSlqjU7RghqOaF5TOtji4tW8rjzEkhOy7y3b2NQ7BzleO3Mi8TGmvu35CvE8xKzTkII6giT7iBNMLCu24o8er7e4l49xbxdACB1J3P02FM4ehk1YnisV2islYRGnTMZig4FABQAUAFABQAUAFABQAUAFAG1swZ7axvPv6Vxk4NJ3LHyLy+2LxS7FEdS5PWToPYxr6UnjcQqNPvY5g6HaVHOW0dX3/wDT2bjePGZUUeVTlVe5J3PrGv1ry1OF25HpsLRtFzluzbFsWMHZTBHykgDuPKvvPeuRWUjTtFX68fllI504wb163hEP7MGbsHcjzZQR0AUa+gPetXBUMkHWe/D9iVZvMo89X+F+SxWyFLKT1K5jsEEaxES+8dc/WRSbu0n10vwWRuo9b/1+CXhsVmk5hkIkjbyAedmMdSWRRp8SmoSjbx/PD9v0Itdder8xrhbOZHcqrXrvm1HltgjQkHchcoA9hp5jS05WaS2Xv1x9eRTNZWlwXv1x/wCHhXNeDK3XE5sjFZiJAOhjsRB+derwc04rvKvqMXU+9Fdp8w7NHSzYZjAFRlJR3LKdGc3ZId8L4ExMNMMIgb/Sk6uKS2NbDfTpa59mj1/lhbWFwiW7mHD3V18xyyTqoA6qAdWMD3rExNZVJaev/BzLU0jGdklbRdeRJGDuYli1xxbtKegC2xrsuaJ07dTr6rqSjsifaKkrW1fm349eA3u2rVi4zLbVES0JudSJICA9MzZiY9T1pVOdSLV9blcFKrBJvVt6cuLflwKm+MbEMxYsqkR5RqZ0IA6kgAD6ba04qapJW3NqNKNOFkk/HrZbnDHvbnMGjKAipuwVf3hpqZ1Hc1OClt5naadrebf9biW9i5gQcs6DpPeI1NNRpnJ+wtx91rl05nckQIDEAQPSr4JQjokJygpTsm/IaWMQLKQZZz0nb+InWqbObuSdOy0K9xTiNxpJfRdQFEAe396dp0orgZlerJbMSeKdZO/fvTVjMcmyLebeKsiimTIjtViRQ2aVIgFABQAUAFABQAUAFABQAUAZArlyUY3OyWqg5DEKSO1vAs7BbalmOyqCSdJ0A9K52iSuycsO3/E905W5aHDrCI8G63mf+KDp7CYry+NxEq02+GyNfCU12WSPm+ZA4HjPGxLOdUtZz7lQQT8zp8xXalPJBR4s1Ksr0mo88q9TXifHFtpcMybQJaNjdaeveZg91Fdhh3OSXP4KpyjFNvZL2Wy89jyrhONzYtGuH4n1PSWkD5SRXoK1O1FqPBGBSxLliU5cX8/2e6XU8QXGUQCQWAUElSpcGJgERcJLfiIA2EeVvkaT64frbgadlFpcH87fr5FdlBh2JueQNBUSSRMlQdpyqQY2zMBVzfaq0devz8E3JSjp4eIzt8cTKrAAW1bzO5jNImYOuQBZ7ZSInou8PK7XHgl1v+Sns3JPvWnLTr1KHzzhw1/xcrAXACQwgxEKcu6jKF0OvetbAytTy325DMYLs4t68GIMFy94z5bNtrrflQTH8R2Xbc6U5PEunG83Zd4tUpYaLb3LbwLka5mIuRbC75VFwg9Q8sqqfYtWdX+oRt9uvjp6b/gFVyWypeo8PKtqzLHE7asTcyQBv8KHL7zSv+bOemT2v+SztpS/kn7ftCp+abCXjbTwmYwRdPnk9PjEj+IyaYWFqyhnlfw2LaUqcpqnJ+S/ojfpA4m7FArnL4YYL0kyZnqaswNKKu2uJCS7O6XMunM1prtmyofLmXMT3IBgf+XziOtZOHkoVJOwfTrJykcsBwcW7RDGGI8zGPKDtpspI37DQTrEqtZynp6DNTFOc1l2Xv8AvXb10E+M4CDLeJm9VViD2GbRdvXamIYl7W9xuGITsstvFr43EZ4bdZvKpJ3AEAQOuvTt3pvtYRWpZOS3bNTZTDiXjxjsNwv7zevYV3M6r02+Rd28Fz5iDG4vxDAMRqWPX3NOU6eVXYrWrdo8kdEhTcUnWflTZizuyLdtxuP996mnyF5LmLr1yWJ2Har4rQWk7s4VMqCgAoAKACgAoAKACgAoAKAMgUHUjtbWq2xmnElW0qtschAvP6IeH+JxOySSothrhgwSAsR7EsJHUTS9VxcbS2f/AEnWvGm2j0jnHiQRLl5hGVSserJP1l/tXnoRdWtl7/yaGFSp07efo/69yp8prkw125+KdP8ArNxveQB96bxDTqJdchqacYxj5+uiKhzFeIwqJ1di7dzB6/Yj3NP4aKdZvkrCWKv2DtxfwUk71rHmnueycn8wC7atNcbyR4d8dcpgEnUeUMUY9g7DrXmcbh3CclHfddeF14o9DQrOtRvx/K66sPeY+Eqr23IzKdBtDknPt1GskEhQLSjYQVMNXbi49Lh1xuztKV3YVYq+A2ZSGIJZmOqgggiFiDlPlHchv4lvjFtWfp1z39PB3pRW/XXWpIwWBT/lxJN6+fMLZU3SkjQm0uhMdWIUaRmgVGdSX8Kekee1/N/jXwKaspTajsvRde7LDwiwzqs27rC5I8Rz4dn0HhWyGIIGzAKSPak6jSlo1pwWr9Xp6alM5JXu1pwS19Xt5E3ihXDWSpuKqWwWIBJyr3yj4FGwEHoBJqmmnVndLV+/77ztBqTzW6/J4fznztexOa0juLEyFMS0bZyNN9YGgPeJr1WB+nU6VptLN1sK4zFJfbC3kVXA3crZpiOvrWjUjmVhTC1XTnn9z1bmDhyvYsE+RzYBUkjKxgnKATMjT6j2rztCq41JJaq/p3no2o1E+dy5Y9/PbH5VAHv/AL9azacb5u9k8LC1J94wwr2x57zLA+EEyzHv9e0VXKEtbC9RVL5KSd+Pcc+Pcy2rJhlDtHw6aT1M/CPue1Sw+GlJXWhzC4GU1e9lz6361KDxbnC6zMLVtEJG4EtvGpYk/SK06WCglebbHHFUvtV2+/b0Vin38YzElyTBkk7k9q0o00loLus5O8tl0kQruIADDcn+4NXRi3ZilSokmuZGXFx6n02/zVuS4hKrlIuOxeY/7FWQhYXqVczIJNWi7ZiunAoAKACgAoAKACgAoAKACg6kbotRZZCJNwoWRmEjqNqqne2g9RUb/dsWLgvD8PeuQzui9gRJPSCRsfWkqtSpBbXNCNOEv4Ho3IfAGw93ENa8wawVW4YzKfymNNdDPXKKzcTiHOK4W3JVYwioqfNEj9L6AYe0izmLhj2K+UH+lL/TVaq2+X/COFc5Qk1zS9yNwvC5cER1cZVnsWIJ+hAqU53q3NGq/vy8F+jzbnK+A4tD/wCNFX7SPnBWtjBRbWfm2ZmOqxUci4FTB3rTMFaXLTy1iGTC3SqN8cM8eSHQoFPvDx6r6Vn4qKlVV3w+Hf8ARrYOoo4bKlrmv5WS+SXh+OYhfIrsQwKC2fMpDGCoVtBOg0ql4em9Wu++23EvdV8S32ENsnxcrupDOwyEeMVIAQM2WLa6TlIDMYXURnSal/HRcN9vS/3Pv1XEvy6fd118ajngrJiX8NnyADy2UUvJBMnI0Kv8WSNN6WrKVJZkr97099/fyIzbpLNG2vFlnbCoq5rl4CFiWv5Aqjstv4dNwrAGKSza2jG/gr/O/duLZ5PZf/X8v8o8T5951bEFsPYhMMrT5QVN1h+N5JMdQD7mTt6j6fgFSSqT1k/buQniK7zFH3rWENWxpwLhrXrqIFLAsJEdJE0viKypwcrj2Dw0qs0uHHwPZOZw95sEuQC21xQp0EwYIA/KFA+1eawsezjUm3rZmw1CN0t9/DkRed+I+E4UasTp206n+1GBp54t8B2FVU6SfFmnBMTobh82QTrqSensJ7dKsqQ1ykpSzLKuPEW8evQ8nW4Rqx7kBtfXzfarqUfQaUlCmsq7l5FTxF0gk9T1p6KvoZdWTTbYqvXaZjEQqVLIg3bxq+MTPqVWRi9WWFXK5gmukDFABQAUAFABQAUAFABQAUAFAGyiuMsiiXZsk9D6ab+3eqpSHKdK6O6WSDBBB7EGoOSYxGDW6LvyByu2IujOCttfM2kEgdgfUjWsvG4lQi8urNCC7Gn2jXHQ9eupltMFARZAgabhtT3Ogrz+aU3qVRd6ictXr+BN+kjCFrKPv4bgH2ykfLVlNM4F5Xrx/pln02X35fP5EeFuvktoPhS2Jk9fCVtf+xUf9hTLgm2/H5GqzSb73b3seX86NmxdyPT7Io/pW5gVaiuuJjY9f7TlgOGKyAXAQG84ZfiKqSsCdJJDR61KpWad4+HXsVQwsWvu8S/8CwbXMElktatWMVczgfHcVLeVFG0LsfMddWOmtZFepkrOerlFeCbd/Pjt4dxoQgpRvFbL2fzt6mvFuALhb8WrTnJpnzDOG7gEwNIMjXXYVyliXWp3k1rw668RrD045FUte/sSUZYFtFedPMFS02UaeZSzltzEkDU6aSYWf8m17v8AXtqQk3CTk9H5/L/RbeCvK5nZvDjRbnhw7A7xojDTq1w6CCI1z632v7Ur919PW/xEWkrvv5q+npd/B5Pz9zw+Mc2khbCt5Qq5c3YsJP0/0eh+n/T40I55fyE6tZR/1w82UpELNAEknpWq3ZGeouUx/gOEDP4a+Z9ZO/mA+FY7HQt6HoNUqmIeXM9utf6NKnhFmyLfn+F+We28lfo8SxYPjOfFu6HJAyr+UEiRPWPaTrOTXrRrNNt9y7+/mS/y+x+2mk+98fLkuHruOLePw92/bwtmLngDOzjVUygoqg9WJYkxoMveksWuzoZr7s5aolKc9L8PErvOHCAbmcrJgj61DB1mllNvAThUhlkVzl5y65MskakAiSRsAPY/etScOKOQdldnDH8GxDsz3FCMzElCdR6aT0rnaRjoX03FxsnoVzjeBKe5+hpmhUuxfEQ00KvizFaMDDru2gvc1ejNm7s1rpAKACgAoAKACgAoAKACgAoAKANkFcZZBJsdYdsOrCVn6x9KTl2zWjNiH+LGWw8wtq3ezNaFxY8pbyBTPQA67eoOopWblTspWHYONRtwJvDuGOjxcDZehEGfY1TUqxkrxGaFN3seocqYfwMO1zYvoO+UVk16jb0fd+ynG2qVY01stfMm4NDczSTlLD7BtvrvS1rFdVqna29n+BX+kW6wtI4BKm5lMHQB7bb9/hX503hLSk15+6OYBqM1HrS5Wr18eRDs6Ix6QFsqR/5rJ/gFN5dM3W41NXnJd7+Sgcz4R2xzWgPOXChfVogfcVq4SS7BS7jJxjzVT0fgvJcrdun4UhE97bZTp6ka/wARrFrY13yrxfn17DEKkYyjFbvc84sXLqnKhhQ5CgmAddvX/NbMlBq8uRyk6qeWHBno/BOYbeJCpiAgvAFXzEJcJGiMhIhxGhX4gVkAzWJXw0qTbp3y7riu9d3c9uDsWwlKF1HTu38dPh+TFfEcQfMLUXQCQo/Zm4pI1lJP29JANMU4cZaetvUunWi42mteuYq5q43fbDBQjWl+F9W8xiYZSBlmJgidDqdaYwmHpqre9+IvWk40W1xPPrNlmOgJralJJGDCEpSLxyjye11TiA3h21BJdhIUgax+ZpIge9ZmJxVrwtfrRGrQoRhaS3ey4+PgXTl9bGGPj5WFnKoUXMoZ3BBL3XEyc2yKY7wN8+tUc5ZVq/jy69RpYeWXLms9b9fPsW/Dced7oLW3CAQSVK6kkGC2kAA/beaRjpJSk767dxCWEjGnaL1evSGHAvAtp4gdS10wDlKkhSRqGAM9/arZRjTVlK7Wvh+NeItilUqztltbfjv1oK+ZMYpLL+MSR66TpStCE82d8TQwFKSipLY8jw7FcsrqUzSekuwMDvI39K3ppNF9FtNJ7/2Nr3HroWJiB31Pr6ml40UxxpR1sVXiuPd5DnN1k6n5dqfpU4rVGZiKjs0ILomnYmLW1ILVeIPcxQcCgAoAKACgAoAKACgAoAKACgDZa4WRJNlZquTsNU02XThAK27adhP/AGJLfygfKsqs7ybPQ4am4QSLNwtXZlXckgTG/oo7evWkarSWg/CKjFyfAvd7GKv7HYWxv3PWs1XkrmVCjKX+7/8Ao4WsVmt+Q65vh2MAx9am4WepbKlln9+1jvxHBNi8AwQ+ZXn3ykyPoauopQTk+Hw9PYVUlh8Ys2zRUcBhA74bN6W2+Vy4D/43E+tMylpoadeOV1GvH/6r8plc5uw4scRsYhxoTac/xJcUMPkqT8xTeAnmoOmuDfv/AGzHxUE25F1wfOVjw8RY1MvKkQQQYB9xmUnsQwrNlhq2WO1uPPw8NtOZdDC56kZweyPI+Z7keDEgMHcDbVrhB6/uVvYVXzX7l6L+xTGSyVdOOvqa8H4m6yGAuCDClVP3bUV2tRi9tPUYwmLmv56jnhN2ziFuG5bAKQR8QGUyIIUgb5dfU0rVjUotKL3GFVjidlb2GFrhJRjYCnI+joYOVwVGYakiGIJGxCk9BVUqyks/Fcea5dfkKlKKkuz2fD30HPDeRrYt/tA1p2ZlDHVoUjVbIBZjAYffUVTUxs83Ncv7FbQjfKvP+9iLxbnVbYXC4W3cK22gG6dSQIkjfXfKYjv0qyOCzffN769dMnSk1JK15badfocBrgW3duANcdT4asJCDScidBER0M7Um0ruMdr69/iacaFO8k3pHe3xffrctvLtrLZ8W+QzMu+VZAJ0VQBtp22X3pSpNXcY6Iy8Q5SmoQ017yVj0Fy0f2ikfgbLEajQgnXXrpS8KjjL+Jyg3Tqr7Xfir9empT7xGcs9xiDsVAI0MAwZnb3rQhOSjaKN+CeRRjFX7+/wsKsdxC0DquaDuAPfY7CdY23p2m3JWZGayCDiKrcbOo0/LvHoTVsHl0K5/druV7GYU6kSYG3+f6U5TmtjMrUnq0LMUfl396ZgjLxDFZpkzWYoOBQAUAFABQAUAFABQAUAFAGRQdSO1sCOs/0qDuMQUbd4z4bYZ2VFTWN4J0HYUtVkopybNPDRlK0Urd7Ljw3DtKgr5uo9YrMqSWtjepq0dR8mP8Bs41uQcoB+GdJMdYmB6zSjh2itwLsqqQyvb57vDv8AI5YTiDM0sdepO/zqUqSSsi+yy2SG1khbeeSSWg9gN5+R1qu13YXneU8vcW3ki8GW7aOhksR7iJ+33rnZubyrijF+rwcZQqcNvQq9/Dtba4hENbuZh/2hWj3ItxXE9En4ehrKcZqE09Grflfk4/pS4P42Fs4pRMEExsMy+b7gf/WmMC3TqNcGvddMx6cc03Se8b+aPPBgHUeSdsydjIEj0byx65YrR7RPfwYz2Tgnk3OPMWEDW8NcXWbZB1O/iMdzvowruHm1KcXz/CFcTQz2qFy/RlyoCLt26Lb22QoonvuQ34TE+ug1FJY/Et2jG6a62OZOxtzfLXT/AKWbCctYO0sxlZoJAMg5ZhQesET2gajWaRniKj3d7ddexa203ljZenX7JyuGICIq+I5bOfMwYeQlZBgxt29apdRxXgdyJayd7I8k52TE28W6NdunMoBGdoIjKRAMQSCY9a3sFOlOipWQtUi5TvBuwx5H4CBcFy8IVRmynt/naPWl8diW45YGrh8LKjDP/wCnou6/EtOPxxF0MSXdj5U2ypPQdJMgfOkIQzRsXQhmtTirRW/e+b8OuBdcIPFs23dGTSVUGQP3o/lNZ05ZJOKdzIqN0qsoxafNv4/ZJxeHNyyykdNABrHTT/dqpi8s00VUqip1lJMoXE7ORMsGRqJ3FalOWZ3PSU5ubzIqd67q2c+/16/OtJLRWI3ir32Br6QYHl37a+0mjLK5G8bCrEZWMmO0elMwTRmV5LcrPELgzEDatCmtDBxE7uyIFXCYUAFABQAUAFABQAUAFABQAUAbKK4yyKJ/DmQHziR7TFUVVJr7TQwjpxl96HicdZPLZAQfmyqXPzIMewilP8dPWevwaEsRd2hsTzx+6ygu2u2gAzCOsVR/jQi9BunWtBM52MW0956V2UFYup1p3HWAZjppr8o+dLzSRoU5O12P+F3lM2rnwuT5p+E5SPpVE0/5R4FdeMl/shuuHMuPLUJirgbXZc3U9j84IMdYqFNxU1fv8jF+oXnhoteNvleW6HHMnDFvDOo86ghh1KxB+fap4hxm88d+K8OPXAQwOJdJ5JbO1u5iDgd4my1l7coWKZ50LRM5TsdQZ9qqqWtdeJpYuC7VVIvVJO3d4lRu8Hu2Dke14yE+oKEzqrfQQd/ere2hPVOzHabhO0oSO1rhuEtKRifgW4LgUbwdx6KTJO2jxUO1qzmnDlbrrgQkptONO3F67Lq/hzIPHebLlvKlgeTWTH75Omka/X1q2jhIzu5nKlB0pJtXvq+Xqd+H49kt2w0y4N19ZMOQqSSZkKts/wD9TVVSmpSbXDReWr97+hDs+0k2+Gi8un6Fl4Rxu2SArK0EAgHXzXokHqMuuk/eka2Hnu11b9lFbDyyt9aR29SLjeHWsVfGIMBltrp6Bc2s6aSZ96nCrOjT7PvZdSth42avq9RTi8UuH3hrhEheg10zenX6dppmEHU8B6U5VdI7Dvk3l0uPHvCc+pn8vRVHSep6LA6mKsVWyxtFaddeJm4zGKl/rpvVdX8uHfrwLji74UTsAKzIrMzLpU3J2KxjuOBZJ2jenY4a5sU8HoVLi3NGYMG106BQdNpbeKfo4Zq1hqKp0dl76FIx3F2JMSB2G3+a1adKyEa+JzMhtjjGp31qzsxd4hriQcZjpq6nSsI18VcUu0mmUrGZKV2a10iFABQAUAFABQAUAFABQAUAFAHRKiy6BJtCq5DlNE6wlUSY7TihhbtydfpVDdh6MbvUc8MwYPUCNfX/ADS9Sdh+lTtwHOHIXQLp3J/n39jS8ncZszs65gTr7/36VxSsyaVtC3cF5ucpcJsrCKB4msG5pA2+InUASZI9Kr7Nwf2vV+viYeI+nQzpZ3q9u79Fv4JiXv2lN5Qr9QpBkQCJj4WEiRVsrVWsz17lv/Zj4qnChUap6rv4ftaHTi/DQUJUEgScq7kn/T61HEYVqF6WtiOFxLU9X3XYsxGAuXrDItw2i3VdfrP9O9Yv+Soz1V0NKtCnVzWvY8u4hyzewnii4rFWByuAWGYsDqRqoOVSZ/KBrW1TxcK2VxfXXyalOpCo1KEteTNeWcHcuXEAtMykw3lJQKdCZ/DA10PTSu15JRbT19zRliFSptylblrx4WX42HHHuD3PEd2QhG2MEKEEABidNIA+QqijO0UuP5KsHVoZPuacvfpiM3BbkpqNRmXRTpGjGJ+WtX5XLcaqVqTjlt5L8nfFcZcIpQwrgD+EiTHbQZdxUY0ItvNwEaaVlfrrUl8p8C/WHFy9n8KZJ1zOfc9D+b/3UcRiYUvt+AxNfsoWhbN8Hp9++FQBFgAQB0A9KyqldVZ7Hn4U25Xkyp8Y4iSCC0N26H+1NUqCb0NvD0Yx+62hQsfi2doLECY9vcH/AHStOFNRQ5fNK3uVnFXDmIboYO+8+lOwjpoZlWTUrSE927rrPr/6puMdNDKqVPu1It290BkVaoidSrwTIzNNTSFXK5iunAoAKACgAoAKACgAoAKACgAoAKAOloSaiy6nqyVaqqQ5THfC8A92BaR2adTHkAgbt0IM/KKUq1Iw/k0l7mpRhnX23v7FjwnBVTW4cxG4Bhfmx6eulIzxDl/FGvTwuTWTJL4hQIHm7Kui/wCagovdl1uRrYxInUAe0T/KuuGhJNJ6jbDqly4iZy2YjMfhVF6sWeFECq1GXKxXWrunFuK/v01LxjOaOG4ZUVLlhinwqhLqrHqBbVszepjc66mrKsXm+yF3z2XvZv2566Hlo0q9aTdS+vq/V6e5U8TzM1655Wc2cxZstvICWymcoYnQrue59qqnCThadr77/wDEbuHw8YRvbWyWrvtfjbv2Re+B8bWUVrm8AOdbbf8AbdW9G+tUYaUqdS8ZWfJ7MyMXgm05Rj5bNeXFeHoWW8k/CAG9ZAPzA0prFYWhidIpRn4Oz8zJhK2+xxayY1X5bisSp9OxNJ6x05osU1fRgihdhHyqcasqSvHdc0+vdA25blb5yebepEz5RJmfQTvVlLFVa0vu28/2zU+lwWfbTjoUDD8pYvENmFtgD+O5Kj/y8x+QNaPbxhHn4amxWxuGpaZl4LX+iw4fkVbHhG6/igOA6FfIM2gIE6w5Xfv6UnWxk25RtldvPqwgvqCqRlGCtxT46b+1yz8RxItJmyg9IECsqnDO7XE6FN1ZWuVniHH50AIFPU8NY2KOAUdW7lL43jiwbX5da1sPC1kMzWWJCucQS1bIztcLQTC+QDSBLgGekjTWrezlOW1vPX2Ko1VD7pJ6dc+uRVMY5JJO51Md569ta0IK2hlVpuV5MU4k0zAya7IhNXCTZig4FABQAUAFABQAUAFABQAUAFABQAUAZU1xkosZcKe0Gm9mygHRQCSem5AHeTI02qisp2+zc0MLOmpXqbFjscxPbRVtIFtkSE8QsxJJGpjTbYR7ikJYSM5Nzd3ztbrzNiOMcYrJFW8bvru+CRiuLG5/yMLajZAJae7Adfc6feoQoKH8Vd8xzt82tSVly3fXjsc04sg0RSfVjr9BXXRlxZOOOgtIRfmbNiRuRHt3rijwCVZb2sblgw3BFFrHcykZsWlmu3YJRQzwoymVMFeoOukVXJcy6Liy24Lm69bChVtj8xyCW/i/xS/YJbFE/ptGq25N+uxYMN+kE5PNa806RGWO5J1n0iroVq8VZNW8DPn9ATl9s9O/cY2ObCLQuObTZvwq4DDsCpnXftt9K1iq8devdP2FJ/SU6jhHMrcWtPXQlYTmizc01HvB/lStXEyatUjfrwRTV+l1qWvXuMreMt7jeowxeGgrKD69/cTdGpxMXcZpofpS1TH15rLH7V3I7GjrqK8TjFgg69x/eNqSjTkndDsKL3Qk4hxBDoyE+pOv06UxCjJbM0aGHmtYsq/FL9v8IP1p2lCXE1KedLVlO4q4mtOkiuvIQ3XJ0M+1OJWM2Um3ZkK9c3nft/erooSqSte4tvmmImZVZwqYsFABQAUAFABQAUAFABQAUAFABQAUAFABQB0tvH+/y7VFothOxMTEmSZ1OpPed6pcFaw/Cu73vqdluVGxepknDA79BVc+QxSu9STfbNEdOlVxVi6bzbGcOWFErMIOSO9rEGai4lkarJ1vGj2qDiXxrcyRb4kOlccC6Fe4ytcQBX1qGQtVfUkWsUImag4Fva3JK8UC7H79f71VKkuKOPLLcaYfivkDhiDnCRPcTPt/s0vLDpis6azZbK1rk5eIlnKm6NLgSRIOufU//T13qtYdIXcIxjfLwv8AH7FmO4uymCW9MwIn2DAH7VJUFwGqVODV7Ly/oV4jjZiCatjQLGox2E2L4rNMQolcqySEmKx4JpuNJiNTEJi2/dBmD0q+MWJ1JrmLrtymIxM+pUuRHNWoRm7mtdIBQAUAFABQAUAFABQAUAFABQAUAFABQAUAFAG6vXGiyM7HZLtVuIxGqSEu1BxGY1NCYl3r3qlxHIzvqNOB2xdvpbacrEzG+ik6b66VVU+2LZOVVxV0MuFcGW5iGts4yKHgK65/LMZhGnrpS86zVNStr4abHHVdroi8QwaphrF4Mc13PIMQMsRGk9ashNyqSjyJqbcmmOLnAbK3biNcuKlvDpdLeUkFiASQF1UTMDXSqFWm4pxSu3b2I9uzhf4Qbdi9cZpym34boQbdxbjESDv02kR9KshWUpKK7733VifbXaQybBWlxD4ZfEJRlEtiLCM2YA+RXtjMddge3eoKcnBTdtVfZ/hlqryyJ/h/sjYLhyG1duXGIZMQbIVr1q0sBZ1ZkYF5Gw9+lSnJ5sq5X2b/ACjn+TLS3I04S1q+96AypatF8pv2xLBwsG61sKqnN26b61ypFwtfi7bP4uWyxc4x0ft/Zpx5UsWlYg27paPBa9aunwymYXP2aiATprvRSjnlZarnZry1K/8ANknrqRsFctnCm/cLn9uLQVHRBqhaSzI3b0qcqbU1Fcr9ao5/mN8TPEsA02FsqxN5mVT41m8hIIHle0BtOsjT5GiDX3ZuHc18laxTkjnzPwXwbTXLfikW38O6bi5QTAh7flH7MtmHXprrXcPVU5ZXbVXVvh95RKu7O4cS5UXxYt3f2VuPHZyJteQPmMAZgVOnqIPeuU8W8v3LV7Jcdbf9KpO5pd5csi5ilzOFtLbYZriL8ayQ75CBHeKI4qbjB2V22tm9uSuVy2aK/ZwuHa/4TFlUAy4vI6k5ZWGFsACd/wClOylVVPMtXys1+RG8ZSs/n+jniuFoLbMnmK/lvJcAHdoUEfKpRrSzJP4a/LIOCs2vm4lpopCgAoAKACgAoAKACgAoAKACgAoAKACgAoAKACgDINB1M622qDRfTkSbV3r2FVyiN06nEmYDGPbdXRsrrqG0PSOumxqucU1Zl0ZXVmSMPxO4jm4jkOZloH4t9xGtVulFxytaFjaZ1s8YvKioHGVdlKo0T2zKahKhBu7XuyWhh+L32Nwm4Sbi5HmNU/LtoNOkVJUoRskttSNrnKxxG6ttrIdvCYglOkgzI7a9qk6cXLPbXmchoxieacTM+L5vzZLc/XLM1SsNT2t7v9ljcSNheYr9oMFuaMxdgVVpcjVvMDrVkqEJO7RFzicL/H7zFpf40yNCospmzR5VHXrvUo0Iq2mxVKstiHe4m7ottmlEJygwSs7gNEhf3ZiasVKKbkt2VOrdnXA8dvWVK23hWOYqVRhIETDgwY6iuToRm7yRHtUSX5lxDFT4plQwUhUXKHENlhdCR13qH+NTS2+eBNT7yFbx1xAwDmHXKwJkFT0g+w13qx04tptbanHaxpjeI3LhZnYlnjOdgwAESBAMQPpXYUoxsktiE52Wp0PMmJzu/inNcyhjlTUKIWQVjQVz/EpWStott+JRKtLXUjvx2+WDeJ5hIBCqNDuDA1HoamsNTStb5KXVnvc53+LXnBVnJB3EAfyFSjQpxd0jjqSas2QqtIBQAUAFABQAUAFABQAUAFABQAUAFABQAUAFABQAUAbJXGTgT8P/AMb/APX+ZqiX8l5mhS//AFS8vyCdKGTjwOvSolvA160cDnE6tUScjB6/71roM5v1qRW9ji1SRTLc5PuakimW5oakVmKDhuK4TRmg6a3a6iNTc4tUkUSMV0gFABQAUAFABQAUAFABQAUAFABQ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WFRUXGB4aGBUYGBgbGBwZHBYYGx4eFxgZHCkgGBolHRcYIjEhJSwtLi4uFyAzODMsNygtLisBCgoKDg0OGxAQGywmICYsLCwyLCwsLC8vLDQsLCwsLCwyLCwsLC8vLCwsLCwsLCwsLCwsLCwsLCwsLCwsLCwsLP/AABEIALEBHAMBEQACEQEDEQH/xAAcAAACAgMBAQAAAAAAAAAAAAAABQQGAQIDBwj/xAA9EAACAQIEBAQEAgoCAgIDAAABAhEAAwQSITEFBkFREyJhcTKBkaFCUgcUI2JyscHR4fAzgqLxQ5IVFoP/xAAaAQACAwEBAAAAAAAAAAAAAAAABAIDBQEG/8QANREAAgECBAMHBAIDAQACAwAAAAECAxEEEiExQVHwE2FxgZGhsQUiwdEy4RQj8UJyohUzUv/aAAwDAQACEQMRAD8A8OoA64ewzmFEmCY9ACT9htUZSUVdnYxcnZHYcNuyRl1FvxDqPgiZ3+29R7WPPjbzJdnLlwuc72EdFVmEBvhMjUQDI9NY95G4NSU03ZHHFpXZ1Xhlw5MoDF1LKFZSxVQxJgGRGVtPQ1HtY634BlZu/B7wRnKEKsZpIkSqttM7Ov1rirQbsmGSVrnHDYB3EqBEkCWUFiBJCAmWMEaDuO4qUpxi7M4otnYcIu+XRfNB+NNAyFxm83klATrG1c7aHSfh8ncjMf8A4m7Fw5RFsAscyxDLmWDMGRqI/nR2sdO8MrNMHwy7dS49tcy2xLmQIEMep10Rj8q7KpGLSb3BRb2MYvh9y0qM6wLgzLqDIgGdNtGH1ojUjJtLgDi1udLvCLyhCU+NS66jVQmcnf8ALrG/TeoqrB312/4dysDwi8Ea4U8qGGMjQwpgidxmGnrG4Nd7WF1G+5zK9zfH8LuWCPFXLmmNVO2+x9ajCpGf8WWNW3IwapAalq6FwmgDpbtE7fWuNpE4wctiU+HyiDp3/N8xVSlcZdPIrPT5PQeA8mlsKCq2m8QC5+sPbzZEK+VbYbTP1M7VjV8daq73SWlk93xb7jQpUKKitU2+Nl8MV8etW8KgtoFYg+diwzM8ak+2wjYD1pjDSnWlml/VieJUaFPTX56+NinYk5jmyHX0MfI9a1I2Stcw55pO7RHMGplZkLHvQByZa7c40BSi5zKakV0jYxFdOGKACgAoAKACgAoAKACgAoA6WL7IcymD3rkoqSszsZOLuiQvFbwJYXGBMSRpMEmDG4ljptUOyg1axLtJb3OvDsEb+QF8oDpbGkwH8Rp3EwVOn71cnPJey4N+lgSzGcdZey1sM8zbMFYIFt2uA5fzBgS2sfH0rkGpptLj7qwO6sMRw9mJteL4gGT4LIdhnUBSJhlUW0t5m0gkCDvVXaJfda2/G239t2JZW9DXh3D7oChboCOQM4UModr3gnI52bL55WCQB2muzqQerWq/V/68QjF8+r2OeOuPbe0qXg6sqw2S2NPNaAeJDwoI1J0JHeuwUZJtr3fj5HHdNJMk/qtw3L6pfQwmXMVtrmbKyC3bEnKSgZQF9oqGeOWLcfnxu/PmSyu7s+uRG4fYuIq5LsLeEiEDMclt82WdVcFmRYIJLbip1JRbd1t382vbi+QRi9LPfr+ja5w43Cwe6AbaoFm2quZtEhXggyBbAjzGo9rls0t78e/++4mqV73e1uHd/Qr/AF5yUaRmTLlbKoIygBZIEtAUbztV+SKuuZUrsGxjlSpIILFjKqTmaJIJEgmBt2oUFe6A54jFPc+Ni3mZte7RmPzgV1RjHY5qzWukgUUM6kMcDwxnBbZR1P8ASl6lZRdh/D4KdVZuBbeEcm4k2/HFhioEoG0B7E9SJ10GtZ1bH0VLs82vEfpUIRlZtX4K/wA/oZ8nclted3xKZbSmWJPmYiTAPqdz6VVi8dGCSpvUhKllbU1dvbj5jPmfiWIulrGHAt4dAFXIICoo3PYQN/UUvh4QSU6msvyxns3SjZbvj8/oS8M5etWF/W8SDdUa2rbT+0fpM7oNCTEe/Vmpip1H2VPTm+S/Yr2CvrqxHzPxy9jNLhUKCSFVQoHSPUCm8LhoUdY7lVaUpRycCsfqxmQPptT+dCDoS3Ot+yQRpuKFLQg4NM5m2AdaLnGlc1mTXdkc3YeFPSuXOZQaxXcwOJwa1FSzEHE0IqRFoxQcCgAoAKACgAoAKACgAoAKACgAoAKACgDMUHbGQlcudys6haiTsAt0XCxhrdduDVzCrQCVjdLZYgASSQAO5JgVFuyuycYuTSRcOEcj3s4N9cqzoo82Y9pWQfkfSsyt9Sp5f9b1NvCfS9c1Vq29r/PI9d5Z5GtrluX0BI+G0Yyr2zDZj17V5vE/UJy+2m/PmWYz6hFLs6G3P9cvke8wBbSm7cZiB8NuYHy/vUKWGqWV1a4phJubyQXixBwvHvib2R2CWwPMpgKARAWOrSRv26a01/jqMdN+fXsNVFGlBuKu+HN95ZOJWcHbtqLnhrbVtA0BS41BPRiAOu1cmntTd3bWxnwqYic29bv4/B5zzBdF+4zA2ryjQMsOoHYRMfP1pmhF042s0eowMKEqaVlfje1xUnCrL6NYQj08h+qkVe69SO0n8l9bB4drZLyMYvkJLnmsOUMf8Vwgr/1caj5g+9dh9TlF2qK/ev0YtbCxT0enmRMdyqbClr7DN0VQT9SYn5UxHGqpK1NaEIYSEk5SfoVLHcNY+ZUYr6A6fatCNRLdmbUw8nqk7eBjAcG3Z5AHXp9OoonWtsRpYTNe5m5ZGvmHYaGPrXFLuOSo24oi3LOu4qxO5TKFjjcSQT2qSdiGVtXIVyrEUtHIipkGjFBwKACgAoAKACgAoAKACgAoAKACgDIoOo3WoliN4rh0M1AGGeg4YzV2wGUBJgAn2rj03JRi5OyVz3PkH9GOH8G3dxKF7rAMVJMLOoWAYnuflXlMd9VrTqunQ220494/eNC1l91t3wfcttOD8z1SxhAIAAAAgDoAOw6UhRwNScln0vz+e8WnWbu27sV8S5js22a3aHjXF0IHwqezN+b90a7bSK0ZUcPQ/jG75v569S/D4SpWWaTtEqvErt3Ekvc1ymFUaIG206QvU6yRptUJ1nJ3b/54d5rUqdOjHJFePPp+yOnCrKorMJCAybhJGY9SOsbga9PXWiq3JpewTd3bi+BW+PcfvXHPh3CoGghiAB6LOpPVvptTlKhBJJrrrgW0sOoK1tyr4ziF2Q1xbd2PxMsN8riQ4+TU7Tpx2i2vD9PT2KatK2tuvgsXK3PbIyoVDqdPCfL4m/8A8N6FFz+B/MdgzHSk8V9OjNZr2fNbea1t4rTuQlNOe8mW7H48Mq3rdq3ctE/GiwysDs2kqR6jfSsyFJxbhKTT79n4GhhIxneHaNS5N6MR8VRp+MwRpm6em8TTtCUeRp0dY2ikmVbEYNkeTcJ9zqK1I1YuOwnUw01K7lcglHLglpXr7Df7VLMspS6UlO6eggx7qxJGijb3puCaVjMrWnK62FtpSTAGY9O/2q5ySVxVUnJ2SuTv1QZTmaDEQNQPn1PtVPaO+iHlhYqLzPW3DgKmw5H9xtTGdMznQkjleQdKlFlVSCWxxIqdyhoxXTgUAFABQAUAFABQAUAFABQAUAZFcJaGymg6mZJrh25iaAMV0Bpw/hDOVzyoIkD8RUbtroqD8x+U0vVrqN8uvW3j3fBoYbASqNZ9E9e9ri+5d78rlx5C5dGNxi27KxhbJVrrnd41EnrJGi7aTSGKqyp0/vf3yvbu/v8AOg3KpRp3dJfYtuc3zb5J6229UfRdlQogf4FZGEh2KajrJ732XXXMypNzd2Ujmnmd7pOHwpIk5WuDRj3CkfCPXftG5vlVVrvb5/rkjXwv05RWer6cvE54Hhy4a2qAecyWI0AEamdpEgD1NZ05urK72L3U7R6bfPXwQsQSAFJETLAHYGAtsesDXfSTrrVqV9V13l6s3fp82IOeucv1bJYQEkKHaGKiW+EeUzooB9iKcwOB7VZ5Cc68KUnKSuylp+kW+HkyV7F7jfZ3IP0rSf0qnbT4X4Qv/wDk6V9Yadw64fxexjDlKL4h/IRbuH2AAR/bKZ/MN6Wnhq1DVbeq/fv5D1OtSrL/AFz15P8AvX5FXGeCFAWU57cwWiCpP4bqboe26noTV1HEKWj0fWz4/K4opqU3ezVmWLkHm9rN0W7xkPCljuwAgBu7jodzsZ0pPHYKNSF4/wDO/wAOa8ymUcys9+DL5zPw206NetuRoGIGqle4G8+1Y2GqzjLJJdw/9OxVSMlTkr8E+PgecXcGGJa24IO53I+u1biqNWUkaNWEZXlFkfi2Eayn5ummuvrG1WUqiqSFaiyQYs4ZwF78yCLSHzMB5mb8qTu3rsNZ7G+riY0/F9ameqEpaImY/l8pbkkWyxgIoJ+U7mBuT196pp4rNLn3jkcL9mVaXI1ngoiAwM7zIn1HtVjxDvexbDBxStfc2/8A15VEyWJ2gwNfUjX5TXP8psh/g0463bYk4jw4q4RVBzfDlkz9RvTdKqnHM2ZWJw7jLLbfYg4/hly1GdYnsVI9pUmDV1OtGf8AFiVbDzhrJEBrdXXFXA5kVK5BqxiukQoAKACgAoAKACgAoAKACgDaK4TsEUHLGdqCWxvhwxdQgJbMMoAklp0AHXXpXJWyu+xKDaknHe5b7XDLt24MErBsRcOfF3SQRbVT/wAc7Qm7R+KF/DWZ2sIx7dr7VpFc+/z4d2vE032k26bbc5ayfJcI/wBeW230FydwG1g8MlqyvqSR5mYjVm9f/XSsPtp4ied6tuyXXBe4tWeuVbIic3caKK1q328zDck6BR/M+1WTkv4RenF8+/w4If8Ap2EzNVJrwX5EfLWCFtlmM7TE7T0+QMUtVqX14IfxlS8Wlt117jPHX1Ykgk27ZC5tfO25Om5zGB6tPaqop8d3116CtKLhvu9fDr8WKhiH8Ryx2khVmMzGRAP4VgNr+FFYnUyX4rLG3XXy7Ivm8qt11+TyznniAvYu4ymVkAGIkKoWY6A5ZjpNb+ApOFFJmJj5/dlK9TpnnWzbzHynzdBtPse9Rk7b7FtOnn0i9eX6PTeSePNim/UsUwGIgph79waseuHxPW4jdCdQYgzEJV8PCorryfx1w8DQoVp03kmnpuvDfwa9JLvFnMfCfBbRWUEkZWPmR1PmQkdVMQeog9aWo1G24y3W/wC+vAeqR0PQv0fcZ/WLBR9SujD+o9xr7zWJ9Rw/ZzzRIRlx4oh8C4RdS/eYAqiM0Oy6HQwF01MnptVtatGVOPejTqVYbPeVnbxsyZd4QiGPKXcar2B7gbn09RVKryku5E1Vz3aWh0xi28JYbbxJnwwfhMaAkTvuRP01rsVKtNfJXGbqTul9vz4fsq2HxHjE3LpJOoRFEjTv2HX+1OyhktCHqOUuaOOJAUEqvnJ1ZoJ07T271KN3o9ic4pK63Ey47NcRQ7OxYSSTG/QddKa7O0W2rIz3XWdRTu7jLG8IV7hi6UB3UHQwO32qqFVxitLnakMz3YsxHLpVfKc9tx9CKujibu70aFZYVNOK2Yqfg4AKsCs/DdOqg9jGwP1plV3uvQTlhUk428yFjOD5BJcHroDH1MafKrYYjM9ELVcHlV2xOwppGdKxrXSIUAFABQAUAFABQAUAZBoOphNcO3MqaATtqBaix1yuNAUsW0dSHvtqNdLWuhj8/XXal3mqycXpFe/9Gh/qw1KM1rUlr3R7/wD5eOx65+jHlwYax+s3QfFcZtepOqqZ/L8RHeO0V536pinVqdnHZdX8+Hd4jlCi4QUP/UtZPiuv2X9OKZbMltSN/rr9iazqN1JpdLl5nJYXNVsloVZiJa9cMIJbU6DQ9Y0gA/QnpTDbbyx32NWc1ThlXXX9EfAcRe75x5VaCo2Yp0jtMiR0kCSVJM6lNU/t4/nr1FKUlLXzG2JxCkhAAVQFmH4WJIjQfhLFQOyhjVKWl+ukvc5ZqLk93p4dK7feVvF6AhJnJuFIK24BJA6Ncyg/uoqifKabj3/9f9e7LIxzSSfP3/r3Z5Hx+xF1ixksST7kzXosNK8EkZP1GgqdTVioU0ZatcDQD3Gl7El7a3QSLtohWYbkbo8/mBBE+1Lxjkm4cHr+1+TRqVXVoqr/AO4tJ96/8vxWx6SeJHiVnO6/tWRcxGgN1RAb0kaes1k4hunWzM2adOMsPGUfG3K/Dw5Ev9HGFNlmuMCqnR3JAWN11JjefXWlPqE86yLyISo2pu/8iwcwcwL5UwuZ3c5VMECZJJVSPNE9dJ760pRwut5vRbkqNKa/np1zIIw74a3JYtfbVmOrAnoD39enSpuUasrWtFD1KKq6f+fn+u40fIlsM7hvE/ANZg7LI3n8ev3murNKVoq1uPXwWOUpSypbddIT3L7ufDtqltVPm0JCydZk/F95pqMYr7pNu/XoSd4/xdxPzCj2gAMxzKGNxlIIknRUIhdtzJ16Uzh8s23y4CdetKzy+u/oIeG4dw4ZFdm/DppPcnp86bnJNWbVhCEXGWZJtj3CWzaDXLp1O4nT+EdyfSlqjU7RghqOaF5TOtji4tW8rjzEkhOy7y3b2NQ7BzleO3Mi8TGmvu35CvE8xKzTkII6giT7iBNMLCu24o8er7e4l49xbxdACB1J3P02FM4ehk1YnisV2islYRGnTMZig4FABQAUAFABQAUAFABQAUAFAG1swZ7axvPv6Vxk4NJ3LHyLy+2LxS7FEdS5PWToPYxr6UnjcQqNPvY5g6HaVHOW0dX3/wDT2bjePGZUUeVTlVe5J3PrGv1ry1OF25HpsLRtFzluzbFsWMHZTBHykgDuPKvvPeuRWUjTtFX68fllI504wb163hEP7MGbsHcjzZQR0AUa+gPetXBUMkHWe/D9iVZvMo89X+F+SxWyFLKT1K5jsEEaxES+8dc/WRSbu0n10vwWRuo9b/1+CXhsVmk5hkIkjbyAedmMdSWRRp8SmoSjbx/PD9v0Itdder8xrhbOZHcqrXrvm1HltgjQkHchcoA9hp5jS05WaS2Xv1x9eRTNZWlwXv1x/wCHhXNeDK3XE5sjFZiJAOhjsRB+derwc04rvKvqMXU+9Fdp8w7NHSzYZjAFRlJR3LKdGc3ZId8L4ExMNMMIgb/Sk6uKS2NbDfTpa59mj1/lhbWFwiW7mHD3V18xyyTqoA6qAdWMD3rExNZVJaev/BzLU0jGdklbRdeRJGDuYli1xxbtKegC2xrsuaJ07dTr6rqSjsifaKkrW1fm349eA3u2rVi4zLbVES0JudSJICA9MzZiY9T1pVOdSLV9blcFKrBJvVt6cuLflwKm+MbEMxYsqkR5RqZ0IA6kgAD6ba04qapJW3NqNKNOFkk/HrZbnDHvbnMGjKAipuwVf3hpqZ1Hc1OClt5naadrebf9biW9i5gQcs6DpPeI1NNRpnJ+wtx91rl05nckQIDEAQPSr4JQjokJygpTsm/IaWMQLKQZZz0nb+InWqbObuSdOy0K9xTiNxpJfRdQFEAe396dp0orgZlerJbMSeKdZO/fvTVjMcmyLebeKsiimTIjtViRQ2aVIgFABQAUAFABQAUAFABQAUAZArlyUY3OyWqg5DEKSO1vAs7BbalmOyqCSdJ0A9K52iSuycsO3/E905W5aHDrCI8G63mf+KDp7CYry+NxEq02+GyNfCU12WSPm+ZA4HjPGxLOdUtZz7lQQT8zp8xXalPJBR4s1Ksr0mo88q9TXifHFtpcMybQJaNjdaeveZg91Fdhh3OSXP4KpyjFNvZL2Wy89jyrhONzYtGuH4n1PSWkD5SRXoK1O1FqPBGBSxLliU5cX8/2e6XU8QXGUQCQWAUElSpcGJgERcJLfiIA2EeVvkaT64frbgadlFpcH87fr5FdlBh2JueQNBUSSRMlQdpyqQY2zMBVzfaq0devz8E3JSjp4eIzt8cTKrAAW1bzO5jNImYOuQBZ7ZSInou8PK7XHgl1v+Sns3JPvWnLTr1KHzzhw1/xcrAXACQwgxEKcu6jKF0OvetbAytTy325DMYLs4t68GIMFy94z5bNtrrflQTH8R2Xbc6U5PEunG83Zd4tUpYaLb3LbwLka5mIuRbC75VFwg9Q8sqqfYtWdX+oRt9uvjp6b/gFVyWypeo8PKtqzLHE7asTcyQBv8KHL7zSv+bOemT2v+SztpS/kn7ftCp+abCXjbTwmYwRdPnk9PjEj+IyaYWFqyhnlfw2LaUqcpqnJ+S/ojfpA4m7FArnL4YYL0kyZnqaswNKKu2uJCS7O6XMunM1prtmyofLmXMT3IBgf+XziOtZOHkoVJOwfTrJykcsBwcW7RDGGI8zGPKDtpspI37DQTrEqtZynp6DNTFOc1l2Xv8AvXb10E+M4CDLeJm9VViD2GbRdvXamIYl7W9xuGITsstvFr43EZ4bdZvKpJ3AEAQOuvTt3pvtYRWpZOS3bNTZTDiXjxjsNwv7zevYV3M6r02+Rd28Fz5iDG4vxDAMRqWPX3NOU6eVXYrWrdo8kdEhTcUnWflTZizuyLdtxuP996mnyF5LmLr1yWJ2Har4rQWk7s4VMqCgAoAKACgAoAKACgAoAKAMgUHUjtbWq2xmnElW0qtschAvP6IeH+JxOySSothrhgwSAsR7EsJHUTS9VxcbS2f/AEnWvGm2j0jnHiQRLl5hGVSserJP1l/tXnoRdWtl7/yaGFSp07efo/69yp8prkw125+KdP8ArNxveQB96bxDTqJdchqacYxj5+uiKhzFeIwqJ1di7dzB6/Yj3NP4aKdZvkrCWKv2DtxfwUk71rHmnueycn8wC7atNcbyR4d8dcpgEnUeUMUY9g7DrXmcbh3CclHfddeF14o9DQrOtRvx/K66sPeY+Eqr23IzKdBtDknPt1GskEhQLSjYQVMNXbi49Lh1xuztKV3YVYq+A2ZSGIJZmOqgggiFiDlPlHchv4lvjFtWfp1z39PB3pRW/XXWpIwWBT/lxJN6+fMLZU3SkjQm0uhMdWIUaRmgVGdSX8Kekee1/N/jXwKaspTajsvRde7LDwiwzqs27rC5I8Rz4dn0HhWyGIIGzAKSPak6jSlo1pwWr9Xp6alM5JXu1pwS19Xt5E3ihXDWSpuKqWwWIBJyr3yj4FGwEHoBJqmmnVndLV+/77ztBqTzW6/J4fznztexOa0juLEyFMS0bZyNN9YGgPeJr1WB+nU6VptLN1sK4zFJfbC3kVXA3crZpiOvrWjUjmVhTC1XTnn9z1bmDhyvYsE+RzYBUkjKxgnKATMjT6j2rztCq41JJaq/p3no2o1E+dy5Y9/PbH5VAHv/AL9azacb5u9k8LC1J94wwr2x57zLA+EEyzHv9e0VXKEtbC9RVL5KSd+Pcc+Pcy2rJhlDtHw6aT1M/CPue1Sw+GlJXWhzC4GU1e9lz6361KDxbnC6zMLVtEJG4EtvGpYk/SK06WCglebbHHFUvtV2+/b0Vin38YzElyTBkk7k9q0o00loLus5O8tl0kQruIADDcn+4NXRi3ZilSokmuZGXFx6n02/zVuS4hKrlIuOxeY/7FWQhYXqVczIJNWi7ZiunAoAKACgAoAKACgAoAKACg6kbotRZZCJNwoWRmEjqNqqne2g9RUb/dsWLgvD8PeuQzui9gRJPSCRsfWkqtSpBbXNCNOEv4Ho3IfAGw93ENa8wawVW4YzKfymNNdDPXKKzcTiHOK4W3JVYwioqfNEj9L6AYe0izmLhj2K+UH+lL/TVaq2+X/COFc5Qk1zS9yNwvC5cER1cZVnsWIJ+hAqU53q3NGq/vy8F+jzbnK+A4tD/wCNFX7SPnBWtjBRbWfm2ZmOqxUci4FTB3rTMFaXLTy1iGTC3SqN8cM8eSHQoFPvDx6r6Vn4qKlVV3w+Hf8ARrYOoo4bKlrmv5WS+SXh+OYhfIrsQwKC2fMpDGCoVtBOg0ql4em9Wu++23EvdV8S32ENsnxcrupDOwyEeMVIAQM2WLa6TlIDMYXURnSal/HRcN9vS/3Pv1XEvy6fd118ajngrJiX8NnyADy2UUvJBMnI0Kv8WSNN6WrKVJZkr97099/fyIzbpLNG2vFlnbCoq5rl4CFiWv5Aqjstv4dNwrAGKSza2jG/gr/O/duLZ5PZf/X8v8o8T5951bEFsPYhMMrT5QVN1h+N5JMdQD7mTt6j6fgFSSqT1k/buQniK7zFH3rWENWxpwLhrXrqIFLAsJEdJE0viKypwcrj2Dw0qs0uHHwPZOZw95sEuQC21xQp0EwYIA/KFA+1eawsezjUm3rZmw1CN0t9/DkRed+I+E4UasTp206n+1GBp54t8B2FVU6SfFmnBMTobh82QTrqSensJ7dKsqQ1ykpSzLKuPEW8evQ8nW4Rqx7kBtfXzfarqUfQaUlCmsq7l5FTxF0gk9T1p6KvoZdWTTbYqvXaZjEQqVLIg3bxq+MTPqVWRi9WWFXK5gmukDFABQAUAFABQAUAFABQAUAFAGyiuMsiiXZsk9D6ab+3eqpSHKdK6O6WSDBBB7EGoOSYxGDW6LvyByu2IujOCttfM2kEgdgfUjWsvG4lQi8urNCC7Gn2jXHQ9eupltMFARZAgabhtT3Ogrz+aU3qVRd6ictXr+BN+kjCFrKPv4bgH2ykfLVlNM4F5Xrx/pln02X35fP5EeFuvktoPhS2Jk9fCVtf+xUf9hTLgm2/H5GqzSb73b3seX86NmxdyPT7Io/pW5gVaiuuJjY9f7TlgOGKyAXAQG84ZfiKqSsCdJJDR61KpWad4+HXsVQwsWvu8S/8CwbXMElktatWMVczgfHcVLeVFG0LsfMddWOmtZFepkrOerlFeCbd/Pjt4dxoQgpRvFbL2fzt6mvFuALhb8WrTnJpnzDOG7gEwNIMjXXYVyliXWp3k1rw668RrD045FUte/sSUZYFtFedPMFS02UaeZSzltzEkDU6aSYWf8m17v8AXtqQk3CTk9H5/L/RbeCvK5nZvDjRbnhw7A7xojDTq1w6CCI1z632v7Ur919PW/xEWkrvv5q+npd/B5Pz9zw+Mc2khbCt5Qq5c3YsJP0/0eh+n/T40I55fyE6tZR/1w82UpELNAEknpWq3ZGeouUx/gOEDP4a+Z9ZO/mA+FY7HQt6HoNUqmIeXM9utf6NKnhFmyLfn+F+We28lfo8SxYPjOfFu6HJAyr+UEiRPWPaTrOTXrRrNNt9y7+/mS/y+x+2mk+98fLkuHruOLePw92/bwtmLngDOzjVUygoqg9WJYkxoMveksWuzoZr7s5aolKc9L8PErvOHCAbmcrJgj61DB1mllNvAThUhlkVzl5y65MskakAiSRsAPY/etScOKOQdldnDH8GxDsz3FCMzElCdR6aT0rnaRjoX03FxsnoVzjeBKe5+hpmhUuxfEQ00KvizFaMDDru2gvc1ejNm7s1rpAKACgAoAKACgAoAKACgAoAKANkFcZZBJsdYdsOrCVn6x9KTl2zWjNiH+LGWw8wtq3ezNaFxY8pbyBTPQA67eoOopWblTspWHYONRtwJvDuGOjxcDZehEGfY1TUqxkrxGaFN3seocqYfwMO1zYvoO+UVk16jb0fd+ynG2qVY01stfMm4NDczSTlLD7BtvrvS1rFdVqna29n+BX+kW6wtI4BKm5lMHQB7bb9/hX503hLSk15+6OYBqM1HrS5Wr18eRDs6Ix6QFsqR/5rJ/gFN5dM3W41NXnJd7+Sgcz4R2xzWgPOXChfVogfcVq4SS7BS7jJxjzVT0fgvJcrdun4UhE97bZTp6ka/wARrFrY13yrxfn17DEKkYyjFbvc84sXLqnKhhQ5CgmAddvX/NbMlBq8uRyk6qeWHBno/BOYbeJCpiAgvAFXzEJcJGiMhIhxGhX4gVkAzWJXw0qTbp3y7riu9d3c9uDsWwlKF1HTu38dPh+TFfEcQfMLUXQCQo/Zm4pI1lJP29JANMU4cZaetvUunWi42mteuYq5q43fbDBQjWl+F9W8xiYZSBlmJgidDqdaYwmHpqre9+IvWk40W1xPPrNlmOgJralJJGDCEpSLxyjye11TiA3h21BJdhIUgax+ZpIge9ZmJxVrwtfrRGrQoRhaS3ey4+PgXTl9bGGPj5WFnKoUXMoZ3BBL3XEyc2yKY7wN8+tUc5ZVq/jy69RpYeWXLms9b9fPsW/Dced7oLW3CAQSVK6kkGC2kAA/beaRjpJSk767dxCWEjGnaL1evSGHAvAtp4gdS10wDlKkhSRqGAM9/arZRjTVlK7Wvh+NeItilUqztltbfjv1oK+ZMYpLL+MSR66TpStCE82d8TQwFKSipLY8jw7FcsrqUzSekuwMDvI39K3ppNF9FtNJ7/2Nr3HroWJiB31Pr6ml40UxxpR1sVXiuPd5DnN1k6n5dqfpU4rVGZiKjs0ILomnYmLW1ILVeIPcxQcCgAoAKACgAoAKACgAoAKACgDZa4WRJNlZquTsNU02XThAK27adhP/AGJLfygfKsqs7ybPQ4am4QSLNwtXZlXckgTG/oo7evWkarSWg/CKjFyfAvd7GKv7HYWxv3PWs1XkrmVCjKX+7/8Ao4WsVmt+Q65vh2MAx9am4WepbKlln9+1jvxHBNi8AwQ+ZXn3ykyPoauopQTk+Hw9PYVUlh8Ys2zRUcBhA74bN6W2+Vy4D/43E+tMylpoadeOV1GvH/6r8plc5uw4scRsYhxoTac/xJcUMPkqT8xTeAnmoOmuDfv/AGzHxUE25F1wfOVjw8RY1MvKkQQQYB9xmUnsQwrNlhq2WO1uPPw8NtOZdDC56kZweyPI+Z7keDEgMHcDbVrhB6/uVvYVXzX7l6L+xTGSyVdOOvqa8H4m6yGAuCDClVP3bUV2tRi9tPUYwmLmv56jnhN2ziFuG5bAKQR8QGUyIIUgb5dfU0rVjUotKL3GFVjidlb2GFrhJRjYCnI+joYOVwVGYakiGIJGxCk9BVUqyks/Fcea5dfkKlKKkuz2fD30HPDeRrYt/tA1p2ZlDHVoUjVbIBZjAYffUVTUxs83Ncv7FbQjfKvP+9iLxbnVbYXC4W3cK22gG6dSQIkjfXfKYjv0qyOCzffN769dMnSk1JK15badfocBrgW3duANcdT4asJCDScidBER0M7Um0ruMdr69/iacaFO8k3pHe3xffrctvLtrLZ8W+QzMu+VZAJ0VQBtp22X3pSpNXcY6Iy8Q5SmoQ017yVj0Fy0f2ikfgbLEajQgnXXrpS8KjjL+Jyg3Tqr7Xfir9empT7xGcs9xiDsVAI0MAwZnb3rQhOSjaKN+CeRRjFX7+/wsKsdxC0DquaDuAPfY7CdY23p2m3JWZGayCDiKrcbOo0/LvHoTVsHl0K5/druV7GYU6kSYG3+f6U5TmtjMrUnq0LMUfl396ZgjLxDFZpkzWYoOBQAUAFABQAUAFABQAUAFAGRQdSO1sCOs/0qDuMQUbd4z4bYZ2VFTWN4J0HYUtVkopybNPDRlK0Urd7Ljw3DtKgr5uo9YrMqSWtjepq0dR8mP8Bs41uQcoB+GdJMdYmB6zSjh2itwLsqqQyvb57vDv8AI5YTiDM0sdepO/zqUqSSsi+yy2SG1khbeeSSWg9gN5+R1qu13YXneU8vcW3ki8GW7aOhksR7iJ+33rnZubyrijF+rwcZQqcNvQq9/Dtba4hENbuZh/2hWj3ItxXE9En4ehrKcZqE09Grflfk4/pS4P42Fs4pRMEExsMy+b7gf/WmMC3TqNcGvddMx6cc03Se8b+aPPBgHUeSdsydjIEj0byx65YrR7RPfwYz2Tgnk3OPMWEDW8NcXWbZB1O/iMdzvowruHm1KcXz/CFcTQz2qFy/RlyoCLt26Lb22QoonvuQ34TE+ug1FJY/Et2jG6a62OZOxtzfLXT/AKWbCctYO0sxlZoJAMg5ZhQesET2gajWaRniKj3d7ddexa203ljZenX7JyuGICIq+I5bOfMwYeQlZBgxt29apdRxXgdyJayd7I8k52TE28W6NdunMoBGdoIjKRAMQSCY9a3sFOlOipWQtUi5TvBuwx5H4CBcFy8IVRmynt/naPWl8diW45YGrh8LKjDP/wCnou6/EtOPxxF0MSXdj5U2ypPQdJMgfOkIQzRsXQhmtTirRW/e+b8OuBdcIPFs23dGTSVUGQP3o/lNZ05ZJOKdzIqN0qsoxafNv4/ZJxeHNyyykdNABrHTT/dqpi8s00VUqip1lJMoXE7ORMsGRqJ3FalOWZ3PSU5ubzIqd67q2c+/16/OtJLRWI3ir32Br6QYHl37a+0mjLK5G8bCrEZWMmO0elMwTRmV5LcrPELgzEDatCmtDBxE7uyIFXCYUAFABQAUAFABQAUAFABQAUAbKK4yyKJ/DmQHziR7TFUVVJr7TQwjpxl96HicdZPLZAQfmyqXPzIMewilP8dPWevwaEsRd2hsTzx+6ygu2u2gAzCOsVR/jQi9BunWtBM52MW0956V2UFYup1p3HWAZjppr8o+dLzSRoU5O12P+F3lM2rnwuT5p+E5SPpVE0/5R4FdeMl/shuuHMuPLUJirgbXZc3U9j84IMdYqFNxU1fv8jF+oXnhoteNvleW6HHMnDFvDOo86ghh1KxB+fap4hxm88d+K8OPXAQwOJdJ5JbO1u5iDgd4my1l7coWKZ50LRM5TsdQZ9qqqWtdeJpYuC7VVIvVJO3d4lRu8Hu2Dke14yE+oKEzqrfQQd/ere2hPVOzHabhO0oSO1rhuEtKRifgW4LgUbwdx6KTJO2jxUO1qzmnDlbrrgQkptONO3F67Lq/hzIPHebLlvKlgeTWTH75Omka/X1q2jhIzu5nKlB0pJtXvq+Xqd+H49kt2w0y4N19ZMOQqSSZkKts/wD9TVVSmpSbXDReWr97+hDs+0k2+Gi8un6Fl4Rxu2SArK0EAgHXzXokHqMuuk/eka2Hnu11b9lFbDyyt9aR29SLjeHWsVfGIMBltrp6Bc2s6aSZ96nCrOjT7PvZdSth42avq9RTi8UuH3hrhEheg10zenX6dppmEHU8B6U5VdI7Dvk3l0uPHvCc+pn8vRVHSep6LA6mKsVWyxtFaddeJm4zGKl/rpvVdX8uHfrwLji74UTsAKzIrMzLpU3J2KxjuOBZJ2jenY4a5sU8HoVLi3NGYMG106BQdNpbeKfo4Zq1hqKp0dl76FIx3F2JMSB2G3+a1adKyEa+JzMhtjjGp31qzsxd4hriQcZjpq6nSsI18VcUu0mmUrGZKV2a10iFABQAUAFABQAUAFABQAUAFAHRKiy6BJtCq5DlNE6wlUSY7TihhbtydfpVDdh6MbvUc8MwYPUCNfX/ADS9Sdh+lTtwHOHIXQLp3J/n39jS8ncZszs65gTr7/36VxSsyaVtC3cF5ucpcJsrCKB4msG5pA2+InUASZI9Kr7Nwf2vV+viYeI+nQzpZ3q9u79Fv4JiXv2lN5Qr9QpBkQCJj4WEiRVsrVWsz17lv/Zj4qnChUap6rv4ftaHTi/DQUJUEgScq7kn/T61HEYVqF6WtiOFxLU9X3XYsxGAuXrDItw2i3VdfrP9O9Yv+Soz1V0NKtCnVzWvY8u4hyzewnii4rFWByuAWGYsDqRqoOVSZ/KBrW1TxcK2VxfXXyalOpCo1KEteTNeWcHcuXEAtMykw3lJQKdCZ/DA10PTSu15JRbT19zRliFSptylblrx4WX42HHHuD3PEd2QhG2MEKEEABidNIA+QqijO0UuP5KsHVoZPuacvfpiM3BbkpqNRmXRTpGjGJ+WtX5XLcaqVqTjlt5L8nfFcZcIpQwrgD+EiTHbQZdxUY0ItvNwEaaVlfrrUl8p8C/WHFy9n8KZJ1zOfc9D+b/3UcRiYUvt+AxNfsoWhbN8Hp9++FQBFgAQB0A9KyqldVZ7Hn4U25Xkyp8Y4iSCC0N26H+1NUqCb0NvD0Yx+62hQsfi2doLECY9vcH/AHStOFNRQ5fNK3uVnFXDmIboYO+8+lOwjpoZlWTUrSE927rrPr/6puMdNDKqVPu1It290BkVaoidSrwTIzNNTSFXK5iunAoAKACgAoAKACgAoAKACgAoAKAOloSaiy6nqyVaqqQ5THfC8A92BaR2adTHkAgbt0IM/KKUq1Iw/k0l7mpRhnX23v7FjwnBVTW4cxG4Bhfmx6eulIzxDl/FGvTwuTWTJL4hQIHm7Kui/wCagovdl1uRrYxInUAe0T/KuuGhJNJ6jbDqly4iZy2YjMfhVF6sWeFECq1GXKxXWrunFuK/v01LxjOaOG4ZUVLlhinwqhLqrHqBbVszepjc66mrKsXm+yF3z2XvZv2566Hlo0q9aTdS+vq/V6e5U8TzM1655Wc2cxZstvICWymcoYnQrue59qqnCThadr77/wDEbuHw8YRvbWyWrvtfjbv2Re+B8bWUVrm8AOdbbf8AbdW9G+tUYaUqdS8ZWfJ7MyMXgm05Rj5bNeXFeHoWW8k/CAG9ZAPzA0prFYWhidIpRn4Oz8zJhK2+xxayY1X5bisSp9OxNJ6x05osU1fRgihdhHyqcasqSvHdc0+vdA25blb5yebepEz5RJmfQTvVlLFVa0vu28/2zU+lwWfbTjoUDD8pYvENmFtgD+O5Kj/y8x+QNaPbxhHn4amxWxuGpaZl4LX+iw4fkVbHhG6/igOA6FfIM2gIE6w5Xfv6UnWxk25RtldvPqwgvqCqRlGCtxT46b+1yz8RxItJmyg9IECsqnDO7XE6FN1ZWuVniHH50AIFPU8NY2KOAUdW7lL43jiwbX5da1sPC1kMzWWJCucQS1bIztcLQTC+QDSBLgGekjTWrezlOW1vPX2Ko1VD7pJ6dc+uRVMY5JJO51Md569ta0IK2hlVpuV5MU4k0zAya7IhNXCTZig4FABQAUAFABQAUAFABQAUAFABQAUAZU1xkosZcKe0Gm9mygHRQCSem5AHeTI02qisp2+zc0MLOmpXqbFjscxPbRVtIFtkSE8QsxJJGpjTbYR7ikJYSM5Nzd3ztbrzNiOMcYrJFW8bvru+CRiuLG5/yMLajZAJae7Adfc6feoQoKH8Vd8xzt82tSVly3fXjsc04sg0RSfVjr9BXXRlxZOOOgtIRfmbNiRuRHt3rijwCVZb2sblgw3BFFrHcykZsWlmu3YJRQzwoymVMFeoOukVXJcy6Liy24Lm69bChVtj8xyCW/i/xS/YJbFE/ptGq25N+uxYMN+kE5PNa806RGWO5J1n0iroVq8VZNW8DPn9ATl9s9O/cY2ObCLQuObTZvwq4DDsCpnXftt9K1iq8devdP2FJ/SU6jhHMrcWtPXQlYTmizc01HvB/lStXEyatUjfrwRTV+l1qWvXuMreMt7jeowxeGgrKD69/cTdGpxMXcZpofpS1TH15rLH7V3I7GjrqK8TjFgg69x/eNqSjTkndDsKL3Qk4hxBDoyE+pOv06UxCjJbM0aGHmtYsq/FL9v8IP1p2lCXE1KedLVlO4q4mtOkiuvIQ3XJ0M+1OJWM2Um3ZkK9c3nft/erooSqSte4tvmmImZVZwqYsFABQAUAFABQAUAFABQAUAFABQAUAFABQB0tvH+/y7VFothOxMTEmSZ1OpPed6pcFaw/Cu73vqdluVGxepknDA79BVc+QxSu9STfbNEdOlVxVi6bzbGcOWFErMIOSO9rEGai4lkarJ1vGj2qDiXxrcyRb4kOlccC6Fe4ytcQBX1qGQtVfUkWsUImag4Fva3JK8UC7H79f71VKkuKOPLLcaYfivkDhiDnCRPcTPt/s0vLDpis6azZbK1rk5eIlnKm6NLgSRIOufU//T13qtYdIXcIxjfLwv8AH7FmO4uymCW9MwIn2DAH7VJUFwGqVODV7Ly/oV4jjZiCatjQLGox2E2L4rNMQolcqySEmKx4JpuNJiNTEJi2/dBmD0q+MWJ1JrmLrtymIxM+pUuRHNWoRm7mtdIBQAUAFABQAUAFABQAUAFABQAUAFABQAUAFAG6vXGiyM7HZLtVuIxGqSEu1BxGY1NCYl3r3qlxHIzvqNOB2xdvpbacrEzG+ik6b66VVU+2LZOVVxV0MuFcGW5iGts4yKHgK65/LMZhGnrpS86zVNStr4abHHVdroi8QwaphrF4Mc13PIMQMsRGk9ashNyqSjyJqbcmmOLnAbK3biNcuKlvDpdLeUkFiASQF1UTMDXSqFWm4pxSu3b2I9uzhf4Qbdi9cZpym34boQbdxbjESDv02kR9KshWUpKK7733VifbXaQybBWlxD4ZfEJRlEtiLCM2YA+RXtjMddge3eoKcnBTdtVfZ/hlqryyJ/h/sjYLhyG1duXGIZMQbIVr1q0sBZ1ZkYF5Gw9+lSnJ5sq5X2b/ACjn+TLS3I04S1q+96AypatF8pv2xLBwsG61sKqnN26b61ypFwtfi7bP4uWyxc4x0ft/Zpx5UsWlYg27paPBa9aunwymYXP2aiATprvRSjnlZarnZry1K/8ANknrqRsFctnCm/cLn9uLQVHRBqhaSzI3b0qcqbU1Fcr9ao5/mN8TPEsA02FsqxN5mVT41m8hIIHle0BtOsjT5GiDX3ZuHc18laxTkjnzPwXwbTXLfikW38O6bi5QTAh7flH7MtmHXprrXcPVU5ZXbVXVvh95RKu7O4cS5UXxYt3f2VuPHZyJteQPmMAZgVOnqIPeuU8W8v3LV7Jcdbf9KpO5pd5csi5ilzOFtLbYZriL8ayQ75CBHeKI4qbjB2V22tm9uSuVy2aK/ZwuHa/4TFlUAy4vI6k5ZWGFsACd/wClOylVVPMtXys1+RG8ZSs/n+jniuFoLbMnmK/lvJcAHdoUEfKpRrSzJP4a/LIOCs2vm4lpopCgAoAKACgAoAKACgAoAKACgAoAKACgAoAKACgDINB1M622qDRfTkSbV3r2FVyiN06nEmYDGPbdXRsrrqG0PSOumxqucU1Zl0ZXVmSMPxO4jm4jkOZloH4t9xGtVulFxytaFjaZ1s8YvKioHGVdlKo0T2zKahKhBu7XuyWhh+L32Nwm4Sbi5HmNU/LtoNOkVJUoRskttSNrnKxxG6ttrIdvCYglOkgzI7a9qk6cXLPbXmchoxieacTM+L5vzZLc/XLM1SsNT2t7v9ljcSNheYr9oMFuaMxdgVVpcjVvMDrVkqEJO7RFzicL/H7zFpf40yNCospmzR5VHXrvUo0Iq2mxVKstiHe4m7ottmlEJygwSs7gNEhf3ZiasVKKbkt2VOrdnXA8dvWVK23hWOYqVRhIETDgwY6iuToRm7yRHtUSX5lxDFT4plQwUhUXKHENlhdCR13qH+NTS2+eBNT7yFbx1xAwDmHXKwJkFT0g+w13qx04tptbanHaxpjeI3LhZnYlnjOdgwAESBAMQPpXYUoxsktiE52Wp0PMmJzu/inNcyhjlTUKIWQVjQVz/EpWStott+JRKtLXUjvx2+WDeJ5hIBCqNDuDA1HoamsNTStb5KXVnvc53+LXnBVnJB3EAfyFSjQpxd0jjqSas2QqtIBQAUAFABQAUAFABQAUAFABQAUAFABQAUAFABQAUAbJXGTgT8P/AMb/APX+ZqiX8l5mhS//AFS8vyCdKGTjwOvSolvA160cDnE6tUScjB6/71roM5v1qRW9ji1SRTLc5PuakimW5oakVmKDhuK4TRmg6a3a6iNTc4tUkUSMV0gFABQAUAFABQAUAFABQAUAFABQ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myinnerchick.com/wp-content/uploads/2014/07/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56946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Interactionism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the ways in which people interact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Symbol </a:t>
            </a:r>
            <a:r>
              <a:rPr lang="en-US" dirty="0" smtClean="0"/>
              <a:t>is something chosen to represent something else.  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Team mascot</a:t>
            </a:r>
          </a:p>
          <a:p>
            <a:pPr lvl="2"/>
            <a:r>
              <a:rPr lang="en-US" dirty="0" smtClean="0"/>
              <a:t>Hand gestures</a:t>
            </a:r>
          </a:p>
          <a:p>
            <a:pPr lvl="2"/>
            <a:r>
              <a:rPr lang="en-US" dirty="0" smtClean="0"/>
              <a:t>Facial expression</a:t>
            </a:r>
          </a:p>
          <a:p>
            <a:pPr lvl="2"/>
            <a:r>
              <a:rPr lang="en-US" dirty="0" smtClean="0"/>
              <a:t>Language</a:t>
            </a:r>
          </a:p>
          <a:p>
            <a:pPr lvl="2"/>
            <a:r>
              <a:rPr lang="en-US" dirty="0" smtClean="0"/>
              <a:t>Traffic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Interactionism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learn the meaning of symbols based on how we see others reacting to it</a:t>
            </a:r>
          </a:p>
          <a:p>
            <a:r>
              <a:rPr lang="en-US" dirty="0" smtClean="0"/>
              <a:t>Once learned, we base our behavior off of symbols</a:t>
            </a:r>
          </a:p>
          <a:p>
            <a:r>
              <a:rPr lang="en-US" dirty="0" smtClean="0"/>
              <a:t>We use the meanings of symbols to imagine how others will respond to our behavior.</a:t>
            </a:r>
          </a:p>
          <a:p>
            <a:pPr lvl="1"/>
            <a:r>
              <a:rPr lang="en-US" dirty="0" smtClean="0"/>
              <a:t>Example:  People dress professionally when going to job interviews</a:t>
            </a:r>
          </a:p>
          <a:p>
            <a:r>
              <a:rPr lang="en-US" dirty="0" smtClean="0"/>
              <a:t>Dramaturgy:  Human interaction is similar to a theatrical performance.</a:t>
            </a:r>
          </a:p>
        </p:txBody>
      </p:sp>
    </p:spTree>
    <p:extLst>
      <p:ext uri="{BB962C8B-B14F-4D97-AF65-F5344CB8AC3E}">
        <p14:creationId xmlns:p14="http://schemas.microsoft.com/office/powerpoint/2010/main" val="38796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Sociology grew out of social upheaval of early 1800s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Industrial Revolution </a:t>
            </a:r>
            <a:r>
              <a:rPr lang="en-US" dirty="0" smtClean="0"/>
              <a:t>- Europe changing from agricultural to factory, rural to urban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upheaval of the times got people questioning and demanding answers…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Discovery Of Social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1825, the French Ministry of Justice began to collect criminal justice statistics.</a:t>
            </a:r>
          </a:p>
          <a:p>
            <a:r>
              <a:rPr lang="en-US" dirty="0" smtClean="0"/>
              <a:t>Soon, they began collecting data on activities such as suicide, illegitimate births, and military desertion. </a:t>
            </a:r>
          </a:p>
          <a:p>
            <a:r>
              <a:rPr lang="en-US" dirty="0" smtClean="0"/>
              <a:t>Became known as </a:t>
            </a:r>
            <a:r>
              <a:rPr lang="en-US" b="1" i="1" dirty="0" smtClean="0"/>
              <a:t>moral statistics </a:t>
            </a:r>
            <a:r>
              <a:rPr lang="en-US" dirty="0" smtClean="0"/>
              <a:t>because of the moral implications of the activities.</a:t>
            </a:r>
          </a:p>
        </p:txBody>
      </p:sp>
    </p:spTree>
    <p:extLst>
      <p:ext uri="{BB962C8B-B14F-4D97-AF65-F5344CB8AC3E}">
        <p14:creationId xmlns:p14="http://schemas.microsoft.com/office/powerpoint/2010/main" val="17937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André Michel </a:t>
            </a:r>
            <a:r>
              <a:rPr lang="en-US" dirty="0" err="1" smtClean="0"/>
              <a:t>Guerry</a:t>
            </a:r>
            <a:endParaRPr lang="en-US" dirty="0" smtClean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Became fascinated with the statistics and devoted himself to interpreting them. </a:t>
            </a:r>
          </a:p>
          <a:p>
            <a:pPr eaLnBrk="1" hangingPunct="1"/>
            <a:r>
              <a:rPr lang="en-US" dirty="0" smtClean="0"/>
              <a:t>In 1833, he published the </a:t>
            </a:r>
            <a:r>
              <a:rPr lang="en-US" i="1" dirty="0" smtClean="0"/>
              <a:t>Moral Statistics of France</a:t>
            </a:r>
            <a:r>
              <a:rPr lang="en-US" dirty="0" smtClean="0"/>
              <a:t> and launched sociology.</a:t>
            </a:r>
          </a:p>
        </p:txBody>
      </p:sp>
    </p:spTree>
    <p:extLst>
      <p:ext uri="{BB962C8B-B14F-4D97-AF65-F5344CB8AC3E}">
        <p14:creationId xmlns:p14="http://schemas.microsoft.com/office/powerpoint/2010/main" val="20238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Guerry’s</a:t>
            </a:r>
            <a:r>
              <a:rPr lang="en-US" dirty="0" smtClean="0"/>
              <a:t> Research: Stability and Variation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Rates were </a:t>
            </a:r>
            <a:r>
              <a:rPr lang="en-US" b="1" i="1" dirty="0" smtClean="0"/>
              <a:t>stable</a:t>
            </a:r>
            <a:r>
              <a:rPr lang="en-US" dirty="0" smtClean="0"/>
              <a:t> from year to year:</a:t>
            </a:r>
          </a:p>
          <a:p>
            <a:pPr lvl="1" eaLnBrk="1" hangingPunct="1"/>
            <a:r>
              <a:rPr lang="en-US" dirty="0" smtClean="0"/>
              <a:t>In any French city or department, almost exactly the same number of people committed suicide, stole, or gave birth out of wedlock.</a:t>
            </a:r>
          </a:p>
          <a:p>
            <a:pPr eaLnBrk="1" hangingPunct="1"/>
            <a:r>
              <a:rPr lang="en-US" dirty="0" smtClean="0"/>
              <a:t>Rates </a:t>
            </a:r>
            <a:r>
              <a:rPr lang="en-US" b="1" i="1" dirty="0" smtClean="0"/>
              <a:t>varied</a:t>
            </a:r>
            <a:r>
              <a:rPr lang="en-US" dirty="0" smtClean="0"/>
              <a:t> from one place to another:</a:t>
            </a:r>
          </a:p>
          <a:p>
            <a:pPr lvl="1" eaLnBrk="1" hangingPunct="1"/>
            <a:r>
              <a:rPr lang="en-US" dirty="0" smtClean="0"/>
              <a:t>The number of suicides varied greatly from city to city</a:t>
            </a:r>
          </a:p>
        </p:txBody>
      </p:sp>
    </p:spTree>
    <p:extLst>
      <p:ext uri="{BB962C8B-B14F-4D97-AF65-F5344CB8AC3E}">
        <p14:creationId xmlns:p14="http://schemas.microsoft.com/office/powerpoint/2010/main" val="36487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Findings Important?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crime and suicide are purely individualistic (private, personal) then why the macro-level patterns?</a:t>
            </a:r>
          </a:p>
          <a:p>
            <a:pPr eaLnBrk="1" hangingPunct="1"/>
            <a:r>
              <a:rPr lang="en-US" dirty="0" smtClean="0"/>
              <a:t>Perhaps factors outside the individual?</a:t>
            </a:r>
          </a:p>
          <a:p>
            <a:pPr eaLnBrk="1" hangingPunct="1"/>
            <a:r>
              <a:rPr lang="en-US" dirty="0" err="1" smtClean="0"/>
              <a:t>Guerry</a:t>
            </a:r>
            <a:r>
              <a:rPr lang="en-US" dirty="0" smtClean="0"/>
              <a:t> and disciples began to think of </a:t>
            </a:r>
            <a:r>
              <a:rPr lang="en-US" b="1" i="1" dirty="0" smtClean="0"/>
              <a:t>social forces</a:t>
            </a:r>
            <a:r>
              <a:rPr lang="en-US" b="1" dirty="0" smtClean="0"/>
              <a:t> </a:t>
            </a:r>
            <a:r>
              <a:rPr lang="en-US" dirty="0" smtClean="0"/>
              <a:t>– population density, economic issues, religious variation</a:t>
            </a:r>
          </a:p>
        </p:txBody>
      </p:sp>
    </p:spTree>
    <p:extLst>
      <p:ext uri="{BB962C8B-B14F-4D97-AF65-F5344CB8AC3E}">
        <p14:creationId xmlns:p14="http://schemas.microsoft.com/office/powerpoint/2010/main" val="1675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Auguste</a:t>
            </a:r>
            <a:r>
              <a:rPr lang="en-US" dirty="0" smtClean="0"/>
              <a:t> Comte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About the same time (early to mid 1800s) French philosopher argues that </a:t>
            </a:r>
            <a:r>
              <a:rPr lang="en-US" sz="2800" b="1" dirty="0" smtClean="0"/>
              <a:t>scientific method </a:t>
            </a:r>
            <a:r>
              <a:rPr lang="en-US" sz="2800" dirty="0" smtClean="0"/>
              <a:t>could be applied to social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 to uncover “laws” that govern society … lead to social reform and a better place to live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Coined the term “sociology” – “study of society”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credited with being “</a:t>
            </a:r>
            <a:r>
              <a:rPr lang="en-US" sz="2800" b="1" dirty="0" smtClean="0"/>
              <a:t>founder</a:t>
            </a:r>
            <a:r>
              <a:rPr lang="en-US" sz="2800" dirty="0" smtClean="0"/>
              <a:t>” of sociology</a:t>
            </a:r>
          </a:p>
        </p:txBody>
      </p:sp>
    </p:spTree>
    <p:extLst>
      <p:ext uri="{BB962C8B-B14F-4D97-AF65-F5344CB8AC3E}">
        <p14:creationId xmlns:p14="http://schemas.microsoft.com/office/powerpoint/2010/main" val="35323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Durkheim and Suicide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In, 1897 Frenchman, </a:t>
            </a:r>
            <a:r>
              <a:rPr lang="en-US" sz="2800" dirty="0" err="1" smtClean="0"/>
              <a:t>Émile</a:t>
            </a:r>
            <a:r>
              <a:rPr lang="en-US" sz="2800" dirty="0" smtClean="0"/>
              <a:t> Durkheim, published </a:t>
            </a:r>
            <a:r>
              <a:rPr lang="en-US" sz="2800" b="1" i="1" dirty="0" smtClean="0"/>
              <a:t>Suicide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Durkheim called himself a sociologist – term from Comte, method from </a:t>
            </a:r>
            <a:r>
              <a:rPr lang="en-US" sz="2800" dirty="0" err="1" smtClean="0"/>
              <a:t>Guerry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First to think of Theory and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Stressed that high suicide rates reflect weaknesses in the relationships among members of a society, not in the character or personality of the individual.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Later would call this </a:t>
            </a:r>
            <a:r>
              <a:rPr lang="en-US" sz="2800" b="1" i="1" dirty="0" smtClean="0"/>
              <a:t>social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4319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Indicators of Social Integration?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Protestants (and </a:t>
            </a:r>
            <a:r>
              <a:rPr lang="en-US" sz="2800" dirty="0" err="1" smtClean="0"/>
              <a:t>Prot</a:t>
            </a:r>
            <a:r>
              <a:rPr lang="en-US" sz="2800" dirty="0" smtClean="0"/>
              <a:t> regions) had higher rates of suicide. Why? Because encourages in freedom of thought and individualism</a:t>
            </a:r>
          </a:p>
          <a:p>
            <a:pPr eaLnBrk="1" hangingPunct="1"/>
            <a:r>
              <a:rPr lang="en-US" sz="2800" dirty="0" smtClean="0"/>
              <a:t>Males? Because greater independence than females</a:t>
            </a:r>
          </a:p>
          <a:p>
            <a:pPr eaLnBrk="1" hangingPunct="1"/>
            <a:r>
              <a:rPr lang="en-US" sz="2800" dirty="0" smtClean="0"/>
              <a:t>Unmarried?</a:t>
            </a:r>
          </a:p>
          <a:p>
            <a:pPr eaLnBrk="1" hangingPunct="1"/>
            <a:r>
              <a:rPr lang="en-US" sz="2800" dirty="0" smtClean="0"/>
              <a:t>Same patterns (</a:t>
            </a:r>
            <a:r>
              <a:rPr lang="en-US" sz="2800" dirty="0" err="1" smtClean="0"/>
              <a:t>Prot</a:t>
            </a:r>
            <a:r>
              <a:rPr lang="en-US" sz="2800" dirty="0" smtClean="0"/>
              <a:t>, male, unmarried) hold today</a:t>
            </a:r>
          </a:p>
        </p:txBody>
      </p:sp>
    </p:spTree>
    <p:extLst>
      <p:ext uri="{BB962C8B-B14F-4D97-AF65-F5344CB8AC3E}">
        <p14:creationId xmlns:p14="http://schemas.microsoft.com/office/powerpoint/2010/main" val="22524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921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Origins of Sociology</vt:lpstr>
      <vt:lpstr>Origins of Sociology</vt:lpstr>
      <vt:lpstr>The Discovery Of Social Facts</vt:lpstr>
      <vt:lpstr>André Michel Guerry</vt:lpstr>
      <vt:lpstr>Guerry’s Research: Stability and Variation</vt:lpstr>
      <vt:lpstr>Why Findings Important?</vt:lpstr>
      <vt:lpstr>Auguste Comte</vt:lpstr>
      <vt:lpstr>Durkheim and Suicide</vt:lpstr>
      <vt:lpstr>Indicators of Social Integration?</vt:lpstr>
      <vt:lpstr>Free will…………..Determinism</vt:lpstr>
      <vt:lpstr>Free will……….…Determinism</vt:lpstr>
      <vt:lpstr>Theoretical Perspectives</vt:lpstr>
      <vt:lpstr>Functionalism</vt:lpstr>
      <vt:lpstr>Functionalism</vt:lpstr>
      <vt:lpstr>Conflict Perspective</vt:lpstr>
      <vt:lpstr>Conflict Perspective</vt:lpstr>
      <vt:lpstr>Examples?</vt:lpstr>
      <vt:lpstr>Symbolic Interactionism</vt:lpstr>
      <vt:lpstr>Symbolic Interactionism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cusd300</dc:creator>
  <cp:lastModifiedBy>cusd300</cp:lastModifiedBy>
  <cp:revision>27</cp:revision>
  <dcterms:created xsi:type="dcterms:W3CDTF">2013-08-16T15:54:05Z</dcterms:created>
  <dcterms:modified xsi:type="dcterms:W3CDTF">2016-01-08T16:02:11Z</dcterms:modified>
</cp:coreProperties>
</file>