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40" autoAdjust="0"/>
  </p:normalViewPr>
  <p:slideViewPr>
    <p:cSldViewPr>
      <p:cViewPr>
        <p:scale>
          <a:sx n="90" d="100"/>
          <a:sy n="90" d="100"/>
        </p:scale>
        <p:origin x="90" y="396"/>
      </p:cViewPr>
      <p:guideLst>
        <p:guide orient="horz" pos="2160"/>
        <p:guide pos="2880"/>
      </p:guideLst>
    </p:cSldViewPr>
  </p:slideViewPr>
  <p:outlineViewPr>
    <p:cViewPr>
      <p:scale>
        <a:sx n="33" d="100"/>
        <a:sy n="33" d="100"/>
      </p:scale>
      <p:origin x="0" y="89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406F250-805E-4E74-92B6-53733BC162AC}" type="datetimeFigureOut">
              <a:rPr lang="en-US" smtClean="0"/>
              <a:t>3/10/2015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873B9BA-ABEE-421C-9028-37735C06B48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06F250-805E-4E74-92B6-53733BC162AC}"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06F250-805E-4E74-92B6-53733BC162AC}"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06F250-805E-4E74-92B6-53733BC162AC}"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06F250-805E-4E74-92B6-53733BC162AC}"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873B9BA-ABEE-421C-9028-37735C06B48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06F250-805E-4E74-92B6-53733BC162AC}"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06F250-805E-4E74-92B6-53733BC162AC}"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06F250-805E-4E74-92B6-53733BC162AC}"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6F250-805E-4E74-92B6-53733BC162AC}"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06F250-805E-4E74-92B6-53733BC162AC}"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06F250-805E-4E74-92B6-53733BC162AC}"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3B9BA-ABEE-421C-9028-37735C06B4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06F250-805E-4E74-92B6-53733BC162AC}" type="datetimeFigureOut">
              <a:rPr lang="en-US" smtClean="0"/>
              <a:t>3/10/2015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873B9BA-ABEE-421C-9028-37735C06B48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229600" cy="1828800"/>
          </a:xfrm>
        </p:spPr>
        <p:txBody>
          <a:bodyPr/>
          <a:lstStyle/>
          <a:p>
            <a:r>
              <a:rPr lang="en-US" dirty="0" smtClean="0"/>
              <a:t>Competition and Monopolies</a:t>
            </a:r>
            <a:endParaRPr lang="en-US" dirty="0"/>
          </a:p>
        </p:txBody>
      </p:sp>
      <p:pic>
        <p:nvPicPr>
          <p:cNvPr id="1026" name="Picture 2" descr="http://4.bp.blogspot.com/-luyVignsz7o/UX7v-a2pgfI/AAAAAAAAxow/ZYfWM3ed9Aw/s1600/rich-monopoly-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90800"/>
            <a:ext cx="2901951" cy="399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61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Monopsonies</a:t>
            </a:r>
            <a:endParaRPr lang="en-US" dirty="0"/>
          </a:p>
        </p:txBody>
      </p:sp>
      <p:pic>
        <p:nvPicPr>
          <p:cNvPr id="1026" name="Picture 2" descr="http://e.fastcompany.net/multisite_files/fastcompany/imagecache/1280/poster/2003/12/47593-poster-77-toc-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628850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22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Monopsonies</a:t>
            </a:r>
            <a:endParaRPr lang="en-US" dirty="0"/>
          </a:p>
        </p:txBody>
      </p:sp>
      <p:sp>
        <p:nvSpPr>
          <p:cNvPr id="3" name="Content Placeholder 2"/>
          <p:cNvSpPr>
            <a:spLocks noGrp="1"/>
          </p:cNvSpPr>
          <p:nvPr>
            <p:ph idx="1"/>
          </p:nvPr>
        </p:nvSpPr>
        <p:spPr/>
        <p:txBody>
          <a:bodyPr/>
          <a:lstStyle/>
          <a:p>
            <a:r>
              <a:rPr lang="en-US" b="1" u="sng" dirty="0" smtClean="0"/>
              <a:t>Monopsony:</a:t>
            </a:r>
            <a:r>
              <a:rPr lang="en-US" b="1" dirty="0" smtClean="0"/>
              <a:t>  </a:t>
            </a:r>
            <a:r>
              <a:rPr lang="en-US" dirty="0" smtClean="0"/>
              <a:t>Market structure in which one buyer faces many sellers.</a:t>
            </a:r>
          </a:p>
          <a:p>
            <a:pPr lvl="1"/>
            <a:r>
              <a:rPr lang="en-US" dirty="0" smtClean="0"/>
              <a:t>Usually occurs in labor markets when there is one company paying for all the labor in one area or when there is only one employer for that specific skill set</a:t>
            </a:r>
          </a:p>
          <a:p>
            <a:pPr lvl="1"/>
            <a:r>
              <a:rPr lang="en-US" dirty="0" smtClean="0"/>
              <a:t>Examples:  company towns, sweat-shops, </a:t>
            </a:r>
            <a:r>
              <a:rPr lang="en-US" dirty="0" err="1" smtClean="0"/>
              <a:t>wal-mart</a:t>
            </a:r>
            <a:r>
              <a:rPr lang="en-US" dirty="0" smtClean="0"/>
              <a:t>, school districts, single payer health care systems</a:t>
            </a:r>
          </a:p>
          <a:p>
            <a:pPr lvl="1"/>
            <a:r>
              <a:rPr lang="en-US" dirty="0" smtClean="0"/>
              <a:t>Workers face the decision of working for that company or not working at all</a:t>
            </a:r>
          </a:p>
          <a:p>
            <a:r>
              <a:rPr lang="en-US" dirty="0" smtClean="0"/>
              <a:t>Who has all the power in this relationship?</a:t>
            </a:r>
          </a:p>
        </p:txBody>
      </p:sp>
    </p:spTree>
    <p:extLst>
      <p:ext uri="{BB962C8B-B14F-4D97-AF65-F5344CB8AC3E}">
        <p14:creationId xmlns:p14="http://schemas.microsoft.com/office/powerpoint/2010/main" val="3877881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Dangers of Competition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competition is especially excessive and concentrated on financial concerns above all else it can cause problems.</a:t>
            </a:r>
          </a:p>
          <a:p>
            <a:r>
              <a:rPr lang="en-US" b="1" u="sng" dirty="0" smtClean="0"/>
              <a:t>Race to the Bottom</a:t>
            </a:r>
            <a:r>
              <a:rPr lang="en-US" dirty="0" smtClean="0"/>
              <a:t>:  A situation in which companies attempt to lower costs by offering lower wages or poorer working conditions</a:t>
            </a:r>
          </a:p>
          <a:p>
            <a:pPr lvl="1"/>
            <a:r>
              <a:rPr lang="en-US" dirty="0" smtClean="0"/>
              <a:t>Governments also fall into this trap when they compete with one another to offer lower taxes or lower environmental regulations.</a:t>
            </a:r>
          </a:p>
          <a:p>
            <a:r>
              <a:rPr lang="en-US" b="1" u="sng" dirty="0" smtClean="0"/>
              <a:t>The Prisoner’s Dilemma:  </a:t>
            </a:r>
            <a:r>
              <a:rPr lang="en-US" dirty="0"/>
              <a:t>a situation in which two players each have two options whose outcome depends crucially on the simultaneous choice made by the other</a:t>
            </a:r>
          </a:p>
        </p:txBody>
      </p:sp>
    </p:spTree>
    <p:extLst>
      <p:ext uri="{BB962C8B-B14F-4D97-AF65-F5344CB8AC3E}">
        <p14:creationId xmlns:p14="http://schemas.microsoft.com/office/powerpoint/2010/main" val="456335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Organizations</a:t>
            </a:r>
            <a:endParaRPr lang="en-US" dirty="0"/>
          </a:p>
        </p:txBody>
      </p:sp>
      <p:sp>
        <p:nvSpPr>
          <p:cNvPr id="3" name="Content Placeholder 2"/>
          <p:cNvSpPr>
            <a:spLocks noGrp="1"/>
          </p:cNvSpPr>
          <p:nvPr>
            <p:ph sz="half" idx="1"/>
          </p:nvPr>
        </p:nvSpPr>
        <p:spPr/>
        <p:txBody>
          <a:bodyPr>
            <a:normAutofit lnSpcReduction="10000"/>
          </a:bodyPr>
          <a:lstStyle/>
          <a:p>
            <a:r>
              <a:rPr lang="en-US" b="1" u="sng" dirty="0" smtClean="0"/>
              <a:t>Entrepreneur</a:t>
            </a:r>
            <a:r>
              <a:rPr lang="en-US" dirty="0" smtClean="0"/>
              <a:t>:  Person who organizes, manages, and assumes the risks of a business in order to gain profits</a:t>
            </a:r>
          </a:p>
          <a:p>
            <a:r>
              <a:rPr lang="en-US" dirty="0" smtClean="0"/>
              <a:t>Starting any business involves </a:t>
            </a:r>
            <a:r>
              <a:rPr lang="en-US" b="1" u="sng" dirty="0" smtClean="0"/>
              <a:t>risk</a:t>
            </a:r>
          </a:p>
          <a:p>
            <a:r>
              <a:rPr lang="en-US" dirty="0" smtClean="0"/>
              <a:t>“You have to spend money to make money”</a:t>
            </a:r>
            <a:endParaRPr lang="en-US" dirty="0"/>
          </a:p>
        </p:txBody>
      </p:sp>
      <p:pic>
        <p:nvPicPr>
          <p:cNvPr id="2050" name="Picture 2" descr="http://weknowmemes.com/wp-content/uploads/2012/01/im-late-for-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248025"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9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Help from the Government</a:t>
            </a:r>
            <a:endParaRPr lang="en-US" dirty="0"/>
          </a:p>
        </p:txBody>
      </p:sp>
      <p:sp>
        <p:nvSpPr>
          <p:cNvPr id="6" name="Content Placeholder 5"/>
          <p:cNvSpPr>
            <a:spLocks noGrp="1"/>
          </p:cNvSpPr>
          <p:nvPr>
            <p:ph idx="1"/>
          </p:nvPr>
        </p:nvSpPr>
        <p:spPr/>
        <p:txBody>
          <a:bodyPr/>
          <a:lstStyle/>
          <a:p>
            <a:r>
              <a:rPr lang="en-US" dirty="0" smtClean="0"/>
              <a:t>The Small Business Administration often helps finance </a:t>
            </a:r>
            <a:r>
              <a:rPr lang="en-US" b="1" dirty="0" smtClean="0"/>
              <a:t>startups</a:t>
            </a:r>
          </a:p>
          <a:p>
            <a:r>
              <a:rPr lang="en-US" b="1" u="sng" dirty="0" smtClean="0"/>
              <a:t>Small-business incubator</a:t>
            </a:r>
            <a:r>
              <a:rPr lang="en-US" dirty="0" smtClean="0"/>
              <a:t>:  Private or government funded agency that assists new businesses by providing advice or low-rent buildings and supplies.</a:t>
            </a:r>
            <a:endParaRPr lang="en-US" dirty="0"/>
          </a:p>
        </p:txBody>
      </p:sp>
    </p:spTree>
    <p:extLst>
      <p:ext uri="{BB962C8B-B14F-4D97-AF65-F5344CB8AC3E}">
        <p14:creationId xmlns:p14="http://schemas.microsoft.com/office/powerpoint/2010/main" val="77926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Businesses</a:t>
            </a:r>
            <a:endParaRPr lang="en-US" dirty="0"/>
          </a:p>
        </p:txBody>
      </p:sp>
      <p:sp>
        <p:nvSpPr>
          <p:cNvPr id="3" name="Content Placeholder 2"/>
          <p:cNvSpPr>
            <a:spLocks noGrp="1"/>
          </p:cNvSpPr>
          <p:nvPr>
            <p:ph sz="half" idx="1"/>
          </p:nvPr>
        </p:nvSpPr>
        <p:spPr/>
        <p:txBody>
          <a:bodyPr>
            <a:normAutofit/>
          </a:bodyPr>
          <a:lstStyle/>
          <a:p>
            <a:r>
              <a:rPr lang="en-US" sz="3600" dirty="0" smtClean="0"/>
              <a:t>Sole Proprietorships</a:t>
            </a:r>
          </a:p>
          <a:p>
            <a:r>
              <a:rPr lang="en-US" sz="3600" dirty="0" smtClean="0"/>
              <a:t>Partnerships</a:t>
            </a:r>
          </a:p>
          <a:p>
            <a:r>
              <a:rPr lang="en-US" sz="3600" dirty="0" smtClean="0"/>
              <a:t>Corporations</a:t>
            </a:r>
            <a:endParaRPr lang="en-US" sz="3600" dirty="0"/>
          </a:p>
        </p:txBody>
      </p:sp>
      <p:pic>
        <p:nvPicPr>
          <p:cNvPr id="1026" name="Picture 2" descr="https://encrypted-tbn2.gstatic.com/images?q=tbn:ANd9GcTUyRT7pNuR49Ae1F4t-7yzD1iQ4mJ8nIIQjxersOCB6Ds87BGA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13372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868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Sole Proprietorship</a:t>
            </a:r>
            <a:endParaRPr lang="en-US" dirty="0"/>
          </a:p>
        </p:txBody>
      </p:sp>
      <p:sp>
        <p:nvSpPr>
          <p:cNvPr id="6" name="Content Placeholder 5"/>
          <p:cNvSpPr>
            <a:spLocks noGrp="1"/>
          </p:cNvSpPr>
          <p:nvPr>
            <p:ph idx="1"/>
          </p:nvPr>
        </p:nvSpPr>
        <p:spPr/>
        <p:txBody>
          <a:bodyPr/>
          <a:lstStyle/>
          <a:p>
            <a:r>
              <a:rPr lang="en-US" dirty="0" smtClean="0"/>
              <a:t>Business owned and operated by one person</a:t>
            </a:r>
          </a:p>
          <a:p>
            <a:r>
              <a:rPr lang="en-US" dirty="0" smtClean="0"/>
              <a:t>Proprietor:  Owner of a business</a:t>
            </a:r>
          </a:p>
          <a:p>
            <a:r>
              <a:rPr lang="en-US" dirty="0" smtClean="0"/>
              <a:t>Unlimited Liability:  Requirement that an owner is personally and fully responsible for all losses and debts of a business.</a:t>
            </a:r>
          </a:p>
          <a:p>
            <a:r>
              <a:rPr lang="en-US" dirty="0" smtClean="0"/>
              <a:t>Personal assets, or items of value such as houses, cars, </a:t>
            </a:r>
            <a:r>
              <a:rPr lang="en-US" dirty="0" err="1" smtClean="0"/>
              <a:t>ect</a:t>
            </a:r>
            <a:r>
              <a:rPr lang="en-US" dirty="0" smtClean="0"/>
              <a:t>. May be seized to pay off business debts.</a:t>
            </a:r>
            <a:endParaRPr lang="en-US" dirty="0"/>
          </a:p>
        </p:txBody>
      </p:sp>
    </p:spTree>
    <p:extLst>
      <p:ext uri="{BB962C8B-B14F-4D97-AF65-F5344CB8AC3E}">
        <p14:creationId xmlns:p14="http://schemas.microsoft.com/office/powerpoint/2010/main" val="301474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Business that two or more individuals own and operate.</a:t>
            </a:r>
          </a:p>
          <a:p>
            <a:r>
              <a:rPr lang="en-US" dirty="0" smtClean="0"/>
              <a:t>Increases borrowing potential</a:t>
            </a:r>
          </a:p>
          <a:p>
            <a:r>
              <a:rPr lang="en-US" dirty="0" smtClean="0"/>
              <a:t>Limited Partnership:  Special form of partnership in which one or more partners have limited liability but no voice in management</a:t>
            </a:r>
          </a:p>
          <a:p>
            <a:r>
              <a:rPr lang="en-US" b="1" u="sng" dirty="0" smtClean="0"/>
              <a:t>Limited Liability Company</a:t>
            </a:r>
            <a:r>
              <a:rPr lang="en-US" dirty="0" smtClean="0"/>
              <a:t>:  Type of business enterprise that protects members against losing all of their personal wealth; members are taxed as if they were in a partnership</a:t>
            </a:r>
          </a:p>
          <a:p>
            <a:r>
              <a:rPr lang="en-US" b="1" u="sng" dirty="0" smtClean="0"/>
              <a:t>Joint Venture</a:t>
            </a:r>
            <a:r>
              <a:rPr lang="en-US" b="1" dirty="0" smtClean="0"/>
              <a:t>:  </a:t>
            </a:r>
            <a:r>
              <a:rPr lang="en-US" dirty="0" smtClean="0"/>
              <a:t>Partnership set up for a specific purpose for a short period of time</a:t>
            </a:r>
          </a:p>
          <a:p>
            <a:endParaRPr lang="en-US" dirty="0"/>
          </a:p>
        </p:txBody>
      </p:sp>
    </p:spTree>
    <p:extLst>
      <p:ext uri="{BB962C8B-B14F-4D97-AF65-F5344CB8AC3E}">
        <p14:creationId xmlns:p14="http://schemas.microsoft.com/office/powerpoint/2010/main" val="258161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a:t>
            </a:r>
            <a:endParaRPr lang="en-US" dirty="0"/>
          </a:p>
        </p:txBody>
      </p:sp>
      <p:sp>
        <p:nvSpPr>
          <p:cNvPr id="3" name="Content Placeholder 2"/>
          <p:cNvSpPr>
            <a:spLocks noGrp="1"/>
          </p:cNvSpPr>
          <p:nvPr>
            <p:ph sz="half" idx="1"/>
          </p:nvPr>
        </p:nvSpPr>
        <p:spPr/>
        <p:txBody>
          <a:bodyPr/>
          <a:lstStyle/>
          <a:p>
            <a:r>
              <a:rPr lang="en-US" dirty="0" smtClean="0"/>
              <a:t>Business organization owned by many people but treated by law as though it were a person; it can own property, pay taxes, make contracts, and make anonymous political donations!</a:t>
            </a:r>
            <a:endParaRPr lang="en-US" dirty="0"/>
          </a:p>
        </p:txBody>
      </p:sp>
      <p:pic>
        <p:nvPicPr>
          <p:cNvPr id="3074" name="Picture 2" descr="https://www.peaceproject.com/sites/default/files/imagecache/product_full/B1113_IllBelieveCorporationsArePeopleWhenTexasExecutes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91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Corporations</a:t>
            </a:r>
            <a:endParaRPr lang="en-US" dirty="0"/>
          </a:p>
        </p:txBody>
      </p:sp>
      <p:sp>
        <p:nvSpPr>
          <p:cNvPr id="6" name="Content Placeholder 5"/>
          <p:cNvSpPr>
            <a:spLocks noGrp="1"/>
          </p:cNvSpPr>
          <p:nvPr>
            <p:ph idx="1"/>
          </p:nvPr>
        </p:nvSpPr>
        <p:spPr>
          <a:xfrm>
            <a:off x="457200" y="1447800"/>
            <a:ext cx="8229600" cy="4525963"/>
          </a:xfrm>
        </p:spPr>
        <p:txBody>
          <a:bodyPr>
            <a:noAutofit/>
          </a:bodyPr>
          <a:lstStyle/>
          <a:p>
            <a:r>
              <a:rPr lang="en-US" sz="2400" b="1" u="sng" dirty="0" smtClean="0"/>
              <a:t>Stock</a:t>
            </a:r>
            <a:r>
              <a:rPr lang="en-US" sz="2400" dirty="0" smtClean="0"/>
              <a:t>:  Share of ownership in a corporation that entitles the buyer to a certain part of the future profits and assets of the corporation</a:t>
            </a:r>
          </a:p>
          <a:p>
            <a:r>
              <a:rPr lang="en-US" sz="2400" b="1" u="sng" dirty="0" smtClean="0"/>
              <a:t>Limited Liability</a:t>
            </a:r>
            <a:r>
              <a:rPr lang="en-US" sz="2400" dirty="0" smtClean="0"/>
              <a:t>:  Requirement in which an owner’s responsibility for a company’s debts is limited to the size of the owner’s investment in the firm.</a:t>
            </a:r>
          </a:p>
          <a:p>
            <a:r>
              <a:rPr lang="en-US" sz="2400" b="1" u="sng" dirty="0" smtClean="0"/>
              <a:t>Common Stock</a:t>
            </a:r>
            <a:r>
              <a:rPr lang="en-US" sz="2400" dirty="0" smtClean="0"/>
              <a:t>:  Shares of ownership in a corporation that give stockholders voting rights and a portion of future profits.</a:t>
            </a:r>
          </a:p>
          <a:p>
            <a:r>
              <a:rPr lang="en-US" sz="2400" b="1" u="sng" dirty="0" smtClean="0"/>
              <a:t>Dividend</a:t>
            </a:r>
            <a:r>
              <a:rPr lang="en-US" sz="2400" dirty="0" smtClean="0"/>
              <a:t>:  Portion of a corporation’s profits paid to its stockholders</a:t>
            </a:r>
          </a:p>
          <a:p>
            <a:r>
              <a:rPr lang="en-US" sz="2400" b="1" u="sng" dirty="0" smtClean="0"/>
              <a:t>Preferred Stock</a:t>
            </a:r>
            <a:r>
              <a:rPr lang="en-US" sz="2400" dirty="0" smtClean="0"/>
              <a:t>:  Shares of ownership in a corporation that give stockholders a portion of future profits (before profits go to common stock, no voting rights)</a:t>
            </a:r>
          </a:p>
        </p:txBody>
      </p:sp>
    </p:spTree>
    <p:extLst>
      <p:ext uri="{BB962C8B-B14F-4D97-AF65-F5344CB8AC3E}">
        <p14:creationId xmlns:p14="http://schemas.microsoft.com/office/powerpoint/2010/main" val="1877779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Competition</a:t>
            </a:r>
            <a:endParaRPr lang="en-US" dirty="0"/>
          </a:p>
        </p:txBody>
      </p:sp>
      <p:sp>
        <p:nvSpPr>
          <p:cNvPr id="3" name="Content Placeholder 2"/>
          <p:cNvSpPr>
            <a:spLocks noGrp="1"/>
          </p:cNvSpPr>
          <p:nvPr>
            <p:ph idx="1"/>
          </p:nvPr>
        </p:nvSpPr>
        <p:spPr/>
        <p:txBody>
          <a:bodyPr/>
          <a:lstStyle/>
          <a:p>
            <a:r>
              <a:rPr lang="en-US" dirty="0" smtClean="0"/>
              <a:t>Competition happens when two or more companies strive against each other to convince consumers to buy their products or services</a:t>
            </a:r>
          </a:p>
          <a:p>
            <a:r>
              <a:rPr lang="en-US" dirty="0" smtClean="0"/>
              <a:t>This benefits consumers in two ways</a:t>
            </a:r>
          </a:p>
          <a:p>
            <a:pPr lvl="1"/>
            <a:r>
              <a:rPr lang="en-US" dirty="0" smtClean="0"/>
              <a:t>Provides us with choices</a:t>
            </a:r>
          </a:p>
          <a:p>
            <a:pPr lvl="1"/>
            <a:r>
              <a:rPr lang="en-US" dirty="0" smtClean="0"/>
              <a:t>Drives down prices</a:t>
            </a:r>
            <a:endParaRPr lang="en-US" dirty="0"/>
          </a:p>
        </p:txBody>
      </p:sp>
    </p:spTree>
    <p:extLst>
      <p:ext uri="{BB962C8B-B14F-4D97-AF65-F5344CB8AC3E}">
        <p14:creationId xmlns:p14="http://schemas.microsoft.com/office/powerpoint/2010/main" val="4062504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Labor Force</a:t>
            </a:r>
            <a:endParaRPr lang="en-US" dirty="0"/>
          </a:p>
        </p:txBody>
      </p:sp>
      <p:sp>
        <p:nvSpPr>
          <p:cNvPr id="5" name="Content Placeholder 4"/>
          <p:cNvSpPr>
            <a:spLocks noGrp="1"/>
          </p:cNvSpPr>
          <p:nvPr>
            <p:ph idx="1"/>
          </p:nvPr>
        </p:nvSpPr>
        <p:spPr/>
        <p:txBody>
          <a:bodyPr>
            <a:normAutofit/>
          </a:bodyPr>
          <a:lstStyle/>
          <a:p>
            <a:r>
              <a:rPr lang="en-US" dirty="0" smtClean="0"/>
              <a:t>Civilian labor force:  Total number of people 16 years old and up who are either employed or actively seeking work</a:t>
            </a:r>
          </a:p>
          <a:p>
            <a:r>
              <a:rPr lang="en-US" dirty="0" smtClean="0"/>
              <a:t>Blue-collar workers:  Workers who provide manual labor</a:t>
            </a:r>
          </a:p>
          <a:p>
            <a:r>
              <a:rPr lang="en-US" dirty="0" smtClean="0"/>
              <a:t>White-collar workers:  Workers employed in offices or sales</a:t>
            </a:r>
          </a:p>
          <a:p>
            <a:r>
              <a:rPr lang="en-US" dirty="0" smtClean="0"/>
              <a:t>Service workers:  People who provide services directly to individuals</a:t>
            </a:r>
            <a:endParaRPr lang="en-US" dirty="0"/>
          </a:p>
        </p:txBody>
      </p:sp>
    </p:spTree>
    <p:extLst>
      <p:ext uri="{BB962C8B-B14F-4D97-AF65-F5344CB8AC3E}">
        <p14:creationId xmlns:p14="http://schemas.microsoft.com/office/powerpoint/2010/main" val="2939055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Categorizing by Skill Level</a:t>
            </a:r>
            <a:endParaRPr lang="en-US" dirty="0"/>
          </a:p>
        </p:txBody>
      </p:sp>
      <p:sp>
        <p:nvSpPr>
          <p:cNvPr id="3" name="Content Placeholder 2"/>
          <p:cNvSpPr>
            <a:spLocks noGrp="1"/>
          </p:cNvSpPr>
          <p:nvPr>
            <p:ph idx="1"/>
          </p:nvPr>
        </p:nvSpPr>
        <p:spPr/>
        <p:txBody>
          <a:bodyPr>
            <a:normAutofit/>
          </a:bodyPr>
          <a:lstStyle/>
          <a:p>
            <a:r>
              <a:rPr lang="en-US" dirty="0" smtClean="0"/>
              <a:t>Unskilled workers:  People whose jobs require no specialized training.</a:t>
            </a:r>
          </a:p>
          <a:p>
            <a:r>
              <a:rPr lang="en-US" dirty="0" smtClean="0"/>
              <a:t>Skilled workers:  People who have learned a trade or craft either through vocational school or as an apprentice to an experienced worker</a:t>
            </a:r>
          </a:p>
          <a:p>
            <a:r>
              <a:rPr lang="en-US" dirty="0" smtClean="0"/>
              <a:t>Professionals:  Highly educated individuals with college degrees and usually additional education or training</a:t>
            </a:r>
          </a:p>
        </p:txBody>
      </p:sp>
    </p:spTree>
    <p:extLst>
      <p:ext uri="{BB962C8B-B14F-4D97-AF65-F5344CB8AC3E}">
        <p14:creationId xmlns:p14="http://schemas.microsoft.com/office/powerpoint/2010/main" val="3284475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Worker?</a:t>
            </a:r>
            <a:endParaRPr lang="en-US" dirty="0"/>
          </a:p>
        </p:txBody>
      </p:sp>
      <p:pic>
        <p:nvPicPr>
          <p:cNvPr id="1028" name="Picture 4" descr="http://www.blogcdn.com/www.switched.com/media/2008/06/chief_wigg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41579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45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Worker?</a:t>
            </a:r>
            <a:endParaRPr lang="en-US" dirty="0"/>
          </a:p>
        </p:txBody>
      </p:sp>
      <p:pic>
        <p:nvPicPr>
          <p:cNvPr id="2050" name="Picture 2" descr="http://images5.fanpop.com/image/photos/31000000/Spongebob-sad-the-krusty-krab-31037260-354-2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95286"/>
            <a:ext cx="337185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006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Worker?</a:t>
            </a:r>
            <a:endParaRPr lang="en-US" dirty="0"/>
          </a:p>
        </p:txBody>
      </p:sp>
      <p:pic>
        <p:nvPicPr>
          <p:cNvPr id="3074" name="Picture 2" descr="http://www.knowmemes.com/wp-content/uploads/2013/03/Seconds-Unhelpful-High-School-Tea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81200"/>
            <a:ext cx="42386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35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a:t>
            </a:r>
            <a:endParaRPr lang="en-US" dirty="0"/>
          </a:p>
        </p:txBody>
      </p:sp>
      <p:sp>
        <p:nvSpPr>
          <p:cNvPr id="3" name="Content Placeholder 2"/>
          <p:cNvSpPr>
            <a:spLocks noGrp="1"/>
          </p:cNvSpPr>
          <p:nvPr>
            <p:ph idx="1"/>
          </p:nvPr>
        </p:nvSpPr>
        <p:spPr/>
        <p:txBody>
          <a:bodyPr>
            <a:normAutofit/>
          </a:bodyPr>
          <a:lstStyle/>
          <a:p>
            <a:r>
              <a:rPr lang="en-US" dirty="0" smtClean="0"/>
              <a:t>Association of workers organized to improve wages and working conditions for its members</a:t>
            </a:r>
          </a:p>
          <a:p>
            <a:r>
              <a:rPr lang="en-US" dirty="0" smtClean="0"/>
              <a:t>Craft Union:  Made up of skilled workers in a specific industry</a:t>
            </a:r>
          </a:p>
          <a:p>
            <a:r>
              <a:rPr lang="en-US" dirty="0" smtClean="0"/>
              <a:t>Industrial Union:  Made up of all workers in an industry regardless of job or skill level</a:t>
            </a:r>
          </a:p>
          <a:p>
            <a:r>
              <a:rPr lang="en-US" dirty="0" smtClean="0"/>
              <a:t>Local union:  Members of a union in a particular factory, company, or geographic area</a:t>
            </a:r>
            <a:endParaRPr lang="en-US" dirty="0"/>
          </a:p>
        </p:txBody>
      </p:sp>
    </p:spTree>
    <p:extLst>
      <p:ext uri="{BB962C8B-B14F-4D97-AF65-F5344CB8AC3E}">
        <p14:creationId xmlns:p14="http://schemas.microsoft.com/office/powerpoint/2010/main" val="404749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Unions are organized</a:t>
            </a:r>
            <a:endParaRPr lang="en-US" dirty="0"/>
          </a:p>
        </p:txBody>
      </p:sp>
      <p:sp>
        <p:nvSpPr>
          <p:cNvPr id="3" name="Content Placeholder 2"/>
          <p:cNvSpPr>
            <a:spLocks noGrp="1"/>
          </p:cNvSpPr>
          <p:nvPr>
            <p:ph idx="1"/>
          </p:nvPr>
        </p:nvSpPr>
        <p:spPr/>
        <p:txBody>
          <a:bodyPr>
            <a:normAutofit lnSpcReduction="10000"/>
          </a:bodyPr>
          <a:lstStyle/>
          <a:p>
            <a:r>
              <a:rPr lang="en-US" dirty="0" smtClean="0"/>
              <a:t>Closed shop:  Company in which only union members could be hired</a:t>
            </a:r>
          </a:p>
          <a:p>
            <a:r>
              <a:rPr lang="en-US" dirty="0" smtClean="0"/>
              <a:t>Union shop:  Company that requires new employees to join a union after a specific period of time</a:t>
            </a:r>
          </a:p>
          <a:p>
            <a:r>
              <a:rPr lang="en-US" dirty="0" smtClean="0"/>
              <a:t>Agency shop:  Company in which employees are not required to join the union but must pay union dues.</a:t>
            </a:r>
          </a:p>
          <a:p>
            <a:r>
              <a:rPr lang="en-US" dirty="0" smtClean="0"/>
              <a:t>Right-to-work laws:  State laws forbidding unions from forcing workers to join and pay union dues.  Why might these be controversial?</a:t>
            </a:r>
          </a:p>
        </p:txBody>
      </p:sp>
    </p:spTree>
    <p:extLst>
      <p:ext uri="{BB962C8B-B14F-4D97-AF65-F5344CB8AC3E}">
        <p14:creationId xmlns:p14="http://schemas.microsoft.com/office/powerpoint/2010/main" val="3190365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Bargaining</a:t>
            </a:r>
            <a:endParaRPr lang="en-US" dirty="0"/>
          </a:p>
        </p:txBody>
      </p:sp>
      <p:sp>
        <p:nvSpPr>
          <p:cNvPr id="3" name="Content Placeholder 2"/>
          <p:cNvSpPr>
            <a:spLocks noGrp="1"/>
          </p:cNvSpPr>
          <p:nvPr>
            <p:ph idx="1"/>
          </p:nvPr>
        </p:nvSpPr>
        <p:spPr/>
        <p:txBody>
          <a:bodyPr>
            <a:normAutofit lnSpcReduction="10000"/>
          </a:bodyPr>
          <a:lstStyle/>
          <a:p>
            <a:r>
              <a:rPr lang="en-US" dirty="0" smtClean="0"/>
              <a:t>Process by which unions and employers negotiate the conditions of employment</a:t>
            </a:r>
          </a:p>
          <a:p>
            <a:r>
              <a:rPr lang="en-US" dirty="0" smtClean="0"/>
              <a:t>Cost-of-living-adjustment:  provision calling for a wage increase each year if the general level of prices rises.</a:t>
            </a:r>
          </a:p>
          <a:p>
            <a:r>
              <a:rPr lang="en-US" dirty="0" smtClean="0"/>
              <a:t>Mediation:  A neutral person tries to get both sides to reach an agreement during negotiations</a:t>
            </a:r>
          </a:p>
          <a:p>
            <a:r>
              <a:rPr lang="en-US" dirty="0" smtClean="0"/>
              <a:t>Arbitration:  Union and management submit the issues they cannot agree on to a third party for a final decision</a:t>
            </a:r>
            <a:endParaRPr lang="en-US" dirty="0"/>
          </a:p>
        </p:txBody>
      </p:sp>
    </p:spTree>
    <p:extLst>
      <p:ext uri="{BB962C8B-B14F-4D97-AF65-F5344CB8AC3E}">
        <p14:creationId xmlns:p14="http://schemas.microsoft.com/office/powerpoint/2010/main" val="3808353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nthecommons.org/sites/default/files/imagecache/300w/United%20we%20bargain%20sma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4577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73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Deliberate work stoppage by workers to force employers to give into their demands</a:t>
            </a:r>
          </a:p>
          <a:p>
            <a:r>
              <a:rPr lang="en-US" dirty="0" smtClean="0"/>
              <a:t>Picketing:  Action of strikers who walk in front of a workplace carrying signs that state their disagreement with the company.  Why is this a useful tactic?</a:t>
            </a:r>
          </a:p>
          <a:p>
            <a:r>
              <a:rPr lang="en-US" dirty="0" smtClean="0"/>
              <a:t>Boycott:  Economic pressure exerted by unions urging the public not to purchase the goods or services produced by a company.</a:t>
            </a:r>
          </a:p>
          <a:p>
            <a:r>
              <a:rPr lang="en-US" dirty="0" smtClean="0"/>
              <a:t>Lockout:  Situation that occurs when management prevents workers from returning to work until they have agreed upon a new contract</a:t>
            </a:r>
            <a:endParaRPr lang="en-US" dirty="0"/>
          </a:p>
        </p:txBody>
      </p:sp>
    </p:spTree>
    <p:extLst>
      <p:ext uri="{BB962C8B-B14F-4D97-AF65-F5344CB8AC3E}">
        <p14:creationId xmlns:p14="http://schemas.microsoft.com/office/powerpoint/2010/main" val="1688251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 Structure and Perfect Competition</a:t>
            </a:r>
            <a:endParaRPr lang="en-US" dirty="0"/>
          </a:p>
        </p:txBody>
      </p:sp>
      <p:sp>
        <p:nvSpPr>
          <p:cNvPr id="3" name="Content Placeholder 2"/>
          <p:cNvSpPr>
            <a:spLocks noGrp="1"/>
          </p:cNvSpPr>
          <p:nvPr>
            <p:ph idx="1"/>
          </p:nvPr>
        </p:nvSpPr>
        <p:spPr/>
        <p:txBody>
          <a:bodyPr/>
          <a:lstStyle/>
          <a:p>
            <a:r>
              <a:rPr lang="en-US" dirty="0" smtClean="0"/>
              <a:t>Market Structure:  The extent to which competition prevails in particular markets</a:t>
            </a:r>
          </a:p>
          <a:p>
            <a:r>
              <a:rPr lang="en-US" dirty="0" smtClean="0"/>
              <a:t>Perfect Competition:  Market situation in which there are numerous buyers and sellers, and no single buyer or seller can affect price.</a:t>
            </a:r>
            <a:endParaRPr lang="en-US" dirty="0"/>
          </a:p>
        </p:txBody>
      </p:sp>
    </p:spTree>
    <p:extLst>
      <p:ext uri="{BB962C8B-B14F-4D97-AF65-F5344CB8AC3E}">
        <p14:creationId xmlns:p14="http://schemas.microsoft.com/office/powerpoint/2010/main" val="245808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a:t>
            </a:r>
            <a:endParaRPr lang="en-US" dirty="0"/>
          </a:p>
        </p:txBody>
      </p:sp>
      <p:sp>
        <p:nvSpPr>
          <p:cNvPr id="3" name="Content Placeholder 2"/>
          <p:cNvSpPr>
            <a:spLocks noGrp="1"/>
          </p:cNvSpPr>
          <p:nvPr>
            <p:ph idx="1"/>
          </p:nvPr>
        </p:nvSpPr>
        <p:spPr/>
        <p:txBody>
          <a:bodyPr/>
          <a:lstStyle/>
          <a:p>
            <a:r>
              <a:rPr lang="en-US" dirty="0" smtClean="0"/>
              <a:t>Costs or benefits from an economic transaction that third parties “external” to the transaction receive or incur</a:t>
            </a:r>
          </a:p>
          <a:p>
            <a:r>
              <a:rPr lang="en-US" dirty="0" smtClean="0"/>
              <a:t>Externalities can be either positive or negative, and they can be generated from both the production and the consumption side of a transaction</a:t>
            </a:r>
            <a:endParaRPr lang="en-US" dirty="0"/>
          </a:p>
        </p:txBody>
      </p:sp>
    </p:spTree>
    <p:extLst>
      <p:ext uri="{BB962C8B-B14F-4D97-AF65-F5344CB8AC3E}">
        <p14:creationId xmlns:p14="http://schemas.microsoft.com/office/powerpoint/2010/main" val="377635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Externalities</a:t>
            </a:r>
            <a:endParaRPr lang="en-US" dirty="0"/>
          </a:p>
        </p:txBody>
      </p:sp>
      <p:sp>
        <p:nvSpPr>
          <p:cNvPr id="3" name="Content Placeholder 2"/>
          <p:cNvSpPr>
            <a:spLocks noGrp="1"/>
          </p:cNvSpPr>
          <p:nvPr>
            <p:ph sz="half" idx="1"/>
          </p:nvPr>
        </p:nvSpPr>
        <p:spPr/>
        <p:txBody>
          <a:bodyPr>
            <a:normAutofit lnSpcReduction="10000"/>
          </a:bodyPr>
          <a:lstStyle/>
          <a:p>
            <a:r>
              <a:rPr lang="en-US" b="1" u="sng" dirty="0" smtClean="0"/>
              <a:t>Positive Consumption Externality</a:t>
            </a:r>
            <a:r>
              <a:rPr lang="en-US" dirty="0" smtClean="0"/>
              <a:t>: An external benefit generated from consuming a good or service. </a:t>
            </a:r>
          </a:p>
          <a:p>
            <a:r>
              <a:rPr lang="en-US" dirty="0" smtClean="0"/>
              <a:t>An example could be the reduction in flu that results when some people receive a flu vaccine.</a:t>
            </a:r>
            <a:endParaRPr lang="en-US" dirty="0"/>
          </a:p>
        </p:txBody>
      </p:sp>
      <p:sp>
        <p:nvSpPr>
          <p:cNvPr id="5" name="Content Placeholder 4"/>
          <p:cNvSpPr>
            <a:spLocks noGrp="1"/>
          </p:cNvSpPr>
          <p:nvPr>
            <p:ph sz="half" idx="2"/>
          </p:nvPr>
        </p:nvSpPr>
        <p:spPr/>
        <p:txBody>
          <a:bodyPr>
            <a:normAutofit lnSpcReduction="10000"/>
          </a:bodyPr>
          <a:lstStyle/>
          <a:p>
            <a:r>
              <a:rPr lang="en-US" b="1" u="sng" dirty="0" smtClean="0"/>
              <a:t>Negative Consumption Externality</a:t>
            </a:r>
            <a:r>
              <a:rPr lang="en-US" dirty="0" smtClean="0"/>
              <a:t>: An external consequence generated from consuming a good or service. </a:t>
            </a:r>
          </a:p>
          <a:p>
            <a:r>
              <a:rPr lang="en-US" dirty="0" smtClean="0"/>
              <a:t>An example could be the secondhand smoke that results when people smoke cigarettes in public.</a:t>
            </a:r>
            <a:endParaRPr lang="en-US" dirty="0"/>
          </a:p>
        </p:txBody>
      </p:sp>
    </p:spTree>
    <p:extLst>
      <p:ext uri="{BB962C8B-B14F-4D97-AF65-F5344CB8AC3E}">
        <p14:creationId xmlns:p14="http://schemas.microsoft.com/office/powerpoint/2010/main" val="744669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Externalities</a:t>
            </a:r>
            <a:endParaRPr lang="en-US" dirty="0"/>
          </a:p>
        </p:txBody>
      </p:sp>
      <p:sp>
        <p:nvSpPr>
          <p:cNvPr id="3" name="Content Placeholder 2"/>
          <p:cNvSpPr>
            <a:spLocks noGrp="1"/>
          </p:cNvSpPr>
          <p:nvPr>
            <p:ph sz="half" idx="1"/>
          </p:nvPr>
        </p:nvSpPr>
        <p:spPr>
          <a:xfrm>
            <a:off x="457200" y="1295400"/>
            <a:ext cx="4038600" cy="4525963"/>
          </a:xfrm>
        </p:spPr>
        <p:txBody>
          <a:bodyPr>
            <a:noAutofit/>
          </a:bodyPr>
          <a:lstStyle/>
          <a:p>
            <a:r>
              <a:rPr lang="en-US" sz="2000" b="1" u="sng" dirty="0" smtClean="0"/>
              <a:t>Negative Production Externality</a:t>
            </a:r>
            <a:r>
              <a:rPr lang="en-US" sz="2000" dirty="0" smtClean="0"/>
              <a:t>: An external consequence generated from producing a good or service. </a:t>
            </a:r>
          </a:p>
          <a:p>
            <a:r>
              <a:rPr lang="en-US" sz="2000" dirty="0" smtClean="0"/>
              <a:t>Example: pollution or depletion of natural resources.  Fish and forests are examples of a “common property” resource, and the depletion of these resources is sometimes referred to as the “tragedy of the commons.”</a:t>
            </a:r>
            <a:endParaRPr lang="en-US" sz="2000" dirty="0"/>
          </a:p>
        </p:txBody>
      </p:sp>
      <p:sp>
        <p:nvSpPr>
          <p:cNvPr id="4" name="Content Placeholder 3"/>
          <p:cNvSpPr>
            <a:spLocks noGrp="1"/>
          </p:cNvSpPr>
          <p:nvPr>
            <p:ph sz="half" idx="2"/>
          </p:nvPr>
        </p:nvSpPr>
        <p:spPr>
          <a:xfrm>
            <a:off x="4648200" y="1447800"/>
            <a:ext cx="4038600" cy="4525963"/>
          </a:xfrm>
        </p:spPr>
        <p:txBody>
          <a:bodyPr>
            <a:normAutofit/>
          </a:bodyPr>
          <a:lstStyle/>
          <a:p>
            <a:r>
              <a:rPr lang="en-US" sz="2400" b="1" u="sng" dirty="0" smtClean="0"/>
              <a:t>Positive Production Externality</a:t>
            </a:r>
            <a:r>
              <a:rPr lang="en-US" sz="2400" dirty="0" smtClean="0"/>
              <a:t>: An external benefit generated from producing a good or service. </a:t>
            </a:r>
          </a:p>
          <a:p>
            <a:r>
              <a:rPr lang="en-US" sz="2400" dirty="0" smtClean="0"/>
              <a:t>Example:  A public park is built near your house, which raises its property value</a:t>
            </a:r>
            <a:endParaRPr lang="en-US" sz="2400" dirty="0"/>
          </a:p>
        </p:txBody>
      </p:sp>
    </p:spTree>
    <p:extLst>
      <p:ext uri="{BB962C8B-B14F-4D97-AF65-F5344CB8AC3E}">
        <p14:creationId xmlns:p14="http://schemas.microsoft.com/office/powerpoint/2010/main" val="1988945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Negative?</a:t>
            </a:r>
            <a:endParaRPr lang="en-US" dirty="0"/>
          </a:p>
        </p:txBody>
      </p:sp>
      <p:pic>
        <p:nvPicPr>
          <p:cNvPr id="6146" name="Picture 2" descr="http://stilgherrian.com/wp-content/uploads/2008/01/corey_35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3337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99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Negative?</a:t>
            </a:r>
            <a:endParaRPr lang="en-US" dirty="0"/>
          </a:p>
        </p:txBody>
      </p:sp>
      <p:pic>
        <p:nvPicPr>
          <p:cNvPr id="5122" name="Picture 2" descr="http://us.123rf.com/400wm/400/400/monicabc/monicabc1205/monicabc120500002/13778410-graduate-girl-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24000"/>
            <a:ext cx="4469130" cy="453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77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Positive or Negative?</a:t>
            </a:r>
            <a:endParaRPr lang="en-US" dirty="0"/>
          </a:p>
        </p:txBody>
      </p:sp>
      <p:pic>
        <p:nvPicPr>
          <p:cNvPr id="2050" name="Picture 2" descr="http://www.globalpost.com/sites/default/files/imagecache/gp3_slideshow_large/photos/2013-September/turkey_soccer_riot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95462"/>
            <a:ext cx="619125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892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Negative?</a:t>
            </a:r>
            <a:endParaRPr lang="en-US" dirty="0"/>
          </a:p>
        </p:txBody>
      </p:sp>
      <p:pic>
        <p:nvPicPr>
          <p:cNvPr id="3074" name="Picture 2" descr="http://cdn.abclocal.go.com/images/wls/cms_exf_2007/_video_wn_images/8968467_600x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5715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91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Positive or Negative?</a:t>
            </a:r>
            <a:endParaRPr lang="en-US" dirty="0"/>
          </a:p>
        </p:txBody>
      </p:sp>
      <p:pic>
        <p:nvPicPr>
          <p:cNvPr id="1026" name="Picture 2" descr="http://upload.wikimedia.org/wikipedia/commons/a/aa/AlfedPalmersmokestac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600"/>
            <a:ext cx="5759893" cy="445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00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Positive or Negative?</a:t>
            </a:r>
            <a:endParaRPr lang="en-US" dirty="0"/>
          </a:p>
        </p:txBody>
      </p:sp>
      <p:sp>
        <p:nvSpPr>
          <p:cNvPr id="6" name="AutoShape 2" descr="data:image/jpeg;base64,/9j/4AAQSkZJRgABAQAAAQABAAD/2wCEAAkGBhQSERUUExQWFRUWGRoaGRgXGB0bGBgfGRoYGhgYHRwaHiYeGBsjGhgdHy8gIycpLCwsGB4xNTAqNSYrLCkBCQoKDgwOGg8PGiwfHCQsKSwsKSwsLCwsLCksLCksKSwsLCksLCwsLCksKSwpLCwsLCwsLCkpLCwsLCwpLCwsLP/AABEIALIBHAMBIgACEQEDEQH/xAAcAAACAgMBAQAAAAAAAAAAAAAEBQMGAAECBwj/xABJEAACAQIEBAMFBQUECAQHAAABAhEDIQAEEjEFIkFRE2FxBjKBkaEHQrHB8BQjUmLRcpKy4RYkM0NTgsLxFWODohclNER0k7P/xAAaAQADAQEBAQAAAAAAAAAAAAAAAQIDBAUG/8QAKhEAAgICAgIBAwIHAAAAAAAAAAECEQMhEjEEQVETMmEicQUUI4GRwdH/2gAMAwEAAhEDEQA/AKuuXTa63AbeB/CbQRPzviajlSOpcWvNxvHnB3jocE/siyf3lpjnHSLg2kxuD5Rgemz0tUBRO0XgC5Ppb648BysZ02dRTpJYX63nczJ87b4jpcSHZj2sLHp9YwX+0+JTBEDYETcWkR062PniEUNJA67mOsnqNvlhKh2xhwyiGAjleQbm5kwVPTzxaKGQKN4ZRTJB1ACOYSQZPvdAO98JOCmkrKSsmbTzGdvgpkX6QDi2JxMCBJNzeNrTB7wZ63jbHRjivZaYNmOEsA40CwUg2UnbUdXui523sMD0eBMNN0cmdQHu7z8gLE/EdRhrT4h4guRtBM9Rc9O1+/yxyc+IXYkiJMaifMdDF/8AmxrURiPhHstpbVUY6ZPKNp1NpYg+/bawmemNcQ9iw1QPSqKAzaWUAwAN9Nzewt5m+GdXiSjmgg9DcxYCLbR9cDZLjemq7GWGoCBPLK7zsRF8K4A0C8Q9gWqatIRSwt72kRNxeTYbAWnFW439nuYD2FFFJbZmgAaiTJWYAG53kY9HzHFYA5pYwRaRePltgLOcTgGCx02FzPqf4hB09dhh8ox6E4nkFXgdWmtR1RmSmQrMQCoLAG+kkR0mY22nAwq6QSsj+ICRfzG5x6otHTSdUIBKkxYqC0QdjLC8Ant2xWm9iHJJLfXbzMbDbB9aL7M3D4KpQ4vzEMCAbT6dPniy8Pzer3TcWjr6HBK/Z/Ycyedjfb+mCKPsYVJhlv6+eMZ5IPoSTRzQzAAILsDI6NbuPrgl+IKJJcx/ZaemOv8ARyoPddJPVgT9Nvnjj/RJ9hUXp0PT88Sppmm6NPxMASpLmbCCJ+JOAPZ4APUliZaIEkyTsB1vbzti18H+zGsxDVagpre2glyPQ2HqfliyUvZmhl8xR8OnJGtmqMwLSAFpiLC5Zm5V+5jshglJb0R2yPgvsSsaq5cW9zVBHWSRN46A2+gg4r7X5Th+hazMpIOhQpc6QSAxj5SdyDh3x3jdPLUKj1pVFG9iTNgoHcmw+thbwTiS5vild66ZetUBsPDpsyIokKgaIMdT1YsbTjtjFQWgPUP/AI15Kf8Aff8A6R/WcMsh9rHD6pjx0Q/+YjUz8yI+uPG8v9nPEX/+zqiP49FP/G4xvM/ZrxFF1HKVD/YKVD8qbFvphpsKPonLZmlWGpGDA/eRgyntsY+mJ2oxJEMJJjtj5WoVsxk6vK1XL1O3NTPxUxPxBxfvZf7Z8zTZVzYFenMFlAWqo7iOV/SBPfBYF9+0XMDTRQzfW0bbBVH4n648yyuUVc20AAC9/ht549A9q6YzVWlWp1A1I0lKEfeDFm1X23i/bpivVPZMF9es6rX7HHlZ8tZGMjr1FUSAT67W+GNVRTggjp3H0wXU9nyd61S9jeRfyxEPZCntqcg26R5Yw+rEp/sKfZ/LqKRJpsAWsCTIgRG1/wDPEnEKxUEqht69+nc4bJ7MUwI1Pb+aMdt7M0jEhv7xwnlixVqiv0c4yKTp1mRG/KP4oF8F5viChdWjTI3vb4Thsns7SB934ycaf2bondJ+JwLLFBToqOZ4u0AiL/mfyGNDjzLICqR6Ti4/6PUIjwhjk+zeX/4K/LFLPEVMqOWqGnp5GYhtQbcCJ3E7E7+WJXrM6QRqIm3Q6jLQJ/DAdDMkG1wJA8/l3wVl8xJtvfpJ2+tvwwnFiB8nnVYlBt0neBHXpBx1lwZB1E9vyt1xHWoKT7oBJAMW33+PlianT3URFxb8zinS6AYUwViLEQQcF0M4wAU+pt1veem/TCvLsZidp+tsHHUBAAnb+oxm5NAmH0M0Vi5sZ09PKJM4NTierSrhbxzafSQewi1uwwqVwY8x1H67Y6dTBgGdo84wlkaKsZZjOrbS8xYfy9zIgki9/PANKZcKzauUDbT7oN5P8344DVL31do7zcX+mOqRqSSFJgj/AAi+HdisPql1fS5ErtBBFuttscNmdUCW5S0S0x1t2xqrMautyZN+59cd/sZmRMdRbGfJjszK5tlb1638j+vXE37R2Pef19cQfsr94Nhv8/U/0xMuUBHMLC5jpe/w2xL2FsaZOrqWQMSF4E9Bft64E4fT0oIJ2GDC8ho7EX7kGB536YFso2gBYDvb9d8X3IcNp0BCi8XY+8fj09BhFwjgpAWpVBBEFUO42u39Pn2w7y2d1Dm3H1x7Hh4OC5SWyGwio/UYrWbzWrPU1hYFJ31EAsJemtjNgeo66Re2HVasJ3/XXFWrtr4ioBB15d9Jn3gtWi0fEN+OO9iQo4hmkz1NcxmlNLJUtTKrmDmCeVajAe5S0SAs6m8Q3AiU/EfthRFC5alqVbLPKgC2gLaBbaIxTvav2tqZx9bErTAPh0+iXcSR1eBv0mB51ygeX0mficRJsI9l2q/a9nj7opoP7IP5DGsv9smfVrlHHmg/QxT6dAvamrP30At+AOMq5CoplqboP5kZfxGJ2W4o9TyX21JVAp53KB0axjTUH9xwB9MQcc9gsrmaP7ZwptSCTUoCSV6toB5lYC/hnce7EAGgcLyqOCS1piReJsW+AxYfYji1XK5oVKU6YOtP+Kii69tYFwenpOGSz0j2R9mmPDqDUmLkKeUxB1MX5ewljY798cOSJmVPmIP+RxeeEvT8MGlHhtzLp2Ic65HYHVOFHtbw64rKP5X/AOlvny/EY4PL8dNPJHsEyslvljZqdsaYW7dMaDDaTjyS6Nqe0416741pnrjgHAKiXbtjgv645DicZqk2I8x6+mAZsVMbRwdjPmCDiCqrM5Vo8MRI/jJkx/YAiRFyYNhcgQNh+vyxTSQUUHMZFqSIW088mAZYR0YGChI+Y6746ysAyFnfr5NtEYm4dReqTpRqrwTGksAF3YiDO3UQLWkjB3FC9CopNJabDw2KAQLqsmJsSGII6eWOun2RR3winTq1NLqFdrI8kBXX3T7wA54k41mOFsjuGQ031yQbwNUkAtOoWI1Tfz3wMxNWAyorJOplBvewPMQTJidzInFio1KmXb/WMuagCcni6iiKCBaJXTcLG4MRvGF3/wBGJhllgyBIAI9L/O4OOREG0wY28/1fGZ3NeI5IVaam4VByreNIncfD8cF+AvhUo1SXfWx9ywBVbjcb2tbGLXYEYuBAmNVo7H+hwSagBnoNU/AdsSZDjL0ZCBLggtHPBg+8pDG/yx1mq1U/vHCkVCTYKVuqnZfdJm4scKkBAB7t9z/0t89sbyw56t+qnrt4ax9Qcc1jamRAk/LlbvtbGi8BxIvt5Qnn54WwC6mfIUqgADAISQDq1OoB5rLZiLRacNK+YIQipl0lg0OF0kMzalEiwAEypk3W8GBXazSULHSpXUTvAgsBHWdJHxwZkxUFHxKnuMSAZszKdG29jCiRse2NYuXF0M3VbmW/cn/2j8TiSpOkkfHveenriCp0InYDzufmbxjrx1Ba9iCIJtqWJPnZvpjFIdBGWa0dRH1AP54tHAuF6FFdhJN1U9AfvepG3YYB4D7PE81QaUtCkEM4AsT1C9O5vtubTWMKfpj0/E8Zp85r9iGyPMZuQJgD8e3r6YWUs3FZlncT8rHEHEgWG9ot/KRthVlOJa6ilrMoIb4D/LHpkjTM5orqUdbT64r+RrRWouD7i1d/5luPSQuGmaziVF1oZGxtBBHkcV/L0zBJjTrKi97gjb1IwWBTOF+w75jO16TPopUnJepF4qS6KoNtRUsZNlAJM2BshzvCOGmForVqd3Hit6y4Kr6qqjEvH+InLZNmVZNRiCY6wAoPcACfMCOuPK+IqbMbkkyTuTvJ+uI2M9Rqfbii2SgY83I+gjGqH27EmDlXPpmGH0OoY8iW9hvthvluHwYm/U+n+eErBs9Uf274dmADmsmy6hOo00f466eipgtPZPJZpB+wZgJUU61WS0Fli6tFUAj+1sN8eV5YsqlSAVufSd/w2x22fanVpxqViVIN5AJgEAXvEAf0xTtdCR9BexeVq0cpTpVwoqJqU6SCpAZtDKR93TA6GxkA2w2qw80zdWUg/H88Vz2M441bK6qhlg2jURBblUgn+YAwT1gdcPsmbknAtoZSsxR0MyNupIPnBifjv8cRlwu+3fDH2nWMwSLB1DfESpj+59cKXc2IvPnv2+ePnMseE3E0TNhx0xgFxE/E4zLLqG6C0yzBRc9z641RYu2lVljsBv8ATGbVhYW/g+GAEPiSCzGfOYvBER0t3wEtRdTDQTcC3Wy2+ZxKmc8KoytSBKgCKgMCY6WMwZ+PngdOJvTBCOAHZpEWN4Bg2sBuLzGNdOrGMKOUTWVctSsf9op3DEdO4uTa9hgfw1xzVrsfeJMCASSTA2F/1JwDW4pBiDbClvpCK2a6q5egWpAk6ApJYAnYEGZ6b7bm9yaTVqtJqfOyU05bEmncspm5gnlubTgT9ncEDQ0vzBQpEyoMAD3hcG1o7Y74XXKiqNbDUpQCdMnUJH93VbvGOlNkI74foYVZLEkSlRiOU9NVravdnzwZ48U1QswliWUkaIkQQAZBgCZ7SMTcG4q1HKCmizrB13DA+Io5dBETqIHNIiInDjKZIZjwgH1+Iau4RSmgITrNPoWWADBO9pxXG+mMW0faAFHV6aajR0IQiAbjmuNxzdCbmCCMBUajltQDQjCIBszEwIuA0x6+eMq5+otKmWYOoTRoIjToPKNSkMwllbya1+pNAqsvRWsCHRFctpWQixJgaWYlyRNgB0viJb/sD7HXEeE1jVpF6Smo6M5NFtOoqE3L8paCIggbYQ50uareIBrVNMW+7FjptqmJPnh1wnLVqL02eu1NTRLCoo1o6kUjfUIQDUJJsSpi98DZ/hP712WstUkAkiGkuzB1JW2tTTJiNm771OFq0gAaVVCyeKjaAWkAw1qbwPnH1xrP6C7eGx0momnWDqCvpsQBvzH1j564hRekQKiFYgwwI3DBt/KbYZVs0alOmmhaJHhMXeJZUpUSObSWmxaATbGUVqmFlezSmI6kItuwS8z1lyL4aUqB0qqAk8upRzBQwUyCJ0lgbg3ERgHIVaa81TxDUJsy1LAiDO25lrHa174P4ZQq1q9Twg1Uhlui6YIppZjYKRIFyNjczikr0tsdkjHXyoo5mCqqyZjSOW5Myu074uXs97KCiq1KyjxI5VF/Dte/3mkm/SbTvgn2Z9mRQPiOAazC8HUq99JIFz1Mf5vq6k7A49Hx/G4bl2S2DVnUC836jp54DOY1EgiCPl8ME11keeFedUlQ4JOgd+25PpEjvtjtJBOJ1oBHfFaW9Vj/ACt+BGG1Wv4kmZO99/l2wpqLFT1t+X54TGLMjnCrVFn7xEeRJI/XnhlTSKFGdmrU5+NSR9dOEbnTXb+YA/SPyOHlZddJqQtC8h7EAFT6zfEpjBc/kvHoNSMAEg3ncbWFiLdfxx5vxfh+hHW/IQT1I7/Kd8eo5Ovq5wLETHYyZX1DAj4Yrue4YK6kzpqKYVx27EdRieVD4nnPDUmqvlf5An+mHlGxaexxN/4E1JiTTIMb0xqUzBnSLrt0jrbDHhvszXrkaRpBIBZkYaQTvDFdR7C0mLjFReiWhPVr2gGBa0XMfT5zgrhnDGzVRadFSTbWx6DaOwA3iBe+23oFH7N8pTBaq1WsB0LBAT0EIA1/M4e8JyVOkoWkioOyiN/qfjhMEh5wPhQo5enTX7on1J3P66RhiTpBwizDMXPMYBhQDG1um98NqrzA69cX0DEXtXk2qGnpEgUyXgiQoY9Ceu09BPkDXmpw4k2gn6QPx+mLB7V008VCzhSKVhfWedo0iIYFrG4IAnCSjVX7/cDrubFbdCfjjxPKj/VZa6OUpnTB25RPynHWQrISygHWSdDa9PMA1hJCxYHe/l1O/ZhVpO400wCSsM1wp3BYgAEgwTuL9sKhw8OAiE1KjnSw0gaQo1Eo8kRqvNiSB0jGahxGGJRApu7tTUqXAUEknRsx3EaQBPkI3wty9AspcwRTXuNgJYgdTYyBcWxz+0uaBVlbSDLKqxc6vEIIBgm/fpjsZEtVSkoZbFm1wGhZMXgXPeJgjrhOPJ9AHcOC3NbqLLLDT5co3jq1pIiwvlfJaoZFdQR94M03PNKqQB5T06YlzWTYtMSag1U1RbGepUH92BGxvv2MC5egdM6GOqTIKhTcwRqvEDr1nFJNaaAq9VnQeH4mpVJK6WBUalvBHcWMWmMCspJv7xJMyFB7mSYJJMfE9jgvhmUqFS5WVvqJgG2jUYJkgFgDAJv3BwPlsmzuKazdrG8T67gCCT8d8G7Mxpwhk0U2qDWCpJCqxclIRFLKuxZth1Cz2xJms8arj91oBNiAV1KsFQ02IDSZMmGuT1lyecWhQp0nFOm7AFXKyRJcayYlW1KnW0zB2xvLZ1WZEr1KjU12UMQBKaSZEQF7wLT5Y0fwNA6cSNKqDRYowWH8RQRZ2YqAbjlIJ2Mgjrg+HzdWpWKHQaqeJoZQdIQIQFffSVB/7g4647Ur0qpfTKFnCMwDaxoEzEExEyewvG6uvxo1KahlQaqjuxAvzsqiDc3CkX7eWE9aYybgzVKwFPVUaQoZVYe4pCwNTRsLgSPI4cVeGKq0qtIOdGhStRtLFWFSKmgnVTIqVJhovJiDhT7OcB8dypKppQsFcCTzMIBIgi4k/wA2xvhzT4RFNyuYfXRbWNI1U5IBYG0lx1UG8C3aop10Ik4nxysWVHDKrKG0VAKhYyY3ukm0H+EbyMVHO1f3RQaplQoBt7iz+G+HtDNNSNNmYVaoaaYWIhTpusABrAXi0dRGBKfCK2bgK0mnqksummgLCCXBJJZZYLpm5gRGE1KbpdgHey3BtQbxF/dqIUwVZzNyr2heUyV31ET1x6TQU6R4cBfQjy7ST5m9sAez3B0y9JaeoswJJZh1JJOkTyj69euHLo/8Uj6/nOPUw41jivkkEqLU9fRp+hjCmsWk6XMjcEmx3jywyesyNPxYdCP4h6bEYX8Syqs1iUce63QgydJ7ifiDMdZ2GL1469Iw4n12Px3xs8ZDm1vL/PrgfPU32Zf1/TCWokeX5YlspIKzaeG8/wARk9x3HkL/AKjEWbAIDDvgKvVYgCZHb0xNkqgMqSB2tA9MSmDQj40kVFI6yPqD/wBWHdVoc4A4vR/eUh/5gHzI/pg3O7zgYA1ZXpOalMakYy6DoerDz8uo8wJATMKxOhxfddm/um4+WHNKuRcfEHY46rcKy9YcyweoKyPhiWkxrQuanJkTOLTwuoEp0y5UuQdCi7wekCWYkiYgxhRlvZbLqbGqB2Wo4X5A2xYMnk0oqfDQJO53c+rG5HxwRi0wbsi4jUJgHoZItboBa0i+3W14xNw9eZfUfT/tgKtVsTg3h1W9hJAP4f1xZIdREGT0v/ngbM0KxrZfw2IRahNa+66GjvPNFsFnMaohYMd+vwwVQysNOptj0gfUHv3xTEJ/aGgz5umqhT+4M6ovqdrTHLOkjUIN7FbnFf4hkwpTw2HOuumaakrLgjX35ASFiSS64sXtIlJqoUqWqGmAoUvqN2g8oIhQSRaST2GK7wvI5nT4lIqWdkABiSElkK6zOmUaVtvJHby8u5u1YyOrktABBFRUIOsCUVpMTI5SLSCAdwRbDLPcVNMqWbLVnCuCyovh6YYFNQIKmIABXqBNzhe/EaoqIjulMatkbwwsqwbUEERpW9iDrBBvhdQ4LUrGo1IaqVIw0uloWSdxYAN06kdMYJtfbY7O86QtAFKiEaqh0o5kXZRuNoZYa8g4fKzjMyqGoaVNFD03EQW95rw0wbMbWxU5PhgSJ5ViNyWBPrNr4a5LM1Dq8NqgWCQofSPdRRadMap6dZN8Qp0wDeJ5moxptUpQ5bxCYIDBRDDUDt4ZJ3Ecx95icLn4coJFQqhGwdnBiARsDIvvjirUdD4VUVNBQgAPFjMlZlWWVBjY6fM4sOT9qI1F3CktYeE1SygIObWP4do8+uLuMntjbPPGUzJbaIBBuWYg7AgHlHUeWCFzCxBRSWZSSdShQI1CxuNTb/y/zY1kM0qlww6hgdI1EhuUehJk79LSMAOIAKEzqK3gEc+/kfXsMFGbHPDc6VpCRTENIZzLEoSVABJ1QNSkRfxDvcghuIeMaZY/vQQjFvda5VdjIhEC2BJ1X2GFnCaoViYW19TXLXB0CeWCJNwLBtsYmaGooKYiJBA5ptvG55fhJtfDb9DsLq8aqlb1P9mCAH35uVhfroaxMxBFrY1muGOpR3OkADSCROkuNAEj+Ji0GNpiblcVIgFSQznf3ToI1QYudljrN8NaOeclaRaRMEmHBEiWUERaDF9hG266FZxxLOPUBDvriZn3gCWkMTefKPWcTZPidVaQpitTVGJJm7JqReciNQ302BjmXEdTKUAvJmtf71AVK6TpZZNQFjzXDXsLrtGN1crTNTRSrLBW2sHSBpUaSVW5LDfYCNoOG00NMa5TJa6a1EAquxRI1aufSWIiBAinqkNN/jhr7DKEoOCGnxTKmx2VUMbgEX7zqxVuF5UGoppgk2UaWMszUyRp0HVER6am6CS49l2OUzLUs5yvUVXEsDMe6DFjzCpsTsoO+NIZo4rk/S6NseP6l/J6Rla1MmFKsb7ETax63jr2xLULarMoplWkQdWqV0nVMRGoRHbtdfVIanqHNABAm1uo6KR0I2xweLrUQMrWkgzaNDFW+qkY08Xzfrtpqn/oUsdEPGc21OpRYCxYgnsSLqfWx/5TjriFIvTDUjddvTqp+nyx1xSupouwIYECOokxBHofqMVzL8eai0iCp3U7H+mPQuiKslTjZQ6ai/r8vhjitTp1nVlqALDBkI3JgqwboQQR2IJ6gYcVRSzKzABwjzfs5e0/DAIGz/CyglbjCLOVoAbY9R+eO8/nTTJWnUe251WHl5nCnMZj+Ikk79cZyKDcnmzUqpqkwZkm/KDGHOZSVxXEqqo5dz9BiwcIzQqJB3GC/QUQ0mtGGmSSYwr06WIw7yBhVn8O+xwhh+Vyl8TZs9O2DMjRGmf1bC+teofPGqIZAyQrE9AT8gT+WM4XWYrAAE/P5/DEnEc5RopFZ1QPyjUQC3pP441ks4kfutJB6qwb8DhoA/MZtKFPVUPYWBLEmyqoElmJsFAJOGGTramggi3cH4WuMBZXN045wZ69iMMqOXWzU25ZtvHmN4m+GIrvHuJ06daoLCpCLzCzBqYYAvqBpwwBkSPIzisVcolOpSNGsxqgK37yloCmBpMliCJExMdJviwe0Iy9fxHFZBdIJBZQVBRiShkKyabd1JHvYqufyZp1JhShJlkkoL6rBrqVBG4x5GaT5WMMzaeLW01gtFgWXUstTGkIvdiALm3VpM3w74d7G0GoNUU1Rql9IaFZTqKLtzcpHN3PScVzN5hnQ1XpgOaYpswVdDuykk6ALNEGx3IjeMF5OnmcoHTwtTFk5HJnUwCKVYNzCIVoGxEm4GIg0ntWAFnaup6aMGCipzIj3kgXUHqoWCetu+GfEeFmkadSkiVUbUVKM5mSHggMTKwsRcxeDhXnQleWRhTaHYq9tUIWYjQCC+rUJtYAAWOBcvmalMB6Zg0wx02JSRBYapBmIJueU+WE9diCP2lH8Rwkro0qGaSG1oCd4sKrWEERtY4e5PhK1EDMlQ3YDRq0wGIgHwyDERIJBxVamYqOxchipc6t1B0hYUGCIWEJsYgTcziz08nTREA4g1BdIhEBqJ2ZlKkAAuG5ehnpioRT7H2UFk3JvsSNiQAIIsfL9DEyIzVEVZYFrC2ogsSTv5rtMX6YLznBRSkmrTZYDRrOoCoCygahzlYBIsbesKKdIsR1Ak7xtJ67Ez57/HCa3szb+SZzAIO4GllmCsMdSx0PTa+JqKlkJQiacnSSAxgGWAgBonYTtt3ccE9nBUoeKz6UBKayGYiHYEKLL13mASbEkQtyGToEsHdn0zDIo0mJ0kare8YBFovN9OHx3Y6AcpmlgkrJ5jP5fMj697Msxk2pU6bVFca9L3A0sGkgjuBCg7wSdojA2ao0qtd9OukhXUtjV/4clgoBUxJ5bAgCNN8c08yiwoDEACLbxvYggSbxHQDDdCMFSmANy2qWgi40SACBy9Be4INrjDRqiJtS0ctQ6zLSSin71iAZa1xAviu+JAN7wRAg/dK9d5BOGAzjLLEqNIg9xIAteTKgAjtOJWgTH3srn1R9cBWYmQohQDBOnsD+UYm+0nL1q1TLslLuocNvdWhuwEWM9WxVKOaYSyMeUX2tLFfiDMfHp0sdH27R0FPMUA6d9yPTqPn88cc4zhlWRK0d/jzpa7LH7I0KlCaGYlKiG9MPTgKdmEMNSsJ6b+c4n4Zwt2qGm7syoSQDYMNRhzAAINzbcnFNz2bylSP2bxqdUEClU1MyhgyymmoWEaST5QNycenpxMUQqFSQqjZu/kRH1/DG/i8cc5ZHaT9P0VkTkLvaGp4VEJZZawNrKCbD1IxWOLkKqTHQSGgyb4tCZrJZimrPRKrzsvIRuSWYGkSOYLqJntOEvCuE5LOF2ovUovuRqR1XUXChZuCFUMVB5QwB3x6Us1/ac/FoT0OP+GF0mZmDYdGg/MdY79RgfivHsyV5qhCmRCWBjoGUw3YwSLjvhznfsurAE061NrkwyNT3AECNQFge2+Ac37H5wQvhsVkTocOCRZNjqABMkkY5Zzm2ZNMVZGh4kyQukXIFhBVdvuySflgarl7mT3+mLNlsgKVJkqI6sUpy7AqAQWKLBuBJYXA3674rWaoFTEgx9MdmO+CbGjijkzEiYwy4TVNNwT13wFk+NlOV1DKeo3Hp0Pp5YcFUdNSGe2NFXoq2Mc9lfvDDnI1BVoAxzJCt5j7rfl8MI8tx5UWHGoW2wbw3ilHWdDFNYKlWEi4sQR2YC2GhDnI5wraAVHUmAMRUWqVp/Z01LMNVaAtjcIDdz0mI9cR5OnQq1RTdzqPuobBo8xc79sWtciqgCmoQqLKLCPK0fT17407JElLIkOf3aaTuxKFz6yJP975YXcS4VlleK+XVSfdqU5APnYyD5EfHFrzFZAwVxBOzR+u2IM5w8VFNNr9VOGgEeX4dTW6VTH81/qMS1eJmnQqmmviaAWI1aJFg2lirDV1AIAJ6jEL8GqUzymeuFvtBmWoZeodAlgVggGZ5pggz7o6D3twYOJk2k2JiXL8O8Kt4YZwtRQgFPSxOtSSpglSAaZECS2npOO+PlvEKg1WDcsOmkudAp3AHNGgwSLGQO5M4LTBR2FEltJLMCFfUG0vTWUIBeWBjT6rGB6/F1qhJQM6VFLOUWyXlNSC4LMLk7RAmceS0qGKqOQ/dy7MJcD/ZswYSbhpHVWHzw0qcPOZpU3XNKxLCmtOq2moIYu4DMbsAFa//AA7ERGBc/n6dVTpolGqPZUqyjNJYkqfcIXVCg6TqttgfNjwgStYSpKsFBvIIB90ap1EEXtPpgri/lCBK9MzV1QCLyFbSxZpIUwAPfm4AIA647Nke9FxqBJj96DHKB1VdQMkdpJusntwwCi1ahUYeE8lamnkVNADsDeJWTqEzIg6ZKps27nTTXRCQwXlLBAS0ljMkGIm953jEVTsXTDPAqUitxOhryCsiKj+UAMQesz00nBGbeqNKl2pMqgMorQNRJYmCtjzXjrOE+bo1KVRCZV4BMiPeD8w/lMHyN+2JP219vEewUWv91bX7bfDA5UOxJQQlrGFmDcdh33J/HEmXeCCTpA8979J6Xi9j67ZRyxc7wptPflEyouRAO1/icRCqNd5I6EggEAwNulun8MYujJjbKZHx1gEAs5GmSObVa5soYTzHYi5vjYdWoPqUmowBmI0tqSwA1covfl7bnC3I6mDadVyQJ2IMyN+t7bGDvtgmtl0pX8UkxeIaGAMm3KRqQ3vaOt8A0QrmmpKCQdt+0wZEzJgAkdZ88cvmSd1XUAEIFphTBnuQJPn0xznVVnsSwChiSYuaZlYMbHlubgA9cRrUKyIgkzNpOnrfpYfM4bQm2juiYgKeh02tKwQJ2m8QbQfTGgQyb9x8ZEdestiSpnFhlEciiIF5ChTMRJYk3MmI7RiNvc1C4YyJEkWHL8Dad+nfCa0N0ap0gTZ9HWYJBgMdunb4xfHS5ZX6wTe225mAemxAJtsdpOVyTuYkCJ6SYA+Y38xjVBiQsC5HLEXvAt0/XbBdoFJraGfsvlbqWF1AkbwTJIHTpGLN7V1alKp4bViDUrSWDxCFQQgk6xpWPciD6ksr9j8uCW/tKvb0/Pfthn7X0WXNupqVYaoCHAGpOVAKSsFlFMj+7BN5CfV/k78T5JCfNcXqrmavg+KrKGQDUahBiWIZRzBlQMQ1wx1DVAhRxLjxevTZKKhkQBiqkt1CuSwLVLaZDT7u41YM4pW/e/tKwQ5lmKxqIOkgi2kyIsN79sIsxqqHUCJLKpKFiBqEoTMKNJaJs0g7g32xVI0khh/pfmEI8OtVEyGUEU2kSQyDfTAkyPvd8PeG/anmVKioy1FBhydDEX0rcQXJubX26Yp9BUAV1W4hoVwxA3UAkSq6lJmCVlgQRExUwo0n3mhgAwuFCgLCbFdJkGSZU3FmO/GNUZuz1f8A+KoDafBFRA2l2VtAW7DZyQ3ukxMx0xxxf2tyFWFOXVn1LqlQNKmGZw1MhmhbiOtt7Y8tylZZhRJG1iGKg6TIFiwGqYNy/exmz1UnmKhxzMHJknUQJcaiCgJB5bSL9RiOFaTHSL9m+E5BqdWohrrBVadMMssx0iArqziGIUlj3IERgnOfZ7WorOWreKGIBSFQlep1litvS84rXstx1kqKGWkBVKagQWKqsDUDJKfu3k6iQNMbyMP8jxfxK1UIQVN106ljlJUKAu+xLkidSQD1ylknCxqCZBluCuwIop+0NTMVQoA0Ezpgsw1ggTIHcYnyPC3ZoNJk0ESGGg94vvPocL+M5tMu2SqOCZpVNRVmkw4AYwylouJLdenW55DOJWpKadyRI1sxDD+0SxMHpJ9ccnkeZPHjpLb9j+krNZSrTpTrIJO4EGewgCT/AMzH1xYqXFU00wWhiToBPMwWNY84U/8AeMVHiHAHqNzVFSL8qgf+5iTjv2boBkqsrNVVHAps+91h2WAOUgwJkx64z/h2XNky9389k5YxSLH7UV9KJ51Aw+W31wLkOPEEK4BUbG8r/X44E43mgfDE+6s37ljf5AfPCt6hVPEeEQzDOQqtpVmhS3vGFO2PfbrZy9IvObzdNabVWMIgJY9gBPx9MeX+0fHmzFIPrjW0ikCeVVPKWhonT5bycB8T4+9UaWhaYIYpM6okm4MMQB8NR67oq1ZS6aRaEb3p2IBMG4JNyPPaMceXPz0ujOy2cF4udRpBhVWIEFkJNMhi1MtpOqATJCyUczeMG5riNTJ6wlNDRqnWAWLyHcK+pjpbm8rDUJkjFQ4cyF1WrU0IQSxKsxKnQCBpm7DUBsLmTg72jqnUlSm5qU6i/wC3HNU6KVMjVThdI0iCbm+OeN0VbYBQzTUq1O+k0xq0tMEqJVSu9g53iQtjM4acXplkLNR0HW0iTpspY0yGkgroBmVs0kXBxXir87zzUwCe5B5QZtaNN/TDLh+cdaxlpC6qjpt4jUpCHlXmaYGoxYN1OBfBJzU4ixVEJYIGJgMb3Uljc8xKmYtI2EYgakHWS0Em8zFiesQenXb0t1nMyNc+ZJn+KxbcTv06TBmMEcGp5d2bxqhpHTqUm66gQRq3gNe0ekxGM1F3QjeeWkKylTqVQnIymD+7adWhlIk6TI/jncEFdns4iu2kEKSSBq1QJIFyJ6TeDe+Cc9TmowgfuzED+UhQuq0/97YVtS1G4kiB9Bb64rsDeT4gabM6kA1AVI394SVM7iwImenZsQ131QZkn5mQCFHoJ27YgRgT7wsYMgx1ECAZMxHp2nGkQmwklSv4VPlFsbcSWGZSuVELckS38Q7qO1hsN5644NAneQJibTeFmOimYva/riPL09B1GJ0nb3Tv5/D4Y7y1VqzsuqNXLJ6EuDJ9CpOnygYitiJ24d4ivClSIMsQVaVJN7DUFg+SifI5UyZFgZIkEFY3UG1z0neMT1uPFm0zFKnIQKACRcCZ2m0ncx3GBkqgGASGEnVNhEgepNt99XSMDGdLkIJJKTBcRMkCSsiNpUmAZjyxAjE6Ra0LIO0sDAHx62kYmZ5JeYusAx5gCOg2+AwQ6KSNwun3jf3QDt5A+d47XL+QI2ZdtjCweoiTcdRe17Hp2ykkKCzTtIsY2MGd7H4QfiNnGXXba9rzEWufeuPrjMq2rTLaQAJPkAYgDcwD+hia0BavY3h4q5hHaZSokCTHNPTaOo674K+0AVRma76oAbksOwEQZ1GQTYA2I2sZPs7UNU1QRNSlY7iFEg/G+DvbXhvi1GPVajESB5j8OouPXacmRQUb+T0PHjaKJXz7FUTQTp8NokXLNAJ5YZbi9rstsKUhmZg+nUpJ1EWuSQx7Qu7QQWXfD3/wqqxGtiQfeDQRKkHoRKmOsG+0Xws4gnhMyqQAwZo0iQTuQxBIJ027mY3xtinDqJ0yi+2TwHcBHOlpJvtqImIChyrNqI2mbXOIuI0lYGIdBsFN1IBhRMnTeYNxAg7kwU8wywS45mJmdKAEoPEGi0HSwIKgbWO+CMvnYg3lBdSxLUyuziBzJyQSuwIGNOMk7JtVRJw+iCwMhiSXVjqUSIIIDAb6QZUgnmBG2OKFKk2jU0WGkGQZBIN4CyCxE2gKbRGJBnD4bAWQg6HWJEAX6SrOTDCIIM4zg6/vA0KFa4BElbGFD7TKqJgE36k4ltpNsKWqB6+WbXAIYgsAX3LTpHcEm8GwaGvIwd7P0KjsSulSoCmAYlLqexE3KGRqBMAxjmuyqzooB8QxpbcGLMBEkEmLfwEkC2CeD8QhX8IsDGt2e5g9VkEGTIt1jviXOThpBSsZ+1tVTl8j4hCu1JiQL31CCLXFyJwkyBrUYNGsVHbcfLbDP7RU1Lk4tGVpEix95nO4sbr033wBw5NaKw3Iv69cbxwxlBKSOZ5HeizUOIVq9IjUGkAMBaf7xIIMd++GXs7m61JTSJZEDFvdGoyIKhj85wr9n0KFiZvECJuJvbDvL5Sq2wiept0jrjXFghjX6FRnKTfZYeGZVXqFqihjaJ2FhFtjG0mdsJvtXqf6rRIgDxtN+oenUEeW2/liw8Fy1RVPi6fKOoub4SfajxV8vlqD02KVPHkFdwBRqzbruDfyxrk+xmTPMKeZYMTTLKVjRfmBB6H7zX1QLm4iwwO9c1IZjJsogASNML7tukzveTNziatxWtWGirWdgtQQCeVdRksFFgZJ23jA9BVNi25v5yN78pALAmYBVW+Hl16Mr+CyZT2czek1/AJpkR4cAs6WMBYblgbxMSRPVY9cVdbBYVzqbTcWkiD91d/6d7YOJ5iuKwynh60hf3BbxGUFY5GYqyspmQAAZEzzLVE4tTCsoQkqpUKRBXo2zBgwIOxkkztIxo40i2kC5eVU3gmFnyVQD1iCZ+WI0zml3iByBRsfvoWmLiQpNuuOXzgCkmCDMSDPfZbA3Pfy8tZPiKAMHpK4a6lSQwJDCI2a5VgpESu4kzKW7JOqaamYmYUEm/S2omZJlmmPXti18F9osqMuuXeiKmuSxJlif4RYEFlUCxAhe9jSqGZB1tuZIM3mSYi3vTttbpYjGUqqS7e71Vd+0A9RA6+WKScXYk6LZxD9nalVfLVWJa2htKkaxTlQABA1EiVkcoUdWwhTMhJBpq15BYHbpEMLdfjgWk89ANpjr1m1pMdMN8j7O1a6eIglSSPeHS3Y/jjL3od/gr70iDpEdztcnqD13gT0HmcT5rPD/aU1ZHVlPSC3MdVhuTPwjuThdk6xYSIAj5R8e8f07HZSkGYQe0T3XsD8dv6DG7VPZJqpVC8y2HMY7C5A7Ewf1AxJls+aYYkQIAEC51Aw09RuZv5XxviFMUngqxJVZ1GNrEEA2FvO+09Ocww8AgXQFSDvAbWSB5SBO1z54mgMqsJh1kFiOWJBIU6tUSwOrUAehNu0PiRPkY9ZNvO2k45RkaDqvAHyA0iOh+76d4xEWMaZ+I6nt5GAPhhtWOwijV5AOsr5nZt/Lb64ld4bvyrt2jf57j174EoEGOkDr5CZ7T88FqqvTNgpSTbcyFi4uYJj/m8oxL0C0c0yTIOwO/3bCLT8bfPHLUSqqY5WBHkIWYnvuPjg2syhzDaRqbpIXS3KBBBAiRYdTaQJHSg66FOkLEm5KkC+qR06g7/G2GBfPsupQV2vWJt2CiMG8X4vqzL04lRrZ26KdfICdrjUe9vXFa9jfamnlKi+IWdQ8wiyy8pQbkLdh0vvaYwTV4rlqz1wldF1e4aytTNY31ASNMAtAkySTYRJ58+KU40lfZ6XjyjHtgXFOMAl1EqQSB3PKpkf3sVzM5dgixsF6ABmRgd+mqJE/mcPl9nj4KNTqUHFXQAlOsGZXaxGkHSBLXJNtNzfG837P5nLUSWy1RYXcKXWRuxKz1k37xtioJYlUTs5KS2V2tlA8QRq3Y6hzbAkWGve4En1xr9nLagZWRBGhdJ5uhMaRpMWv0NjJk/a9SppEFjJCmxBFiCxIBsZ6SI2viH9qJqqUJA5QfvAT71uXUBcjY2x1fqI/SGJkKsyZlipL6R/ZAINjpgnaTqgzaWeVdFUkSTT5ioJGnULx003I7CcFZriOmmCNMmBDECO83i3r26bLVygqsJHhuQSYEyAdJB1A9SLCQZ8jji5SyffpGrio/aSZ6gDR8UMJch15gRKyQARF4Hee2BeEUFCMxeCoLWGlQQX0zqHM86oYGQLYYMiPSalSKuyNJVgAPevYDYkHbucK6GUZNYGqFW9hF76ZkAj+aJEAbWxpjmuMo3/AJ+DKSdplh9tBqp5VqZ1IcpRVYkDlNUN02kWO3qIwLlst4c+HUkTZk2cbqw8iCD8cT+1ilqeVd0CsMsigDoAagUbibQ0T1tjXA0BooYtH5n16zj0MTtUedN1KhrlOP1lAHvR1YR88WjIcTMK4kMRddxtcX6YrWWy8na3/fDmi/MOgP02j88b0SWvhGdaqGJDKyNp5hZhAIdTsVM77gyDBGKb9sNQf6qknVNVhH/pLO/cx8cXfhqwox5h9secnOUaYMaKMt5F3YgfJQfliM32Mzl0U1aZFQRDc2w32/h6EWJ7R2xDTIImb3Nhyz1gb9RHptfHWT4i3iqSJVWW/wB6Oxm5mIE+ewnGLUhlsDJ+6N5HvCLTqJttcje+OFqjI5OfamAQ7BmnmDMCvcSCN4PWL/LlcuwGoK/N1IM9Tvs0mfmZ7neYGg3sRy+hBPQ9QxsfM4HoMaYMsSx3IPNve7bk3Gx3xUdoYVxbLL4avRrLUQ2hwUdSAuosG5SuqIZXa2mQJwBUe+4P9n4AdAOnTt3xviDBlDgjSNx7pUkteJIAPRgYOmCAYBjy1dFUlgZIEBQB2+W+NHHQM29XVy7EEwAJBmQT67GT26RienqsbEXMxJuSbeXTAWqbCxcgb9DE/TByZMU6vK6ypuskzJsD3O1sKS0ImpZpdQkQhBBkbe9E9dsOeHcXrUlIpVVRWYtBCkyepkGLAWwkqSA2rfcdLidQ+Ab6HBqcCMCCBIuGMQfgDI88c8vwCEopqg0g3kmwkX7XvawN+u2CKaG7KZAIX4k33GwAPkJxYG9vNX+0yWSf/wBKPyN8dp7YZYR/8vpAgzNN9Jk720463H8mvBlcObJIlREWgBdgZ2F7nrODtSkVRGgSBP3d5UfyWm+1thvhhU49kalqmTqBegSqbWg/fE/IRjtc9w0qyinm01TsUbeJEyTEDaOp7nE/T/IuDK6AslSNOq02vEHvfcGR2xKIBkn1nyuD9I6Ycihww/77MqJmHpg9STYUzGO34VkH93PMv9uk342i/b/PA8bE4MQUXK6GBjsQO5mCPiLHuO84JegSGJmAIgEFjN4gn0F/rsW1P2ayzAhOIUL7SNMWiLv28umJaPsOxPJm8o8m8uR8tIYg9sJ42HFldzVWWPSTfrff4m+CcnWK0wolgTECOoMX2gz1/hMTOHWZ9gK4WZpap+5VOkg9eZOU22PwjbAiexGcEgUgwIgxUp/A3cGxg/DC+mxcWBu9iZliTCgwbg3+Ez5kjvgHNZmWhgYiB5RIj+bbreZw1r+ymaI1fs1UtsSBNhtGk3M3nqD3wZwj2OastT9pGYo1FHLqp6QdwpBfSGliFImwG8HlFGhpMRZbKrVRgbsPdKyTB6H6ACwkj1EtHMlJFKrWQAfdcrETaAY3HofU4iy2WZZDArYm6kaSJ7i3MBc+W0Y21cKSVaJ3FhAjtMFe3TYdsKV9ApSXskyHFK1AAJUGmW0qaSOomAw51aD7vkR6YnyfGAtOBRyzsSx56ZZhESFJblWWNhAsfPAxpD/eTSBIHNIgzvEWg+gxAlHRTczJAKi/3nY6jeLhVNo7b4OKZos817LdkM5l66eL/wCHOIJAahmTqBWJhKluvxE4izwITUtKvTCCapqaCqjcAMt2OkiSBykmfOP2JrFqdRegqQBtbw0A+eicXnIJbtG/0xr/AC2No3h5M1uyo8PoF0Dq6UlYg6qofSVm8FUKkWi3ncRGDqfshWYVWp1KFcMCQKOYVotBsdPb/FvaLvl1t2Efq3bHD8EoeGENCloX3U8NYF+gixJxD8JPpmj8qTZ5n9qfFCv7Ii7GirNHYAKo+YbB3AT/AKvTPdVP94A/nipe22cQ8QqxAWn+6GkAAaffgD+ctsO2LPwqnqyuXYEghBsd7aSCNj8dotjfHHgq+DlcuU2yy5emQLH1+nyw4opq/XqMV3h+YIKhtjYGfkDi1ZSnaY7X+RxsFjvhbSv1x4n9pWd1cUzB6LoQT/Iiho6e8GHwx7bwhOnQxjwT2nfxK9fSCdWYepHve89Rag26Mix6+eM8vVGcgTIUwFhVXWz3ZjypcW7FrAljtcDYnEeaMNpmYMRMiCNr/rffA6PALBtNoIaYUwZ2Ej3oMib+sSg8waJBTcDZgYA26gCP1HK4+yGTsviyQYqeGCpO0xLHyO4neTNsD5bKEU3aonJCgORA1FzdWbpFNhPkRucRLQJClRzDnA96RMiRtfSTBuQRbDnPZ5qgKUg6ppVIZjpgWgX1FNtzfUbADAtKgVCl86ygETpRbJPmQznqzGLnpbYDArsbBSd992JsQDMzfpsfwm8MGZBDLP3jFrmZuu83J3+bPgvDRXq06NMrFYhASDyzMsLTPp0JHU4q0gFOYrLzqFVVZdQgTcLJVSbhdQIAETImYEDgc0WtuZ3MTaPof64fcf8AZpss9OnUGhyrEsWBBhm92LqkdYveNUYQVEDPIIACrNusAAR3JBv8fXTsY1o6mHOpaQPmUvfr6RuB3w9yOVUoIdSBa14i0TIB72teL4TZJSFVS0CotusxdJFiAzIo9JN7TPTzBSQuoKSStuh9B0Mj4Y52hUJwL46OMxmNEdppvy/PHLjGYzFIhkb9MYHPc7YzGYokmmd++JKdFSLqOnQeeMxmB9DIo0iVse4tiGnxSss6atRY2h2EfI4zGYaGWbgHFqx3rVDtu7f1xfslXY0wSxNxuT5YzGY0h2I7zI0sNNtQlotJEAE9zAicTZdA3vANvvfr5+p+eMxmIfZIszeRp1UJqIjmd3UMdj1I8h8sVHj2VRSoCKAWqkgAAEwL+uMxmMn0hSJfZcQMxFoq0o8rPi8UBzfH+mMxmOmHRMR9lNh+upwTmvdPo34HGYzFlHg3t3TAzrQAJIJ8yS0k9zYfLFi9mm/1Ol8f8b4zGYziTHseUNz64tvDtvljeMxp7KH2R3+WPnb2u/8AqM1/+VmP/wCq4zGYyy9L9yJgIctQpEkkwwk3sDYemLLw2iulLD3lO3XTM+s4zGY5chBUc65FSpBIhjEdP3kW7WAHwwfUqHxqgkxJtNtxjMZisn2i9EPE1ioYtyfkn9T88aqMQUgxNI7emN4zDfSKXaCs/VL13LksdRMsZMkSTfucIX2Hr/TGYzFx6Gx9VtUSO9L/AAUsbrMYX0P+JsaxmOaR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QSERUUExQWFRUWGRoaGRgXGB0bGBgfGRoYGhgYHRwaHiYeGBsjGhgdHy8gIycpLCwsGB4xNTAqNSYrLCkBCQoKDgwOGg8PGiwfHCQsKSwsKSwsLCwsLCksLCksKSwsLCksLCwsLCksKSwpLCwsLCwsLCkpLCwsLCwpLCwsLP/AABEIALIBHAMBIgACEQEDEQH/xAAcAAACAgMBAQAAAAAAAAAAAAAEBQMGAAECBwj/xABJEAACAQIEBAMFBQUECAQHAAABAhEDIQAEEjEFIkFRE2FxBjKBkaEHQrHB8BQjUmLRcpKy4RYkM0NTgsLxFWODohclNER0k7P/xAAaAQADAQEBAQAAAAAAAAAAAAAAAQIDBAUG/8QAKhEAAgICAgIBAwIHAAAAAAAAAAECEQMhEjEEQVETMmEicQUUI4GRwdH/2gAMAwEAAhEDEQA/AKuuXTa63AbeB/CbQRPzviajlSOpcWvNxvHnB3jocE/siyf3lpjnHSLg2kxuD5Rgemz0tUBRO0XgC5Ppb648BysZ02dRTpJYX63nczJ87b4jpcSHZj2sLHp9YwX+0+JTBEDYETcWkR062PniEUNJA67mOsnqNvlhKh2xhwyiGAjleQbm5kwVPTzxaKGQKN4ZRTJB1ACOYSQZPvdAO98JOCmkrKSsmbTzGdvgpkX6QDi2JxMCBJNzeNrTB7wZ63jbHRjivZaYNmOEsA40CwUg2UnbUdXui523sMD0eBMNN0cmdQHu7z8gLE/EdRhrT4h4guRtBM9Rc9O1+/yxyc+IXYkiJMaifMdDF/8AmxrURiPhHstpbVUY6ZPKNp1NpYg+/bawmemNcQ9iw1QPSqKAzaWUAwAN9Nzewt5m+GdXiSjmgg9DcxYCLbR9cDZLjemq7GWGoCBPLK7zsRF8K4A0C8Q9gWqatIRSwt72kRNxeTYbAWnFW439nuYD2FFFJbZmgAaiTJWYAG53kY9HzHFYA5pYwRaRePltgLOcTgGCx02FzPqf4hB09dhh8ox6E4nkFXgdWmtR1RmSmQrMQCoLAG+kkR0mY22nAwq6QSsj+ICRfzG5x6otHTSdUIBKkxYqC0QdjLC8Ant2xWm9iHJJLfXbzMbDbB9aL7M3D4KpQ4vzEMCAbT6dPniy8Pzer3TcWjr6HBK/Z/Ycyedjfb+mCKPsYVJhlv6+eMZ5IPoSTRzQzAAILsDI6NbuPrgl+IKJJcx/ZaemOv8ARyoPddJPVgT9Nvnjj/RJ9hUXp0PT88Sppmm6NPxMASpLmbCCJ+JOAPZ4APUliZaIEkyTsB1vbzti18H+zGsxDVagpre2glyPQ2HqfliyUvZmhl8xR8OnJGtmqMwLSAFpiLC5Zm5V+5jshglJb0R2yPgvsSsaq5cW9zVBHWSRN46A2+gg4r7X5Th+hazMpIOhQpc6QSAxj5SdyDh3x3jdPLUKj1pVFG9iTNgoHcmw+thbwTiS5vild66ZetUBsPDpsyIokKgaIMdT1YsbTjtjFQWgPUP/AI15Kf8Aff8A6R/WcMsh9rHD6pjx0Q/+YjUz8yI+uPG8v9nPEX/+zqiP49FP/G4xvM/ZrxFF1HKVD/YKVD8qbFvphpsKPonLZmlWGpGDA/eRgyntsY+mJ2oxJEMJJjtj5WoVsxk6vK1XL1O3NTPxUxPxBxfvZf7Z8zTZVzYFenMFlAWqo7iOV/SBPfBYF9+0XMDTRQzfW0bbBVH4n648yyuUVc20AAC9/ht549A9q6YzVWlWp1A1I0lKEfeDFm1X23i/bpivVPZMF9es6rX7HHlZ8tZGMjr1FUSAT67W+GNVRTggjp3H0wXU9nyd61S9jeRfyxEPZCntqcg26R5Yw+rEp/sKfZ/LqKRJpsAWsCTIgRG1/wDPEnEKxUEqht69+nc4bJ7MUwI1Pb+aMdt7M0jEhv7xwnlixVqiv0c4yKTp1mRG/KP4oF8F5viChdWjTI3vb4Thsns7SB934ycaf2bondJ+JwLLFBToqOZ4u0AiL/mfyGNDjzLICqR6Ti4/6PUIjwhjk+zeX/4K/LFLPEVMqOWqGnp5GYhtQbcCJ3E7E7+WJXrM6QRqIm3Q6jLQJ/DAdDMkG1wJA8/l3wVl8xJtvfpJ2+tvwwnFiB8nnVYlBt0neBHXpBx1lwZB1E9vyt1xHWoKT7oBJAMW33+PlianT3URFxb8zinS6AYUwViLEQQcF0M4wAU+pt1veem/TCvLsZidp+tsHHUBAAnb+oxm5NAmH0M0Vi5sZ09PKJM4NTierSrhbxzafSQewi1uwwqVwY8x1H67Y6dTBgGdo84wlkaKsZZjOrbS8xYfy9zIgki9/PANKZcKzauUDbT7oN5P8344DVL31do7zcX+mOqRqSSFJgj/AAi+HdisPql1fS5ErtBBFuttscNmdUCW5S0S0x1t2xqrMautyZN+59cd/sZmRMdRbGfJjszK5tlb1638j+vXE37R2Pef19cQfsr94Nhv8/U/0xMuUBHMLC5jpe/w2xL2FsaZOrqWQMSF4E9Bft64E4fT0oIJ2GDC8ho7EX7kGB536YFso2gBYDvb9d8X3IcNp0BCi8XY+8fj09BhFwjgpAWpVBBEFUO42u39Pn2w7y2d1Dm3H1x7Hh4OC5SWyGwio/UYrWbzWrPU1hYFJ31EAsJemtjNgeo66Re2HVasJ3/XXFWrtr4ioBB15d9Jn3gtWi0fEN+OO9iQo4hmkz1NcxmlNLJUtTKrmDmCeVajAe5S0SAs6m8Q3AiU/EfthRFC5alqVbLPKgC2gLaBbaIxTvav2tqZx9bErTAPh0+iXcSR1eBv0mB51ygeX0mficRJsI9l2q/a9nj7opoP7IP5DGsv9smfVrlHHmg/QxT6dAvamrP30At+AOMq5CoplqboP5kZfxGJ2W4o9TyX21JVAp53KB0axjTUH9xwB9MQcc9gsrmaP7ZwptSCTUoCSV6toB5lYC/hnce7EAGgcLyqOCS1piReJsW+AxYfYji1XK5oVKU6YOtP+Kii69tYFwenpOGSz0j2R9mmPDqDUmLkKeUxB1MX5ewljY798cOSJmVPmIP+RxeeEvT8MGlHhtzLp2Ic65HYHVOFHtbw64rKP5X/AOlvny/EY4PL8dNPJHsEyslvljZqdsaYW7dMaDDaTjyS6Nqe0416741pnrjgHAKiXbtjgv645DicZqk2I8x6+mAZsVMbRwdjPmCDiCqrM5Vo8MRI/jJkx/YAiRFyYNhcgQNh+vyxTSQUUHMZFqSIW088mAZYR0YGChI+Y6746ysAyFnfr5NtEYm4dReqTpRqrwTGksAF3YiDO3UQLWkjB3FC9CopNJabDw2KAQLqsmJsSGII6eWOun2RR3winTq1NLqFdrI8kBXX3T7wA54k41mOFsjuGQ031yQbwNUkAtOoWI1Tfz3wMxNWAyorJOplBvewPMQTJidzInFio1KmXb/WMuagCcni6iiKCBaJXTcLG4MRvGF3/wBGJhllgyBIAI9L/O4OOREG0wY28/1fGZ3NeI5IVaam4VByreNIncfD8cF+AvhUo1SXfWx9ywBVbjcb2tbGLXYEYuBAmNVo7H+hwSagBnoNU/AdsSZDjL0ZCBLggtHPBg+8pDG/yx1mq1U/vHCkVCTYKVuqnZfdJm4scKkBAB7t9z/0t89sbyw56t+qnrt4ax9Qcc1jamRAk/LlbvtbGi8BxIvt5Qnn54WwC6mfIUqgADAISQDq1OoB5rLZiLRacNK+YIQipl0lg0OF0kMzalEiwAEypk3W8GBXazSULHSpXUTvAgsBHWdJHxwZkxUFHxKnuMSAZszKdG29jCiRse2NYuXF0M3VbmW/cn/2j8TiSpOkkfHveenriCp0InYDzufmbxjrx1Ba9iCIJtqWJPnZvpjFIdBGWa0dRH1AP54tHAuF6FFdhJN1U9AfvepG3YYB4D7PE81QaUtCkEM4AsT1C9O5vtubTWMKfpj0/E8Zp85r9iGyPMZuQJgD8e3r6YWUs3FZlncT8rHEHEgWG9ot/KRthVlOJa6ilrMoIb4D/LHpkjTM5orqUdbT64r+RrRWouD7i1d/5luPSQuGmaziVF1oZGxtBBHkcV/L0zBJjTrKi97gjb1IwWBTOF+w75jO16TPopUnJepF4qS6KoNtRUsZNlAJM2BshzvCOGmForVqd3Hit6y4Kr6qqjEvH+InLZNmVZNRiCY6wAoPcACfMCOuPK+IqbMbkkyTuTvJ+uI2M9Rqfbii2SgY83I+gjGqH27EmDlXPpmGH0OoY8iW9hvthvluHwYm/U+n+eErBs9Uf274dmADmsmy6hOo00f466eipgtPZPJZpB+wZgJUU61WS0Fli6tFUAj+1sN8eV5YsqlSAVufSd/w2x22fanVpxqViVIN5AJgEAXvEAf0xTtdCR9BexeVq0cpTpVwoqJqU6SCpAZtDKR93TA6GxkA2w2qw80zdWUg/H88Vz2M441bK6qhlg2jURBblUgn+YAwT1gdcPsmbknAtoZSsxR0MyNupIPnBifjv8cRlwu+3fDH2nWMwSLB1DfESpj+59cKXc2IvPnv2+ePnMseE3E0TNhx0xgFxE/E4zLLqG6C0yzBRc9z641RYu2lVljsBv8ATGbVhYW/g+GAEPiSCzGfOYvBER0t3wEtRdTDQTcC3Wy2+ZxKmc8KoytSBKgCKgMCY6WMwZ+PngdOJvTBCOAHZpEWN4Bg2sBuLzGNdOrGMKOUTWVctSsf9op3DEdO4uTa9hgfw1xzVrsfeJMCASSTA2F/1JwDW4pBiDbClvpCK2a6q5egWpAk6ApJYAnYEGZ6b7bm9yaTVqtJqfOyU05bEmncspm5gnlubTgT9ncEDQ0vzBQpEyoMAD3hcG1o7Y74XXKiqNbDUpQCdMnUJH93VbvGOlNkI74foYVZLEkSlRiOU9NVravdnzwZ48U1QswliWUkaIkQQAZBgCZ7SMTcG4q1HKCmizrB13DA+Io5dBETqIHNIiInDjKZIZjwgH1+Iau4RSmgITrNPoWWADBO9pxXG+mMW0faAFHV6aajR0IQiAbjmuNxzdCbmCCMBUajltQDQjCIBszEwIuA0x6+eMq5+otKmWYOoTRoIjToPKNSkMwllbya1+pNAqsvRWsCHRFctpWQixJgaWYlyRNgB0viJb/sD7HXEeE1jVpF6Smo6M5NFtOoqE3L8paCIggbYQ50uareIBrVNMW+7FjptqmJPnh1wnLVqL02eu1NTRLCoo1o6kUjfUIQDUJJsSpi98DZ/hP712WstUkAkiGkuzB1JW2tTTJiNm771OFq0gAaVVCyeKjaAWkAw1qbwPnH1xrP6C7eGx0momnWDqCvpsQBvzH1j564hRekQKiFYgwwI3DBt/KbYZVs0alOmmhaJHhMXeJZUpUSObSWmxaATbGUVqmFlezSmI6kItuwS8z1lyL4aUqB0qqAk8upRzBQwUyCJ0lgbg3ERgHIVaa81TxDUJsy1LAiDO25lrHa174P4ZQq1q9Twg1Uhlui6YIppZjYKRIFyNjczikr0tsdkjHXyoo5mCqqyZjSOW5Myu074uXs97KCiq1KyjxI5VF/Dte/3mkm/SbTvgn2Z9mRQPiOAazC8HUq99JIFz1Mf5vq6k7A49Hx/G4bl2S2DVnUC836jp54DOY1EgiCPl8ME11keeFedUlQ4JOgd+25PpEjvtjtJBOJ1oBHfFaW9Vj/ACt+BGG1Wv4kmZO99/l2wpqLFT1t+X54TGLMjnCrVFn7xEeRJI/XnhlTSKFGdmrU5+NSR9dOEbnTXb+YA/SPyOHlZddJqQtC8h7EAFT6zfEpjBc/kvHoNSMAEg3ncbWFiLdfxx5vxfh+hHW/IQT1I7/Kd8eo5Ovq5wLETHYyZX1DAj4Yrue4YK6kzpqKYVx27EdRieVD4nnPDUmqvlf5An+mHlGxaexxN/4E1JiTTIMb0xqUzBnSLrt0jrbDHhvszXrkaRpBIBZkYaQTvDFdR7C0mLjFReiWhPVr2gGBa0XMfT5zgrhnDGzVRadFSTbWx6DaOwA3iBe+23oFH7N8pTBaq1WsB0LBAT0EIA1/M4e8JyVOkoWkioOyiN/qfjhMEh5wPhQo5enTX7on1J3P66RhiTpBwizDMXPMYBhQDG1um98NqrzA69cX0DEXtXk2qGnpEgUyXgiQoY9Ceu09BPkDXmpw4k2gn6QPx+mLB7V008VCzhSKVhfWedo0iIYFrG4IAnCSjVX7/cDrubFbdCfjjxPKj/VZa6OUpnTB25RPynHWQrISygHWSdDa9PMA1hJCxYHe/l1O/ZhVpO400wCSsM1wp3BYgAEgwTuL9sKhw8OAiE1KjnSw0gaQo1Eo8kRqvNiSB0jGahxGGJRApu7tTUqXAUEknRsx3EaQBPkI3wty9AspcwRTXuNgJYgdTYyBcWxz+0uaBVlbSDLKqxc6vEIIBgm/fpjsZEtVSkoZbFm1wGhZMXgXPeJgjrhOPJ9AHcOC3NbqLLLDT5co3jq1pIiwvlfJaoZFdQR94M03PNKqQB5T06YlzWTYtMSag1U1RbGepUH92BGxvv2MC5egdM6GOqTIKhTcwRqvEDr1nFJNaaAq9VnQeH4mpVJK6WBUalvBHcWMWmMCspJv7xJMyFB7mSYJJMfE9jgvhmUqFS5WVvqJgG2jUYJkgFgDAJv3BwPlsmzuKazdrG8T67gCCT8d8G7Mxpwhk0U2qDWCpJCqxclIRFLKuxZth1Cz2xJms8arj91oBNiAV1KsFQ02IDSZMmGuT1lyecWhQp0nFOm7AFXKyRJcayYlW1KnW0zB2xvLZ1WZEr1KjU12UMQBKaSZEQF7wLT5Y0fwNA6cSNKqDRYowWH8RQRZ2YqAbjlIJ2Mgjrg+HzdWpWKHQaqeJoZQdIQIQFffSVB/7g4647Ur0qpfTKFnCMwDaxoEzEExEyewvG6uvxo1KahlQaqjuxAvzsqiDc3CkX7eWE9aYybgzVKwFPVUaQoZVYe4pCwNTRsLgSPI4cVeGKq0qtIOdGhStRtLFWFSKmgnVTIqVJhovJiDhT7OcB8dypKppQsFcCTzMIBIgi4k/wA2xvhzT4RFNyuYfXRbWNI1U5IBYG0lx1UG8C3aop10Ik4nxysWVHDKrKG0VAKhYyY3ukm0H+EbyMVHO1f3RQaplQoBt7iz+G+HtDNNSNNmYVaoaaYWIhTpusABrAXi0dRGBKfCK2bgK0mnqksummgLCCXBJJZZYLpm5gRGE1KbpdgHey3BtQbxF/dqIUwVZzNyr2heUyV31ET1x6TQU6R4cBfQjy7ST5m9sAez3B0y9JaeoswJJZh1JJOkTyj69euHLo/8Uj6/nOPUw41jivkkEqLU9fRp+hjCmsWk6XMjcEmx3jywyesyNPxYdCP4h6bEYX8Syqs1iUce63QgydJ7ifiDMdZ2GL1469Iw4n12Px3xs8ZDm1vL/PrgfPU32Zf1/TCWokeX5YlspIKzaeG8/wARk9x3HkL/AKjEWbAIDDvgKvVYgCZHb0xNkqgMqSB2tA9MSmDQj40kVFI6yPqD/wBWHdVoc4A4vR/eUh/5gHzI/pg3O7zgYA1ZXpOalMakYy6DoerDz8uo8wJATMKxOhxfddm/um4+WHNKuRcfEHY46rcKy9YcyweoKyPhiWkxrQuanJkTOLTwuoEp0y5UuQdCi7wekCWYkiYgxhRlvZbLqbGqB2Wo4X5A2xYMnk0oqfDQJO53c+rG5HxwRi0wbsi4jUJgHoZItboBa0i+3W14xNw9eZfUfT/tgKtVsTg3h1W9hJAP4f1xZIdREGT0v/ngbM0KxrZfw2IRahNa+66GjvPNFsFnMaohYMd+vwwVQysNOptj0gfUHv3xTEJ/aGgz5umqhT+4M6ovqdrTHLOkjUIN7FbnFf4hkwpTw2HOuumaakrLgjX35ASFiSS64sXtIlJqoUqWqGmAoUvqN2g8oIhQSRaST2GK7wvI5nT4lIqWdkABiSElkK6zOmUaVtvJHby8u5u1YyOrktABBFRUIOsCUVpMTI5SLSCAdwRbDLPcVNMqWbLVnCuCyovh6YYFNQIKmIABXqBNzhe/EaoqIjulMatkbwwsqwbUEERpW9iDrBBvhdQ4LUrGo1IaqVIw0uloWSdxYAN06kdMYJtfbY7O86QtAFKiEaqh0o5kXZRuNoZYa8g4fKzjMyqGoaVNFD03EQW95rw0wbMbWxU5PhgSJ5ViNyWBPrNr4a5LM1Dq8NqgWCQofSPdRRadMap6dZN8Qp0wDeJ5moxptUpQ5bxCYIDBRDDUDt4ZJ3Ecx95icLn4coJFQqhGwdnBiARsDIvvjirUdD4VUVNBQgAPFjMlZlWWVBjY6fM4sOT9qI1F3CktYeE1SygIObWP4do8+uLuMntjbPPGUzJbaIBBuWYg7AgHlHUeWCFzCxBRSWZSSdShQI1CxuNTb/y/zY1kM0qlww6hgdI1EhuUehJk79LSMAOIAKEzqK3gEc+/kfXsMFGbHPDc6VpCRTENIZzLEoSVABJ1QNSkRfxDvcghuIeMaZY/vQQjFvda5VdjIhEC2BJ1X2GFnCaoViYW19TXLXB0CeWCJNwLBtsYmaGooKYiJBA5ptvG55fhJtfDb9DsLq8aqlb1P9mCAH35uVhfroaxMxBFrY1muGOpR3OkADSCROkuNAEj+Ji0GNpiblcVIgFSQznf3ToI1QYudljrN8NaOeclaRaRMEmHBEiWUERaDF9hG266FZxxLOPUBDvriZn3gCWkMTefKPWcTZPidVaQpitTVGJJm7JqReciNQ302BjmXEdTKUAvJmtf71AVK6TpZZNQFjzXDXsLrtGN1crTNTRSrLBW2sHSBpUaSVW5LDfYCNoOG00NMa5TJa6a1EAquxRI1aufSWIiBAinqkNN/jhr7DKEoOCGnxTKmx2VUMbgEX7zqxVuF5UGoppgk2UaWMszUyRp0HVER6am6CS49l2OUzLUs5yvUVXEsDMe6DFjzCpsTsoO+NIZo4rk/S6NseP6l/J6Rla1MmFKsb7ETax63jr2xLULarMoplWkQdWqV0nVMRGoRHbtdfVIanqHNABAm1uo6KR0I2xweLrUQMrWkgzaNDFW+qkY08Xzfrtpqn/oUsdEPGc21OpRYCxYgnsSLqfWx/5TjriFIvTDUjddvTqp+nyx1xSupouwIYECOokxBHofqMVzL8eai0iCp3U7H+mPQuiKslTjZQ6ai/r8vhjitTp1nVlqALDBkI3JgqwboQQR2IJ6gYcVRSzKzABwjzfs5e0/DAIGz/CyglbjCLOVoAbY9R+eO8/nTTJWnUe251WHl5nCnMZj+Ikk79cZyKDcnmzUqpqkwZkm/KDGHOZSVxXEqqo5dz9BiwcIzQqJB3GC/QUQ0mtGGmSSYwr06WIw7yBhVn8O+xwhh+Vyl8TZs9O2DMjRGmf1bC+teofPGqIZAyQrE9AT8gT+WM4XWYrAAE/P5/DEnEc5RopFZ1QPyjUQC3pP441ks4kfutJB6qwb8DhoA/MZtKFPVUPYWBLEmyqoElmJsFAJOGGTramggi3cH4WuMBZXN045wZ69iMMqOXWzU25ZtvHmN4m+GIrvHuJ06daoLCpCLzCzBqYYAvqBpwwBkSPIzisVcolOpSNGsxqgK37yloCmBpMliCJExMdJviwe0Iy9fxHFZBdIJBZQVBRiShkKyabd1JHvYqufyZp1JhShJlkkoL6rBrqVBG4x5GaT5WMMzaeLW01gtFgWXUstTGkIvdiALm3VpM3w74d7G0GoNUU1Rql9IaFZTqKLtzcpHN3PScVzN5hnQ1XpgOaYpswVdDuykk6ALNEGx3IjeMF5OnmcoHTwtTFk5HJnUwCKVYNzCIVoGxEm4GIg0ntWAFnaup6aMGCipzIj3kgXUHqoWCetu+GfEeFmkadSkiVUbUVKM5mSHggMTKwsRcxeDhXnQleWRhTaHYq9tUIWYjQCC+rUJtYAAWOBcvmalMB6Zg0wx02JSRBYapBmIJueU+WE9diCP2lH8Rwkro0qGaSG1oCd4sKrWEERtY4e5PhK1EDMlQ3YDRq0wGIgHwyDERIJBxVamYqOxchipc6t1B0hYUGCIWEJsYgTcziz08nTREA4g1BdIhEBqJ2ZlKkAAuG5ehnpioRT7H2UFk3JvsSNiQAIIsfL9DEyIzVEVZYFrC2ogsSTv5rtMX6YLznBRSkmrTZYDRrOoCoCygahzlYBIsbesKKdIsR1Ak7xtJ67Ez57/HCa3szb+SZzAIO4GllmCsMdSx0PTa+JqKlkJQiacnSSAxgGWAgBonYTtt3ccE9nBUoeKz6UBKayGYiHYEKLL13mASbEkQtyGToEsHdn0zDIo0mJ0kare8YBFovN9OHx3Y6AcpmlgkrJ5jP5fMj697Msxk2pU6bVFca9L3A0sGkgjuBCg7wSdojA2ao0qtd9OukhXUtjV/4clgoBUxJ5bAgCNN8c08yiwoDEACLbxvYggSbxHQDDdCMFSmANy2qWgi40SACBy9Be4INrjDRqiJtS0ctQ6zLSSin71iAZa1xAviu+JAN7wRAg/dK9d5BOGAzjLLEqNIg9xIAteTKgAjtOJWgTH3srn1R9cBWYmQohQDBOnsD+UYm+0nL1q1TLslLuocNvdWhuwEWM9WxVKOaYSyMeUX2tLFfiDMfHp0sdH27R0FPMUA6d9yPTqPn88cc4zhlWRK0d/jzpa7LH7I0KlCaGYlKiG9MPTgKdmEMNSsJ6b+c4n4Zwt2qGm7syoSQDYMNRhzAAINzbcnFNz2bylSP2bxqdUEClU1MyhgyymmoWEaST5QNycenpxMUQqFSQqjZu/kRH1/DG/i8cc5ZHaT9P0VkTkLvaGp4VEJZZawNrKCbD1IxWOLkKqTHQSGgyb4tCZrJZimrPRKrzsvIRuSWYGkSOYLqJntOEvCuE5LOF2ovUovuRqR1XUXChZuCFUMVB5QwB3x6Us1/ac/FoT0OP+GF0mZmDYdGg/MdY79RgfivHsyV5qhCmRCWBjoGUw3YwSLjvhznfsurAE061NrkwyNT3AECNQFge2+Ac37H5wQvhsVkTocOCRZNjqABMkkY5Zzm2ZNMVZGh4kyQukXIFhBVdvuySflgarl7mT3+mLNlsgKVJkqI6sUpy7AqAQWKLBuBJYXA3674rWaoFTEgx9MdmO+CbGjijkzEiYwy4TVNNwT13wFk+NlOV1DKeo3Hp0Pp5YcFUdNSGe2NFXoq2Mc9lfvDDnI1BVoAxzJCt5j7rfl8MI8tx5UWHGoW2wbw3ilHWdDFNYKlWEi4sQR2YC2GhDnI5wraAVHUmAMRUWqVp/Z01LMNVaAtjcIDdz0mI9cR5OnQq1RTdzqPuobBo8xc79sWtciqgCmoQqLKLCPK0fT17407JElLIkOf3aaTuxKFz6yJP975YXcS4VlleK+XVSfdqU5APnYyD5EfHFrzFZAwVxBOzR+u2IM5w8VFNNr9VOGgEeX4dTW6VTH81/qMS1eJmnQqmmviaAWI1aJFg2lirDV1AIAJ6jEL8GqUzymeuFvtBmWoZeodAlgVggGZ5pggz7o6D3twYOJk2k2JiXL8O8Kt4YZwtRQgFPSxOtSSpglSAaZECS2npOO+PlvEKg1WDcsOmkudAp3AHNGgwSLGQO5M4LTBR2FEltJLMCFfUG0vTWUIBeWBjT6rGB6/F1qhJQM6VFLOUWyXlNSC4LMLk7RAmceS0qGKqOQ/dy7MJcD/ZswYSbhpHVWHzw0qcPOZpU3XNKxLCmtOq2moIYu4DMbsAFa//AA7ERGBc/n6dVTpolGqPZUqyjNJYkqfcIXVCg6TqttgfNjwgStYSpKsFBvIIB90ap1EEXtPpgri/lCBK9MzV1QCLyFbSxZpIUwAPfm4AIA647Nke9FxqBJj96DHKB1VdQMkdpJusntwwCi1ahUYeE8lamnkVNADsDeJWTqEzIg6ZKps27nTTXRCQwXlLBAS0ljMkGIm953jEVTsXTDPAqUitxOhryCsiKj+UAMQesz00nBGbeqNKl2pMqgMorQNRJYmCtjzXjrOE+bo1KVRCZV4BMiPeD8w/lMHyN+2JP219vEewUWv91bX7bfDA5UOxJQQlrGFmDcdh33J/HEmXeCCTpA8979J6Xi9j67ZRyxc7wptPflEyouRAO1/icRCqNd5I6EggEAwNulun8MYujJjbKZHx1gEAs5GmSObVa5soYTzHYi5vjYdWoPqUmowBmI0tqSwA1covfl7bnC3I6mDadVyQJ2IMyN+t7bGDvtgmtl0pX8UkxeIaGAMm3KRqQ3vaOt8A0QrmmpKCQdt+0wZEzJgAkdZ88cvmSd1XUAEIFphTBnuQJPn0xznVVnsSwChiSYuaZlYMbHlubgA9cRrUKyIgkzNpOnrfpYfM4bQm2juiYgKeh02tKwQJ2m8QbQfTGgQyb9x8ZEdestiSpnFhlEciiIF5ChTMRJYk3MmI7RiNvc1C4YyJEkWHL8Dad+nfCa0N0ap0gTZ9HWYJBgMdunb4xfHS5ZX6wTe225mAemxAJtsdpOVyTuYkCJ6SYA+Y38xjVBiQsC5HLEXvAt0/XbBdoFJraGfsvlbqWF1AkbwTJIHTpGLN7V1alKp4bViDUrSWDxCFQQgk6xpWPciD6ksr9j8uCW/tKvb0/Pfthn7X0WXNupqVYaoCHAGpOVAKSsFlFMj+7BN5CfV/k78T5JCfNcXqrmavg+KrKGQDUahBiWIZRzBlQMQ1wx1DVAhRxLjxevTZKKhkQBiqkt1CuSwLVLaZDT7u41YM4pW/e/tKwQ5lmKxqIOkgi2kyIsN79sIsxqqHUCJLKpKFiBqEoTMKNJaJs0g7g32xVI0khh/pfmEI8OtVEyGUEU2kSQyDfTAkyPvd8PeG/anmVKioy1FBhydDEX0rcQXJubX26Yp9BUAV1W4hoVwxA3UAkSq6lJmCVlgQRExUwo0n3mhgAwuFCgLCbFdJkGSZU3FmO/GNUZuz1f8A+KoDafBFRA2l2VtAW7DZyQ3ukxMx0xxxf2tyFWFOXVn1LqlQNKmGZw1MhmhbiOtt7Y8tylZZhRJG1iGKg6TIFiwGqYNy/exmz1UnmKhxzMHJknUQJcaiCgJB5bSL9RiOFaTHSL9m+E5BqdWohrrBVadMMssx0iArqziGIUlj3IERgnOfZ7WorOWreKGIBSFQlep1litvS84rXstx1kqKGWkBVKagQWKqsDUDJKfu3k6iQNMbyMP8jxfxK1UIQVN106ljlJUKAu+xLkidSQD1ylknCxqCZBluCuwIop+0NTMVQoA0Ezpgsw1ggTIHcYnyPC3ZoNJk0ESGGg94vvPocL+M5tMu2SqOCZpVNRVmkw4AYwylouJLdenW55DOJWpKadyRI1sxDD+0SxMHpJ9ccnkeZPHjpLb9j+krNZSrTpTrIJO4EGewgCT/AMzH1xYqXFU00wWhiToBPMwWNY84U/8AeMVHiHAHqNzVFSL8qgf+5iTjv2boBkqsrNVVHAps+91h2WAOUgwJkx64z/h2XNky9389k5YxSLH7UV9KJ51Aw+W31wLkOPEEK4BUbG8r/X44E43mgfDE+6s37ljf5AfPCt6hVPEeEQzDOQqtpVmhS3vGFO2PfbrZy9IvObzdNabVWMIgJY9gBPx9MeX+0fHmzFIPrjW0ikCeVVPKWhonT5bycB8T4+9UaWhaYIYpM6okm4MMQB8NR67oq1ZS6aRaEb3p2IBMG4JNyPPaMceXPz0ujOy2cF4udRpBhVWIEFkJNMhi1MtpOqATJCyUczeMG5riNTJ6wlNDRqnWAWLyHcK+pjpbm8rDUJkjFQ4cyF1WrU0IQSxKsxKnQCBpm7DUBsLmTg72jqnUlSm5qU6i/wC3HNU6KVMjVThdI0iCbm+OeN0VbYBQzTUq1O+k0xq0tMEqJVSu9g53iQtjM4acXplkLNR0HW0iTpspY0yGkgroBmVs0kXBxXir87zzUwCe5B5QZtaNN/TDLh+cdaxlpC6qjpt4jUpCHlXmaYGoxYN1OBfBJzU4ixVEJYIGJgMb3Uljc8xKmYtI2EYgakHWS0Em8zFiesQenXb0t1nMyNc+ZJn+KxbcTv06TBmMEcGp5d2bxqhpHTqUm66gQRq3gNe0ekxGM1F3QjeeWkKylTqVQnIymD+7adWhlIk6TI/jncEFdns4iu2kEKSSBq1QJIFyJ6TeDe+Cc9TmowgfuzED+UhQuq0/97YVtS1G4kiB9Bb64rsDeT4gabM6kA1AVI394SVM7iwImenZsQ131QZkn5mQCFHoJ27YgRgT7wsYMgx1ECAZMxHp2nGkQmwklSv4VPlFsbcSWGZSuVELckS38Q7qO1hsN5644NAneQJibTeFmOimYva/riPL09B1GJ0nb3Tv5/D4Y7y1VqzsuqNXLJ6EuDJ9CpOnygYitiJ24d4ivClSIMsQVaVJN7DUFg+SifI5UyZFgZIkEFY3UG1z0neMT1uPFm0zFKnIQKACRcCZ2m0ncx3GBkqgGASGEnVNhEgepNt99XSMDGdLkIJJKTBcRMkCSsiNpUmAZjyxAjE6Ra0LIO0sDAHx62kYmZ5JeYusAx5gCOg2+AwQ6KSNwun3jf3QDt5A+d47XL+QI2ZdtjCweoiTcdRe17Hp2ykkKCzTtIsY2MGd7H4QfiNnGXXba9rzEWufeuPrjMq2rTLaQAJPkAYgDcwD+hia0BavY3h4q5hHaZSokCTHNPTaOo674K+0AVRma76oAbksOwEQZ1GQTYA2I2sZPs7UNU1QRNSlY7iFEg/G+DvbXhvi1GPVajESB5j8OouPXacmRQUb+T0PHjaKJXz7FUTQTp8NokXLNAJ5YZbi9rstsKUhmZg+nUpJ1EWuSQx7Qu7QQWXfD3/wqqxGtiQfeDQRKkHoRKmOsG+0Xws4gnhMyqQAwZo0iQTuQxBIJ027mY3xtinDqJ0yi+2TwHcBHOlpJvtqImIChyrNqI2mbXOIuI0lYGIdBsFN1IBhRMnTeYNxAg7kwU8wywS45mJmdKAEoPEGi0HSwIKgbWO+CMvnYg3lBdSxLUyuziBzJyQSuwIGNOMk7JtVRJw+iCwMhiSXVjqUSIIIDAb6QZUgnmBG2OKFKk2jU0WGkGQZBIN4CyCxE2gKbRGJBnD4bAWQg6HWJEAX6SrOTDCIIM4zg6/vA0KFa4BElbGFD7TKqJgE36k4ltpNsKWqB6+WbXAIYgsAX3LTpHcEm8GwaGvIwd7P0KjsSulSoCmAYlLqexE3KGRqBMAxjmuyqzooB8QxpbcGLMBEkEmLfwEkC2CeD8QhX8IsDGt2e5g9VkEGTIt1jviXOThpBSsZ+1tVTl8j4hCu1JiQL31CCLXFyJwkyBrUYNGsVHbcfLbDP7RU1Lk4tGVpEix95nO4sbr033wBw5NaKw3Iv69cbxwxlBKSOZ5HeizUOIVq9IjUGkAMBaf7xIIMd++GXs7m61JTSJZEDFvdGoyIKhj85wr9n0KFiZvECJuJvbDvL5Sq2wiept0jrjXFghjX6FRnKTfZYeGZVXqFqihjaJ2FhFtjG0mdsJvtXqf6rRIgDxtN+oenUEeW2/liw8Fy1RVPi6fKOoub4SfajxV8vlqD02KVPHkFdwBRqzbruDfyxrk+xmTPMKeZYMTTLKVjRfmBB6H7zX1QLm4iwwO9c1IZjJsogASNML7tukzveTNziatxWtWGirWdgtQQCeVdRksFFgZJ23jA9BVNi25v5yN78pALAmYBVW+Hl16Mr+CyZT2czek1/AJpkR4cAs6WMBYblgbxMSRPVY9cVdbBYVzqbTcWkiD91d/6d7YOJ5iuKwynh60hf3BbxGUFY5GYqyspmQAAZEzzLVE4tTCsoQkqpUKRBXo2zBgwIOxkkztIxo40i2kC5eVU3gmFnyVQD1iCZ+WI0zml3iByBRsfvoWmLiQpNuuOXzgCkmCDMSDPfZbA3Pfy8tZPiKAMHpK4a6lSQwJDCI2a5VgpESu4kzKW7JOqaamYmYUEm/S2omZJlmmPXti18F9osqMuuXeiKmuSxJlif4RYEFlUCxAhe9jSqGZB1tuZIM3mSYi3vTttbpYjGUqqS7e71Vd+0A9RA6+WKScXYk6LZxD9nalVfLVWJa2htKkaxTlQABA1EiVkcoUdWwhTMhJBpq15BYHbpEMLdfjgWk89ANpjr1m1pMdMN8j7O1a6eIglSSPeHS3Y/jjL3od/gr70iDpEdztcnqD13gT0HmcT5rPD/aU1ZHVlPSC3MdVhuTPwjuThdk6xYSIAj5R8e8f07HZSkGYQe0T3XsD8dv6DG7VPZJqpVC8y2HMY7C5A7Ewf1AxJls+aYYkQIAEC51Aw09RuZv5XxviFMUngqxJVZ1GNrEEA2FvO+09Ocww8AgXQFSDvAbWSB5SBO1z54mgMqsJh1kFiOWJBIU6tUSwOrUAehNu0PiRPkY9ZNvO2k45RkaDqvAHyA0iOh+76d4xEWMaZ+I6nt5GAPhhtWOwijV5AOsr5nZt/Lb64ld4bvyrt2jf57j174EoEGOkDr5CZ7T88FqqvTNgpSTbcyFi4uYJj/m8oxL0C0c0yTIOwO/3bCLT8bfPHLUSqqY5WBHkIWYnvuPjg2syhzDaRqbpIXS3KBBBAiRYdTaQJHSg66FOkLEm5KkC+qR06g7/G2GBfPsupQV2vWJt2CiMG8X4vqzL04lRrZ26KdfICdrjUe9vXFa9jfamnlKi+IWdQ8wiyy8pQbkLdh0vvaYwTV4rlqz1wldF1e4aytTNY31ASNMAtAkySTYRJ58+KU40lfZ6XjyjHtgXFOMAl1EqQSB3PKpkf3sVzM5dgixsF6ABmRgd+mqJE/mcPl9nj4KNTqUHFXQAlOsGZXaxGkHSBLXJNtNzfG837P5nLUSWy1RYXcKXWRuxKz1k37xtioJYlUTs5KS2V2tlA8QRq3Y6hzbAkWGve4En1xr9nLagZWRBGhdJ5uhMaRpMWv0NjJk/a9SppEFjJCmxBFiCxIBsZ6SI2viH9qJqqUJA5QfvAT71uXUBcjY2x1fqI/SGJkKsyZlipL6R/ZAINjpgnaTqgzaWeVdFUkSTT5ioJGnULx003I7CcFZriOmmCNMmBDECO83i3r26bLVygqsJHhuQSYEyAdJB1A9SLCQZ8jji5SyffpGrio/aSZ6gDR8UMJch15gRKyQARF4Hee2BeEUFCMxeCoLWGlQQX0zqHM86oYGQLYYMiPSalSKuyNJVgAPevYDYkHbucK6GUZNYGqFW9hF76ZkAj+aJEAbWxpjmuMo3/AJ+DKSdplh9tBqp5VqZ1IcpRVYkDlNUN02kWO3qIwLlst4c+HUkTZk2cbqw8iCD8cT+1ilqeVd0CsMsigDoAagUbibQ0T1tjXA0BooYtH5n16zj0MTtUedN1KhrlOP1lAHvR1YR88WjIcTMK4kMRddxtcX6YrWWy8na3/fDmi/MOgP02j88b0SWvhGdaqGJDKyNp5hZhAIdTsVM77gyDBGKb9sNQf6qknVNVhH/pLO/cx8cXfhqwox5h9secnOUaYMaKMt5F3YgfJQfliM32Mzl0U1aZFQRDc2w32/h6EWJ7R2xDTIImb3Nhyz1gb9RHptfHWT4i3iqSJVWW/wB6Oxm5mIE+ewnGLUhlsDJ+6N5HvCLTqJttcje+OFqjI5OfamAQ7BmnmDMCvcSCN4PWL/LlcuwGoK/N1IM9Tvs0mfmZ7neYGg3sRy+hBPQ9QxsfM4HoMaYMsSx3IPNve7bk3Gx3xUdoYVxbLL4avRrLUQ2hwUdSAuosG5SuqIZXa2mQJwBUe+4P9n4AdAOnTt3xviDBlDgjSNx7pUkteJIAPRgYOmCAYBjy1dFUlgZIEBQB2+W+NHHQM29XVy7EEwAJBmQT67GT26RienqsbEXMxJuSbeXTAWqbCxcgb9DE/TByZMU6vK6ypuskzJsD3O1sKS0ImpZpdQkQhBBkbe9E9dsOeHcXrUlIpVVRWYtBCkyepkGLAWwkqSA2rfcdLidQ+Ab6HBqcCMCCBIuGMQfgDI88c8vwCEopqg0g3kmwkX7XvawN+u2CKaG7KZAIX4k33GwAPkJxYG9vNX+0yWSf/wBKPyN8dp7YZYR/8vpAgzNN9Jk720463H8mvBlcObJIlREWgBdgZ2F7nrODtSkVRGgSBP3d5UfyWm+1thvhhU49kalqmTqBegSqbWg/fE/IRjtc9w0qyinm01TsUbeJEyTEDaOp7nE/T/IuDK6AslSNOq02vEHvfcGR2xKIBkn1nyuD9I6Ycihww/77MqJmHpg9STYUzGO34VkH93PMv9uk342i/b/PA8bE4MQUXK6GBjsQO5mCPiLHuO84JegSGJmAIgEFjN4gn0F/rsW1P2ayzAhOIUL7SNMWiLv28umJaPsOxPJm8o8m8uR8tIYg9sJ42HFldzVWWPSTfrff4m+CcnWK0wolgTECOoMX2gz1/hMTOHWZ9gK4WZpap+5VOkg9eZOU22PwjbAiexGcEgUgwIgxUp/A3cGxg/DC+mxcWBu9iZliTCgwbg3+Ez5kjvgHNZmWhgYiB5RIj+bbreZw1r+ymaI1fs1UtsSBNhtGk3M3nqD3wZwj2OastT9pGYo1FHLqp6QdwpBfSGliFImwG8HlFGhpMRZbKrVRgbsPdKyTB6H6ACwkj1EtHMlJFKrWQAfdcrETaAY3HofU4iy2WZZDArYm6kaSJ7i3MBc+W0Y21cKSVaJ3FhAjtMFe3TYdsKV9ApSXskyHFK1AAJUGmW0qaSOomAw51aD7vkR6YnyfGAtOBRyzsSx56ZZhESFJblWWNhAsfPAxpD/eTSBIHNIgzvEWg+gxAlHRTczJAKi/3nY6jeLhVNo7b4OKZos817LdkM5l66eL/wCHOIJAahmTqBWJhKluvxE4izwITUtKvTCCapqaCqjcAMt2OkiSBykmfOP2JrFqdRegqQBtbw0A+eicXnIJbtG/0xr/AC2No3h5M1uyo8PoF0Dq6UlYg6qofSVm8FUKkWi3ncRGDqfshWYVWp1KFcMCQKOYVotBsdPb/FvaLvl1t2Efq3bHD8EoeGENCloX3U8NYF+gixJxD8JPpmj8qTZ5n9qfFCv7Ii7GirNHYAKo+YbB3AT/AKvTPdVP94A/nipe22cQ8QqxAWn+6GkAAaffgD+ctsO2LPwqnqyuXYEghBsd7aSCNj8dotjfHHgq+DlcuU2yy5emQLH1+nyw4opq/XqMV3h+YIKhtjYGfkDi1ZSnaY7X+RxsFjvhbSv1x4n9pWd1cUzB6LoQT/Iiho6e8GHwx7bwhOnQxjwT2nfxK9fSCdWYepHve89Rag26Mix6+eM8vVGcgTIUwFhVXWz3ZjypcW7FrAljtcDYnEeaMNpmYMRMiCNr/rffA6PALBtNoIaYUwZ2Ej3oMib+sSg8waJBTcDZgYA26gCP1HK4+yGTsviyQYqeGCpO0xLHyO4neTNsD5bKEU3aonJCgORA1FzdWbpFNhPkRucRLQJClRzDnA96RMiRtfSTBuQRbDnPZ5qgKUg6ppVIZjpgWgX1FNtzfUbADAtKgVCl86ygETpRbJPmQznqzGLnpbYDArsbBSd992JsQDMzfpsfwm8MGZBDLP3jFrmZuu83J3+bPgvDRXq06NMrFYhASDyzMsLTPp0JHU4q0gFOYrLzqFVVZdQgTcLJVSbhdQIAETImYEDgc0WtuZ3MTaPof64fcf8AZpss9OnUGhyrEsWBBhm92LqkdYveNUYQVEDPIIACrNusAAR3JBv8fXTsY1o6mHOpaQPmUvfr6RuB3w9yOVUoIdSBa14i0TIB72teL4TZJSFVS0CotusxdJFiAzIo9JN7TPTzBSQuoKSStuh9B0Mj4Y52hUJwL46OMxmNEdppvy/PHLjGYzFIhkb9MYHPc7YzGYokmmd++JKdFSLqOnQeeMxmB9DIo0iVse4tiGnxSss6atRY2h2EfI4zGYaGWbgHFqx3rVDtu7f1xfslXY0wSxNxuT5YzGY0h2I7zI0sNNtQlotJEAE9zAicTZdA3vANvvfr5+p+eMxmIfZIszeRp1UJqIjmd3UMdj1I8h8sVHj2VRSoCKAWqkgAAEwL+uMxmMn0hSJfZcQMxFoq0o8rPi8UBzfH+mMxmOmHRMR9lNh+upwTmvdPo34HGYzFlHg3t3TAzrQAJIJ8yS0k9zYfLFi9mm/1Ol8f8b4zGYziTHseUNz64tvDtvljeMxp7KH2R3+WPnb2u/8AqM1/+VmP/wCq4zGYyy9L9yJgIctQpEkkwwk3sDYemLLw2iulLD3lO3XTM+s4zGY5chBUc65FSpBIhjEdP3kW7WAHwwfUqHxqgkxJtNtxjMZisn2i9EPE1ioYtyfkn9T88aqMQUgxNI7emN4zDfSKXaCs/VL13LksdRMsZMkSTfucIX2Hr/TGYzFx6Gx9VtUSO9L/AAUsbrMYX0P+JsaxmOaR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QSERUUExQWFRUWGRoaGRgXGB0bGBgfGRoYGhgYHRwaHiYeGBsjGhgdHy8gIycpLCwsGB4xNTAqNSYrLCkBCQoKDgwOGg8PGiwfHCQsKSwsKSwsLCwsLCksLCksKSwsLCksLCwsLCksKSwpLCwsLCwsLCkpLCwsLCwpLCwsLP/AABEIALIBHAMBIgACEQEDEQH/xAAcAAACAgMBAQAAAAAAAAAAAAAEBQMGAAECBwj/xABJEAACAQIEBAMFBQUECAQHAAABAhEDIQAEEjEFIkFRE2FxBjKBkaEHQrHB8BQjUmLRcpKy4RYkM0NTgsLxFWODohclNER0k7P/xAAaAQADAQEBAQAAAAAAAAAAAAAAAQIDBAUG/8QAKhEAAgICAgIBAwIHAAAAAAAAAAECEQMhEjEEQVETMmEicQUUI4GRwdH/2gAMAwEAAhEDEQA/AKuuXTa63AbeB/CbQRPzviajlSOpcWvNxvHnB3jocE/siyf3lpjnHSLg2kxuD5Rgemz0tUBRO0XgC5Ppb648BysZ02dRTpJYX63nczJ87b4jpcSHZj2sLHp9YwX+0+JTBEDYETcWkR062PniEUNJA67mOsnqNvlhKh2xhwyiGAjleQbm5kwVPTzxaKGQKN4ZRTJB1ACOYSQZPvdAO98JOCmkrKSsmbTzGdvgpkX6QDi2JxMCBJNzeNrTB7wZ63jbHRjivZaYNmOEsA40CwUg2UnbUdXui523sMD0eBMNN0cmdQHu7z8gLE/EdRhrT4h4guRtBM9Rc9O1+/yxyc+IXYkiJMaifMdDF/8AmxrURiPhHstpbVUY6ZPKNp1NpYg+/bawmemNcQ9iw1QPSqKAzaWUAwAN9Nzewt5m+GdXiSjmgg9DcxYCLbR9cDZLjemq7GWGoCBPLK7zsRF8K4A0C8Q9gWqatIRSwt72kRNxeTYbAWnFW439nuYD2FFFJbZmgAaiTJWYAG53kY9HzHFYA5pYwRaRePltgLOcTgGCx02FzPqf4hB09dhh8ox6E4nkFXgdWmtR1RmSmQrMQCoLAG+kkR0mY22nAwq6QSsj+ICRfzG5x6otHTSdUIBKkxYqC0QdjLC8Ant2xWm9iHJJLfXbzMbDbB9aL7M3D4KpQ4vzEMCAbT6dPniy8Pzer3TcWjr6HBK/Z/Ycyedjfb+mCKPsYVJhlv6+eMZ5IPoSTRzQzAAILsDI6NbuPrgl+IKJJcx/ZaemOv8ARyoPddJPVgT9Nvnjj/RJ9hUXp0PT88Sppmm6NPxMASpLmbCCJ+JOAPZ4APUliZaIEkyTsB1vbzti18H+zGsxDVagpre2glyPQ2HqfliyUvZmhl8xR8OnJGtmqMwLSAFpiLC5Zm5V+5jshglJb0R2yPgvsSsaq5cW9zVBHWSRN46A2+gg4r7X5Th+hazMpIOhQpc6QSAxj5SdyDh3x3jdPLUKj1pVFG9iTNgoHcmw+thbwTiS5vild66ZetUBsPDpsyIokKgaIMdT1YsbTjtjFQWgPUP/AI15Kf8Aff8A6R/WcMsh9rHD6pjx0Q/+YjUz8yI+uPG8v9nPEX/+zqiP49FP/G4xvM/ZrxFF1HKVD/YKVD8qbFvphpsKPonLZmlWGpGDA/eRgyntsY+mJ2oxJEMJJjtj5WoVsxk6vK1XL1O3NTPxUxPxBxfvZf7Z8zTZVzYFenMFlAWqo7iOV/SBPfBYF9+0XMDTRQzfW0bbBVH4n648yyuUVc20AAC9/ht549A9q6YzVWlWp1A1I0lKEfeDFm1X23i/bpivVPZMF9es6rX7HHlZ8tZGMjr1FUSAT67W+GNVRTggjp3H0wXU9nyd61S9jeRfyxEPZCntqcg26R5Yw+rEp/sKfZ/LqKRJpsAWsCTIgRG1/wDPEnEKxUEqht69+nc4bJ7MUwI1Pb+aMdt7M0jEhv7xwnlixVqiv0c4yKTp1mRG/KP4oF8F5viChdWjTI3vb4Thsns7SB934ycaf2bondJ+JwLLFBToqOZ4u0AiL/mfyGNDjzLICqR6Ti4/6PUIjwhjk+zeX/4K/LFLPEVMqOWqGnp5GYhtQbcCJ3E7E7+WJXrM6QRqIm3Q6jLQJ/DAdDMkG1wJA8/l3wVl8xJtvfpJ2+tvwwnFiB8nnVYlBt0neBHXpBx1lwZB1E9vyt1xHWoKT7oBJAMW33+PlianT3URFxb8zinS6AYUwViLEQQcF0M4wAU+pt1veem/TCvLsZidp+tsHHUBAAnb+oxm5NAmH0M0Vi5sZ09PKJM4NTierSrhbxzafSQewi1uwwqVwY8x1H67Y6dTBgGdo84wlkaKsZZjOrbS8xYfy9zIgki9/PANKZcKzauUDbT7oN5P8344DVL31do7zcX+mOqRqSSFJgj/AAi+HdisPql1fS5ErtBBFuttscNmdUCW5S0S0x1t2xqrMautyZN+59cd/sZmRMdRbGfJjszK5tlb1638j+vXE37R2Pef19cQfsr94Nhv8/U/0xMuUBHMLC5jpe/w2xL2FsaZOrqWQMSF4E9Bft64E4fT0oIJ2GDC8ho7EX7kGB536YFso2gBYDvb9d8X3IcNp0BCi8XY+8fj09BhFwjgpAWpVBBEFUO42u39Pn2w7y2d1Dm3H1x7Hh4OC5SWyGwio/UYrWbzWrPU1hYFJ31EAsJemtjNgeo66Re2HVasJ3/XXFWrtr4ioBB15d9Jn3gtWi0fEN+OO9iQo4hmkz1NcxmlNLJUtTKrmDmCeVajAe5S0SAs6m8Q3AiU/EfthRFC5alqVbLPKgC2gLaBbaIxTvav2tqZx9bErTAPh0+iXcSR1eBv0mB51ygeX0mficRJsI9l2q/a9nj7opoP7IP5DGsv9smfVrlHHmg/QxT6dAvamrP30At+AOMq5CoplqboP5kZfxGJ2W4o9TyX21JVAp53KB0axjTUH9xwB9MQcc9gsrmaP7ZwptSCTUoCSV6toB5lYC/hnce7EAGgcLyqOCS1piReJsW+AxYfYji1XK5oVKU6YOtP+Kii69tYFwenpOGSz0j2R9mmPDqDUmLkKeUxB1MX5ewljY798cOSJmVPmIP+RxeeEvT8MGlHhtzLp2Ic65HYHVOFHtbw64rKP5X/AOlvny/EY4PL8dNPJHsEyslvljZqdsaYW7dMaDDaTjyS6Nqe0416741pnrjgHAKiXbtjgv645DicZqk2I8x6+mAZsVMbRwdjPmCDiCqrM5Vo8MRI/jJkx/YAiRFyYNhcgQNh+vyxTSQUUHMZFqSIW088mAZYR0YGChI+Y6746ysAyFnfr5NtEYm4dReqTpRqrwTGksAF3YiDO3UQLWkjB3FC9CopNJabDw2KAQLqsmJsSGII6eWOun2RR3winTq1NLqFdrI8kBXX3T7wA54k41mOFsjuGQ031yQbwNUkAtOoWI1Tfz3wMxNWAyorJOplBvewPMQTJidzInFio1KmXb/WMuagCcni6iiKCBaJXTcLG4MRvGF3/wBGJhllgyBIAI9L/O4OOREG0wY28/1fGZ3NeI5IVaam4VByreNIncfD8cF+AvhUo1SXfWx9ywBVbjcb2tbGLXYEYuBAmNVo7H+hwSagBnoNU/AdsSZDjL0ZCBLggtHPBg+8pDG/yx1mq1U/vHCkVCTYKVuqnZfdJm4scKkBAB7t9z/0t89sbyw56t+qnrt4ax9Qcc1jamRAk/LlbvtbGi8BxIvt5Qnn54WwC6mfIUqgADAISQDq1OoB5rLZiLRacNK+YIQipl0lg0OF0kMzalEiwAEypk3W8GBXazSULHSpXUTvAgsBHWdJHxwZkxUFHxKnuMSAZszKdG29jCiRse2NYuXF0M3VbmW/cn/2j8TiSpOkkfHveenriCp0InYDzufmbxjrx1Ba9iCIJtqWJPnZvpjFIdBGWa0dRH1AP54tHAuF6FFdhJN1U9AfvepG3YYB4D7PE81QaUtCkEM4AsT1C9O5vtubTWMKfpj0/E8Zp85r9iGyPMZuQJgD8e3r6YWUs3FZlncT8rHEHEgWG9ot/KRthVlOJa6ilrMoIb4D/LHpkjTM5orqUdbT64r+RrRWouD7i1d/5luPSQuGmaziVF1oZGxtBBHkcV/L0zBJjTrKi97gjb1IwWBTOF+w75jO16TPopUnJepF4qS6KoNtRUsZNlAJM2BshzvCOGmForVqd3Hit6y4Kr6qqjEvH+InLZNmVZNRiCY6wAoPcACfMCOuPK+IqbMbkkyTuTvJ+uI2M9Rqfbii2SgY83I+gjGqH27EmDlXPpmGH0OoY8iW9hvthvluHwYm/U+n+eErBs9Uf274dmADmsmy6hOo00f466eipgtPZPJZpB+wZgJUU61WS0Fli6tFUAj+1sN8eV5YsqlSAVufSd/w2x22fanVpxqViVIN5AJgEAXvEAf0xTtdCR9BexeVq0cpTpVwoqJqU6SCpAZtDKR93TA6GxkA2w2qw80zdWUg/H88Vz2M441bK6qhlg2jURBblUgn+YAwT1gdcPsmbknAtoZSsxR0MyNupIPnBifjv8cRlwu+3fDH2nWMwSLB1DfESpj+59cKXc2IvPnv2+ePnMseE3E0TNhx0xgFxE/E4zLLqG6C0yzBRc9z641RYu2lVljsBv8ATGbVhYW/g+GAEPiSCzGfOYvBER0t3wEtRdTDQTcC3Wy2+ZxKmc8KoytSBKgCKgMCY6WMwZ+PngdOJvTBCOAHZpEWN4Bg2sBuLzGNdOrGMKOUTWVctSsf9op3DEdO4uTa9hgfw1xzVrsfeJMCASSTA2F/1JwDW4pBiDbClvpCK2a6q5egWpAk6ApJYAnYEGZ6b7bm9yaTVqtJqfOyU05bEmncspm5gnlubTgT9ncEDQ0vzBQpEyoMAD3hcG1o7Y74XXKiqNbDUpQCdMnUJH93VbvGOlNkI74foYVZLEkSlRiOU9NVravdnzwZ48U1QswliWUkaIkQQAZBgCZ7SMTcG4q1HKCmizrB13DA+Io5dBETqIHNIiInDjKZIZjwgH1+Iau4RSmgITrNPoWWADBO9pxXG+mMW0faAFHV6aajR0IQiAbjmuNxzdCbmCCMBUajltQDQjCIBszEwIuA0x6+eMq5+otKmWYOoTRoIjToPKNSkMwllbya1+pNAqsvRWsCHRFctpWQixJgaWYlyRNgB0viJb/sD7HXEeE1jVpF6Smo6M5NFtOoqE3L8paCIggbYQ50uareIBrVNMW+7FjptqmJPnh1wnLVqL02eu1NTRLCoo1o6kUjfUIQDUJJsSpi98DZ/hP712WstUkAkiGkuzB1JW2tTTJiNm771OFq0gAaVVCyeKjaAWkAw1qbwPnH1xrP6C7eGx0momnWDqCvpsQBvzH1j564hRekQKiFYgwwI3DBt/KbYZVs0alOmmhaJHhMXeJZUpUSObSWmxaATbGUVqmFlezSmI6kItuwS8z1lyL4aUqB0qqAk8upRzBQwUyCJ0lgbg3ERgHIVaa81TxDUJsy1LAiDO25lrHa174P4ZQq1q9Twg1Uhlui6YIppZjYKRIFyNjczikr0tsdkjHXyoo5mCqqyZjSOW5Myu074uXs97KCiq1KyjxI5VF/Dte/3mkm/SbTvgn2Z9mRQPiOAazC8HUq99JIFz1Mf5vq6k7A49Hx/G4bl2S2DVnUC836jp54DOY1EgiCPl8ME11keeFedUlQ4JOgd+25PpEjvtjtJBOJ1oBHfFaW9Vj/ACt+BGG1Wv4kmZO99/l2wpqLFT1t+X54TGLMjnCrVFn7xEeRJI/XnhlTSKFGdmrU5+NSR9dOEbnTXb+YA/SPyOHlZddJqQtC8h7EAFT6zfEpjBc/kvHoNSMAEg3ncbWFiLdfxx5vxfh+hHW/IQT1I7/Kd8eo5Ovq5wLETHYyZX1DAj4Yrue4YK6kzpqKYVx27EdRieVD4nnPDUmqvlf5An+mHlGxaexxN/4E1JiTTIMb0xqUzBnSLrt0jrbDHhvszXrkaRpBIBZkYaQTvDFdR7C0mLjFReiWhPVr2gGBa0XMfT5zgrhnDGzVRadFSTbWx6DaOwA3iBe+23oFH7N8pTBaq1WsB0LBAT0EIA1/M4e8JyVOkoWkioOyiN/qfjhMEh5wPhQo5enTX7on1J3P66RhiTpBwizDMXPMYBhQDG1um98NqrzA69cX0DEXtXk2qGnpEgUyXgiQoY9Ceu09BPkDXmpw4k2gn6QPx+mLB7V008VCzhSKVhfWedo0iIYFrG4IAnCSjVX7/cDrubFbdCfjjxPKj/VZa6OUpnTB25RPynHWQrISygHWSdDa9PMA1hJCxYHe/l1O/ZhVpO400wCSsM1wp3BYgAEgwTuL9sKhw8OAiE1KjnSw0gaQo1Eo8kRqvNiSB0jGahxGGJRApu7tTUqXAUEknRsx3EaQBPkI3wty9AspcwRTXuNgJYgdTYyBcWxz+0uaBVlbSDLKqxc6vEIIBgm/fpjsZEtVSkoZbFm1wGhZMXgXPeJgjrhOPJ9AHcOC3NbqLLLDT5co3jq1pIiwvlfJaoZFdQR94M03PNKqQB5T06YlzWTYtMSag1U1RbGepUH92BGxvv2MC5egdM6GOqTIKhTcwRqvEDr1nFJNaaAq9VnQeH4mpVJK6WBUalvBHcWMWmMCspJv7xJMyFB7mSYJJMfE9jgvhmUqFS5WVvqJgG2jUYJkgFgDAJv3BwPlsmzuKazdrG8T67gCCT8d8G7Mxpwhk0U2qDWCpJCqxclIRFLKuxZth1Cz2xJms8arj91oBNiAV1KsFQ02IDSZMmGuT1lyecWhQp0nFOm7AFXKyRJcayYlW1KnW0zB2xvLZ1WZEr1KjU12UMQBKaSZEQF7wLT5Y0fwNA6cSNKqDRYowWH8RQRZ2YqAbjlIJ2Mgjrg+HzdWpWKHQaqeJoZQdIQIQFffSVB/7g4647Ur0qpfTKFnCMwDaxoEzEExEyewvG6uvxo1KahlQaqjuxAvzsqiDc3CkX7eWE9aYybgzVKwFPVUaQoZVYe4pCwNTRsLgSPI4cVeGKq0qtIOdGhStRtLFWFSKmgnVTIqVJhovJiDhT7OcB8dypKppQsFcCTzMIBIgi4k/wA2xvhzT4RFNyuYfXRbWNI1U5IBYG0lx1UG8C3aop10Ik4nxysWVHDKrKG0VAKhYyY3ukm0H+EbyMVHO1f3RQaplQoBt7iz+G+HtDNNSNNmYVaoaaYWIhTpusABrAXi0dRGBKfCK2bgK0mnqksummgLCCXBJJZZYLpm5gRGE1KbpdgHey3BtQbxF/dqIUwVZzNyr2heUyV31ET1x6TQU6R4cBfQjy7ST5m9sAez3B0y9JaeoswJJZh1JJOkTyj69euHLo/8Uj6/nOPUw41jivkkEqLU9fRp+hjCmsWk6XMjcEmx3jywyesyNPxYdCP4h6bEYX8Syqs1iUce63QgydJ7ifiDMdZ2GL1469Iw4n12Px3xs8ZDm1vL/PrgfPU32Zf1/TCWokeX5YlspIKzaeG8/wARk9x3HkL/AKjEWbAIDDvgKvVYgCZHb0xNkqgMqSB2tA9MSmDQj40kVFI6yPqD/wBWHdVoc4A4vR/eUh/5gHzI/pg3O7zgYA1ZXpOalMakYy6DoerDz8uo8wJATMKxOhxfddm/um4+WHNKuRcfEHY46rcKy9YcyweoKyPhiWkxrQuanJkTOLTwuoEp0y5UuQdCi7wekCWYkiYgxhRlvZbLqbGqB2Wo4X5A2xYMnk0oqfDQJO53c+rG5HxwRi0wbsi4jUJgHoZItboBa0i+3W14xNw9eZfUfT/tgKtVsTg3h1W9hJAP4f1xZIdREGT0v/ngbM0KxrZfw2IRahNa+66GjvPNFsFnMaohYMd+vwwVQysNOptj0gfUHv3xTEJ/aGgz5umqhT+4M6ovqdrTHLOkjUIN7FbnFf4hkwpTw2HOuumaakrLgjX35ASFiSS64sXtIlJqoUqWqGmAoUvqN2g8oIhQSRaST2GK7wvI5nT4lIqWdkABiSElkK6zOmUaVtvJHby8u5u1YyOrktABBFRUIOsCUVpMTI5SLSCAdwRbDLPcVNMqWbLVnCuCyovh6YYFNQIKmIABXqBNzhe/EaoqIjulMatkbwwsqwbUEERpW9iDrBBvhdQ4LUrGo1IaqVIw0uloWSdxYAN06kdMYJtfbY7O86QtAFKiEaqh0o5kXZRuNoZYa8g4fKzjMyqGoaVNFD03EQW95rw0wbMbWxU5PhgSJ5ViNyWBPrNr4a5LM1Dq8NqgWCQofSPdRRadMap6dZN8Qp0wDeJ5moxptUpQ5bxCYIDBRDDUDt4ZJ3Ecx95icLn4coJFQqhGwdnBiARsDIvvjirUdD4VUVNBQgAPFjMlZlWWVBjY6fM4sOT9qI1F3CktYeE1SygIObWP4do8+uLuMntjbPPGUzJbaIBBuWYg7AgHlHUeWCFzCxBRSWZSSdShQI1CxuNTb/y/zY1kM0qlww6hgdI1EhuUehJk79LSMAOIAKEzqK3gEc+/kfXsMFGbHPDc6VpCRTENIZzLEoSVABJ1QNSkRfxDvcghuIeMaZY/vQQjFvda5VdjIhEC2BJ1X2GFnCaoViYW19TXLXB0CeWCJNwLBtsYmaGooKYiJBA5ptvG55fhJtfDb9DsLq8aqlb1P9mCAH35uVhfroaxMxBFrY1muGOpR3OkADSCROkuNAEj+Ji0GNpiblcVIgFSQznf3ToI1QYudljrN8NaOeclaRaRMEmHBEiWUERaDF9hG266FZxxLOPUBDvriZn3gCWkMTefKPWcTZPidVaQpitTVGJJm7JqReciNQ302BjmXEdTKUAvJmtf71AVK6TpZZNQFjzXDXsLrtGN1crTNTRSrLBW2sHSBpUaSVW5LDfYCNoOG00NMa5TJa6a1EAquxRI1aufSWIiBAinqkNN/jhr7DKEoOCGnxTKmx2VUMbgEX7zqxVuF5UGoppgk2UaWMszUyRp0HVER6am6CS49l2OUzLUs5yvUVXEsDMe6DFjzCpsTsoO+NIZo4rk/S6NseP6l/J6Rla1MmFKsb7ETax63jr2xLULarMoplWkQdWqV0nVMRGoRHbtdfVIanqHNABAm1uo6KR0I2xweLrUQMrWkgzaNDFW+qkY08Xzfrtpqn/oUsdEPGc21OpRYCxYgnsSLqfWx/5TjriFIvTDUjddvTqp+nyx1xSupouwIYECOokxBHofqMVzL8eai0iCp3U7H+mPQuiKslTjZQ6ai/r8vhjitTp1nVlqALDBkI3JgqwboQQR2IJ6gYcVRSzKzABwjzfs5e0/DAIGz/CyglbjCLOVoAbY9R+eO8/nTTJWnUe251WHl5nCnMZj+Ikk79cZyKDcnmzUqpqkwZkm/KDGHOZSVxXEqqo5dz9BiwcIzQqJB3GC/QUQ0mtGGmSSYwr06WIw7yBhVn8O+xwhh+Vyl8TZs9O2DMjRGmf1bC+teofPGqIZAyQrE9AT8gT+WM4XWYrAAE/P5/DEnEc5RopFZ1QPyjUQC3pP441ks4kfutJB6qwb8DhoA/MZtKFPVUPYWBLEmyqoElmJsFAJOGGTramggi3cH4WuMBZXN045wZ69iMMqOXWzU25ZtvHmN4m+GIrvHuJ06daoLCpCLzCzBqYYAvqBpwwBkSPIzisVcolOpSNGsxqgK37yloCmBpMliCJExMdJviwe0Iy9fxHFZBdIJBZQVBRiShkKyabd1JHvYqufyZp1JhShJlkkoL6rBrqVBG4x5GaT5WMMzaeLW01gtFgWXUstTGkIvdiALm3VpM3w74d7G0GoNUU1Rql9IaFZTqKLtzcpHN3PScVzN5hnQ1XpgOaYpswVdDuykk6ALNEGx3IjeMF5OnmcoHTwtTFk5HJnUwCKVYNzCIVoGxEm4GIg0ntWAFnaup6aMGCipzIj3kgXUHqoWCetu+GfEeFmkadSkiVUbUVKM5mSHggMTKwsRcxeDhXnQleWRhTaHYq9tUIWYjQCC+rUJtYAAWOBcvmalMB6Zg0wx02JSRBYapBmIJueU+WE9diCP2lH8Rwkro0qGaSG1oCd4sKrWEERtY4e5PhK1EDMlQ3YDRq0wGIgHwyDERIJBxVamYqOxchipc6t1B0hYUGCIWEJsYgTcziz08nTREA4g1BdIhEBqJ2ZlKkAAuG5ehnpioRT7H2UFk3JvsSNiQAIIsfL9DEyIzVEVZYFrC2ogsSTv5rtMX6YLznBRSkmrTZYDRrOoCoCygahzlYBIsbesKKdIsR1Ak7xtJ67Ez57/HCa3szb+SZzAIO4GllmCsMdSx0PTa+JqKlkJQiacnSSAxgGWAgBonYTtt3ccE9nBUoeKz6UBKayGYiHYEKLL13mASbEkQtyGToEsHdn0zDIo0mJ0kare8YBFovN9OHx3Y6AcpmlgkrJ5jP5fMj697Msxk2pU6bVFca9L3A0sGkgjuBCg7wSdojA2ao0qtd9OukhXUtjV/4clgoBUxJ5bAgCNN8c08yiwoDEACLbxvYggSbxHQDDdCMFSmANy2qWgi40SACBy9Be4INrjDRqiJtS0ctQ6zLSSin71iAZa1xAviu+JAN7wRAg/dK9d5BOGAzjLLEqNIg9xIAteTKgAjtOJWgTH3srn1R9cBWYmQohQDBOnsD+UYm+0nL1q1TLslLuocNvdWhuwEWM9WxVKOaYSyMeUX2tLFfiDMfHp0sdH27R0FPMUA6d9yPTqPn88cc4zhlWRK0d/jzpa7LH7I0KlCaGYlKiG9MPTgKdmEMNSsJ6b+c4n4Zwt2qGm7syoSQDYMNRhzAAINzbcnFNz2bylSP2bxqdUEClU1MyhgyymmoWEaST5QNycenpxMUQqFSQqjZu/kRH1/DG/i8cc5ZHaT9P0VkTkLvaGp4VEJZZawNrKCbD1IxWOLkKqTHQSGgyb4tCZrJZimrPRKrzsvIRuSWYGkSOYLqJntOEvCuE5LOF2ovUovuRqR1XUXChZuCFUMVB5QwB3x6Us1/ac/FoT0OP+GF0mZmDYdGg/MdY79RgfivHsyV5qhCmRCWBjoGUw3YwSLjvhznfsurAE061NrkwyNT3AECNQFge2+Ac37H5wQvhsVkTocOCRZNjqABMkkY5Zzm2ZNMVZGh4kyQukXIFhBVdvuySflgarl7mT3+mLNlsgKVJkqI6sUpy7AqAQWKLBuBJYXA3674rWaoFTEgx9MdmO+CbGjijkzEiYwy4TVNNwT13wFk+NlOV1DKeo3Hp0Pp5YcFUdNSGe2NFXoq2Mc9lfvDDnI1BVoAxzJCt5j7rfl8MI8tx5UWHGoW2wbw3ilHWdDFNYKlWEi4sQR2YC2GhDnI5wraAVHUmAMRUWqVp/Z01LMNVaAtjcIDdz0mI9cR5OnQq1RTdzqPuobBo8xc79sWtciqgCmoQqLKLCPK0fT17407JElLIkOf3aaTuxKFz6yJP975YXcS4VlleK+XVSfdqU5APnYyD5EfHFrzFZAwVxBOzR+u2IM5w8VFNNr9VOGgEeX4dTW6VTH81/qMS1eJmnQqmmviaAWI1aJFg2lirDV1AIAJ6jEL8GqUzymeuFvtBmWoZeodAlgVggGZ5pggz7o6D3twYOJk2k2JiXL8O8Kt4YZwtRQgFPSxOtSSpglSAaZECS2npOO+PlvEKg1WDcsOmkudAp3AHNGgwSLGQO5M4LTBR2FEltJLMCFfUG0vTWUIBeWBjT6rGB6/F1qhJQM6VFLOUWyXlNSC4LMLk7RAmceS0qGKqOQ/dy7MJcD/ZswYSbhpHVWHzw0qcPOZpU3XNKxLCmtOq2moIYu4DMbsAFa//AA7ERGBc/n6dVTpolGqPZUqyjNJYkqfcIXVCg6TqttgfNjwgStYSpKsFBvIIB90ap1EEXtPpgri/lCBK9MzV1QCLyFbSxZpIUwAPfm4AIA647Nke9FxqBJj96DHKB1VdQMkdpJusntwwCi1ahUYeE8lamnkVNADsDeJWTqEzIg6ZKps27nTTXRCQwXlLBAS0ljMkGIm953jEVTsXTDPAqUitxOhryCsiKj+UAMQesz00nBGbeqNKl2pMqgMorQNRJYmCtjzXjrOE+bo1KVRCZV4BMiPeD8w/lMHyN+2JP219vEewUWv91bX7bfDA5UOxJQQlrGFmDcdh33J/HEmXeCCTpA8979J6Xi9j67ZRyxc7wptPflEyouRAO1/icRCqNd5I6EggEAwNulun8MYujJjbKZHx1gEAs5GmSObVa5soYTzHYi5vjYdWoPqUmowBmI0tqSwA1covfl7bnC3I6mDadVyQJ2IMyN+t7bGDvtgmtl0pX8UkxeIaGAMm3KRqQ3vaOt8A0QrmmpKCQdt+0wZEzJgAkdZ88cvmSd1XUAEIFphTBnuQJPn0xznVVnsSwChiSYuaZlYMbHlubgA9cRrUKyIgkzNpOnrfpYfM4bQm2juiYgKeh02tKwQJ2m8QbQfTGgQyb9x8ZEdestiSpnFhlEciiIF5ChTMRJYk3MmI7RiNvc1C4YyJEkWHL8Dad+nfCa0N0ap0gTZ9HWYJBgMdunb4xfHS5ZX6wTe225mAemxAJtsdpOVyTuYkCJ6SYA+Y38xjVBiQsC5HLEXvAt0/XbBdoFJraGfsvlbqWF1AkbwTJIHTpGLN7V1alKp4bViDUrSWDxCFQQgk6xpWPciD6ksr9j8uCW/tKvb0/Pfthn7X0WXNupqVYaoCHAGpOVAKSsFlFMj+7BN5CfV/k78T5JCfNcXqrmavg+KrKGQDUahBiWIZRzBlQMQ1wx1DVAhRxLjxevTZKKhkQBiqkt1CuSwLVLaZDT7u41YM4pW/e/tKwQ5lmKxqIOkgi2kyIsN79sIsxqqHUCJLKpKFiBqEoTMKNJaJs0g7g32xVI0khh/pfmEI8OtVEyGUEU2kSQyDfTAkyPvd8PeG/anmVKioy1FBhydDEX0rcQXJubX26Yp9BUAV1W4hoVwxA3UAkSq6lJmCVlgQRExUwo0n3mhgAwuFCgLCbFdJkGSZU3FmO/GNUZuz1f8A+KoDafBFRA2l2VtAW7DZyQ3ukxMx0xxxf2tyFWFOXVn1LqlQNKmGZw1MhmhbiOtt7Y8tylZZhRJG1iGKg6TIFiwGqYNy/exmz1UnmKhxzMHJknUQJcaiCgJB5bSL9RiOFaTHSL9m+E5BqdWohrrBVadMMssx0iArqziGIUlj3IERgnOfZ7WorOWreKGIBSFQlep1litvS84rXstx1kqKGWkBVKagQWKqsDUDJKfu3k6iQNMbyMP8jxfxK1UIQVN106ljlJUKAu+xLkidSQD1ylknCxqCZBluCuwIop+0NTMVQoA0Ezpgsw1ggTIHcYnyPC3ZoNJk0ESGGg94vvPocL+M5tMu2SqOCZpVNRVmkw4AYwylouJLdenW55DOJWpKadyRI1sxDD+0SxMHpJ9ccnkeZPHjpLb9j+krNZSrTpTrIJO4EGewgCT/AMzH1xYqXFU00wWhiToBPMwWNY84U/8AeMVHiHAHqNzVFSL8qgf+5iTjv2boBkqsrNVVHAps+91h2WAOUgwJkx64z/h2XNky9389k5YxSLH7UV9KJ51Aw+W31wLkOPEEK4BUbG8r/X44E43mgfDE+6s37ljf5AfPCt6hVPEeEQzDOQqtpVmhS3vGFO2PfbrZy9IvObzdNabVWMIgJY9gBPx9MeX+0fHmzFIPrjW0ikCeVVPKWhonT5bycB8T4+9UaWhaYIYpM6okm4MMQB8NR67oq1ZS6aRaEb3p2IBMG4JNyPPaMceXPz0ujOy2cF4udRpBhVWIEFkJNMhi1MtpOqATJCyUczeMG5riNTJ6wlNDRqnWAWLyHcK+pjpbm8rDUJkjFQ4cyF1WrU0IQSxKsxKnQCBpm7DUBsLmTg72jqnUlSm5qU6i/wC3HNU6KVMjVThdI0iCbm+OeN0VbYBQzTUq1O+k0xq0tMEqJVSu9g53iQtjM4acXplkLNR0HW0iTpspY0yGkgroBmVs0kXBxXir87zzUwCe5B5QZtaNN/TDLh+cdaxlpC6qjpt4jUpCHlXmaYGoxYN1OBfBJzU4ixVEJYIGJgMb3Uljc8xKmYtI2EYgakHWS0Em8zFiesQenXb0t1nMyNc+ZJn+KxbcTv06TBmMEcGp5d2bxqhpHTqUm66gQRq3gNe0ekxGM1F3QjeeWkKylTqVQnIymD+7adWhlIk6TI/jncEFdns4iu2kEKSSBq1QJIFyJ6TeDe+Cc9TmowgfuzED+UhQuq0/97YVtS1G4kiB9Bb64rsDeT4gabM6kA1AVI394SVM7iwImenZsQ131QZkn5mQCFHoJ27YgRgT7wsYMgx1ECAZMxHp2nGkQmwklSv4VPlFsbcSWGZSuVELckS38Q7qO1hsN5644NAneQJibTeFmOimYva/riPL09B1GJ0nb3Tv5/D4Y7y1VqzsuqNXLJ6EuDJ9CpOnygYitiJ24d4ivClSIMsQVaVJN7DUFg+SifI5UyZFgZIkEFY3UG1z0neMT1uPFm0zFKnIQKACRcCZ2m0ncx3GBkqgGASGEnVNhEgepNt99XSMDGdLkIJJKTBcRMkCSsiNpUmAZjyxAjE6Ra0LIO0sDAHx62kYmZ5JeYusAx5gCOg2+AwQ6KSNwun3jf3QDt5A+d47XL+QI2ZdtjCweoiTcdRe17Hp2ykkKCzTtIsY2MGd7H4QfiNnGXXba9rzEWufeuPrjMq2rTLaQAJPkAYgDcwD+hia0BavY3h4q5hHaZSokCTHNPTaOo674K+0AVRma76oAbksOwEQZ1GQTYA2I2sZPs7UNU1QRNSlY7iFEg/G+DvbXhvi1GPVajESB5j8OouPXacmRQUb+T0PHjaKJXz7FUTQTp8NokXLNAJ5YZbi9rstsKUhmZg+nUpJ1EWuSQx7Qu7QQWXfD3/wqqxGtiQfeDQRKkHoRKmOsG+0Xws4gnhMyqQAwZo0iQTuQxBIJ027mY3xtinDqJ0yi+2TwHcBHOlpJvtqImIChyrNqI2mbXOIuI0lYGIdBsFN1IBhRMnTeYNxAg7kwU8wywS45mJmdKAEoPEGi0HSwIKgbWO+CMvnYg3lBdSxLUyuziBzJyQSuwIGNOMk7JtVRJw+iCwMhiSXVjqUSIIIDAb6QZUgnmBG2OKFKk2jU0WGkGQZBIN4CyCxE2gKbRGJBnD4bAWQg6HWJEAX6SrOTDCIIM4zg6/vA0KFa4BElbGFD7TKqJgE36k4ltpNsKWqB6+WbXAIYgsAX3LTpHcEm8GwaGvIwd7P0KjsSulSoCmAYlLqexE3KGRqBMAxjmuyqzooB8QxpbcGLMBEkEmLfwEkC2CeD8QhX8IsDGt2e5g9VkEGTIt1jviXOThpBSsZ+1tVTl8j4hCu1JiQL31CCLXFyJwkyBrUYNGsVHbcfLbDP7RU1Lk4tGVpEix95nO4sbr033wBw5NaKw3Iv69cbxwxlBKSOZ5HeizUOIVq9IjUGkAMBaf7xIIMd++GXs7m61JTSJZEDFvdGoyIKhj85wr9n0KFiZvECJuJvbDvL5Sq2wiept0jrjXFghjX6FRnKTfZYeGZVXqFqihjaJ2FhFtjG0mdsJvtXqf6rRIgDxtN+oenUEeW2/liw8Fy1RVPi6fKOoub4SfajxV8vlqD02KVPHkFdwBRqzbruDfyxrk+xmTPMKeZYMTTLKVjRfmBB6H7zX1QLm4iwwO9c1IZjJsogASNML7tukzveTNziatxWtWGirWdgtQQCeVdRksFFgZJ23jA9BVNi25v5yN78pALAmYBVW+Hl16Mr+CyZT2czek1/AJpkR4cAs6WMBYblgbxMSRPVY9cVdbBYVzqbTcWkiD91d/6d7YOJ5iuKwynh60hf3BbxGUFY5GYqyspmQAAZEzzLVE4tTCsoQkqpUKRBXo2zBgwIOxkkztIxo40i2kC5eVU3gmFnyVQD1iCZ+WI0zml3iByBRsfvoWmLiQpNuuOXzgCkmCDMSDPfZbA3Pfy8tZPiKAMHpK4a6lSQwJDCI2a5VgpESu4kzKW7JOqaamYmYUEm/S2omZJlmmPXti18F9osqMuuXeiKmuSxJlif4RYEFlUCxAhe9jSqGZB1tuZIM3mSYi3vTttbpYjGUqqS7e71Vd+0A9RA6+WKScXYk6LZxD9nalVfLVWJa2htKkaxTlQABA1EiVkcoUdWwhTMhJBpq15BYHbpEMLdfjgWk89ANpjr1m1pMdMN8j7O1a6eIglSSPeHS3Y/jjL3od/gr70iDpEdztcnqD13gT0HmcT5rPD/aU1ZHVlPSC3MdVhuTPwjuThdk6xYSIAj5R8e8f07HZSkGYQe0T3XsD8dv6DG7VPZJqpVC8y2HMY7C5A7Ewf1AxJls+aYYkQIAEC51Aw09RuZv5XxviFMUngqxJVZ1GNrEEA2FvO+09Ocww8AgXQFSDvAbWSB5SBO1z54mgMqsJh1kFiOWJBIU6tUSwOrUAehNu0PiRPkY9ZNvO2k45RkaDqvAHyA0iOh+76d4xEWMaZ+I6nt5GAPhhtWOwijV5AOsr5nZt/Lb64ld4bvyrt2jf57j174EoEGOkDr5CZ7T88FqqvTNgpSTbcyFi4uYJj/m8oxL0C0c0yTIOwO/3bCLT8bfPHLUSqqY5WBHkIWYnvuPjg2syhzDaRqbpIXS3KBBBAiRYdTaQJHSg66FOkLEm5KkC+qR06g7/G2GBfPsupQV2vWJt2CiMG8X4vqzL04lRrZ26KdfICdrjUe9vXFa9jfamnlKi+IWdQ8wiyy8pQbkLdh0vvaYwTV4rlqz1wldF1e4aytTNY31ASNMAtAkySTYRJ58+KU40lfZ6XjyjHtgXFOMAl1EqQSB3PKpkf3sVzM5dgixsF6ABmRgd+mqJE/mcPl9nj4KNTqUHFXQAlOsGZXaxGkHSBLXJNtNzfG837P5nLUSWy1RYXcKXWRuxKz1k37xtioJYlUTs5KS2V2tlA8QRq3Y6hzbAkWGve4En1xr9nLagZWRBGhdJ5uhMaRpMWv0NjJk/a9SppEFjJCmxBFiCxIBsZ6SI2viH9qJqqUJA5QfvAT71uXUBcjY2x1fqI/SGJkKsyZlipL6R/ZAINjpgnaTqgzaWeVdFUkSTT5ioJGnULx003I7CcFZriOmmCNMmBDECO83i3r26bLVygqsJHhuQSYEyAdJB1A9SLCQZ8jji5SyffpGrio/aSZ6gDR8UMJch15gRKyQARF4Hee2BeEUFCMxeCoLWGlQQX0zqHM86oYGQLYYMiPSalSKuyNJVgAPevYDYkHbucK6GUZNYGqFW9hF76ZkAj+aJEAbWxpjmuMo3/AJ+DKSdplh9tBqp5VqZ1IcpRVYkDlNUN02kWO3qIwLlst4c+HUkTZk2cbqw8iCD8cT+1ilqeVd0CsMsigDoAagUbibQ0T1tjXA0BooYtH5n16zj0MTtUedN1KhrlOP1lAHvR1YR88WjIcTMK4kMRddxtcX6YrWWy8na3/fDmi/MOgP02j88b0SWvhGdaqGJDKyNp5hZhAIdTsVM77gyDBGKb9sNQf6qknVNVhH/pLO/cx8cXfhqwox5h9secnOUaYMaKMt5F3YgfJQfliM32Mzl0U1aZFQRDc2w32/h6EWJ7R2xDTIImb3Nhyz1gb9RHptfHWT4i3iqSJVWW/wB6Oxm5mIE+ewnGLUhlsDJ+6N5HvCLTqJttcje+OFqjI5OfamAQ7BmnmDMCvcSCN4PWL/LlcuwGoK/N1IM9Tvs0mfmZ7neYGg3sRy+hBPQ9QxsfM4HoMaYMsSx3IPNve7bk3Gx3xUdoYVxbLL4avRrLUQ2hwUdSAuosG5SuqIZXa2mQJwBUe+4P9n4AdAOnTt3xviDBlDgjSNx7pUkteJIAPRgYOmCAYBjy1dFUlgZIEBQB2+W+NHHQM29XVy7EEwAJBmQT67GT26RienqsbEXMxJuSbeXTAWqbCxcgb9DE/TByZMU6vK6ypuskzJsD3O1sKS0ImpZpdQkQhBBkbe9E9dsOeHcXrUlIpVVRWYtBCkyepkGLAWwkqSA2rfcdLidQ+Ab6HBqcCMCCBIuGMQfgDI88c8vwCEopqg0g3kmwkX7XvawN+u2CKaG7KZAIX4k33GwAPkJxYG9vNX+0yWSf/wBKPyN8dp7YZYR/8vpAgzNN9Jk720463H8mvBlcObJIlREWgBdgZ2F7nrODtSkVRGgSBP3d5UfyWm+1thvhhU49kalqmTqBegSqbWg/fE/IRjtc9w0qyinm01TsUbeJEyTEDaOp7nE/T/IuDK6AslSNOq02vEHvfcGR2xKIBkn1nyuD9I6Ycihww/77MqJmHpg9STYUzGO34VkH93PMv9uk342i/b/PA8bE4MQUXK6GBjsQO5mCPiLHuO84JegSGJmAIgEFjN4gn0F/rsW1P2ayzAhOIUL7SNMWiLv28umJaPsOxPJm8o8m8uR8tIYg9sJ42HFldzVWWPSTfrff4m+CcnWK0wolgTECOoMX2gz1/hMTOHWZ9gK4WZpap+5VOkg9eZOU22PwjbAiexGcEgUgwIgxUp/A3cGxg/DC+mxcWBu9iZliTCgwbg3+Ez5kjvgHNZmWhgYiB5RIj+bbreZw1r+ymaI1fs1UtsSBNhtGk3M3nqD3wZwj2OastT9pGYo1FHLqp6QdwpBfSGliFImwG8HlFGhpMRZbKrVRgbsPdKyTB6H6ACwkj1EtHMlJFKrWQAfdcrETaAY3HofU4iy2WZZDArYm6kaSJ7i3MBc+W0Y21cKSVaJ3FhAjtMFe3TYdsKV9ApSXskyHFK1AAJUGmW0qaSOomAw51aD7vkR6YnyfGAtOBRyzsSx56ZZhESFJblWWNhAsfPAxpD/eTSBIHNIgzvEWg+gxAlHRTczJAKi/3nY6jeLhVNo7b4OKZos817LdkM5l66eL/wCHOIJAahmTqBWJhKluvxE4izwITUtKvTCCapqaCqjcAMt2OkiSBykmfOP2JrFqdRegqQBtbw0A+eicXnIJbtG/0xr/AC2No3h5M1uyo8PoF0Dq6UlYg6qofSVm8FUKkWi3ncRGDqfshWYVWp1KFcMCQKOYVotBsdPb/FvaLvl1t2Efq3bHD8EoeGENCloX3U8NYF+gixJxD8JPpmj8qTZ5n9qfFCv7Ii7GirNHYAKo+YbB3AT/AKvTPdVP94A/nipe22cQ8QqxAWn+6GkAAaffgD+ctsO2LPwqnqyuXYEghBsd7aSCNj8dotjfHHgq+DlcuU2yy5emQLH1+nyw4opq/XqMV3h+YIKhtjYGfkDi1ZSnaY7X+RxsFjvhbSv1x4n9pWd1cUzB6LoQT/Iiho6e8GHwx7bwhOnQxjwT2nfxK9fSCdWYepHve89Rag26Mix6+eM8vVGcgTIUwFhVXWz3ZjypcW7FrAljtcDYnEeaMNpmYMRMiCNr/rffA6PALBtNoIaYUwZ2Ej3oMib+sSg8waJBTcDZgYA26gCP1HK4+yGTsviyQYqeGCpO0xLHyO4neTNsD5bKEU3aonJCgORA1FzdWbpFNhPkRucRLQJClRzDnA96RMiRtfSTBuQRbDnPZ5qgKUg6ppVIZjpgWgX1FNtzfUbADAtKgVCl86ygETpRbJPmQznqzGLnpbYDArsbBSd992JsQDMzfpsfwm8MGZBDLP3jFrmZuu83J3+bPgvDRXq06NMrFYhASDyzMsLTPp0JHU4q0gFOYrLzqFVVZdQgTcLJVSbhdQIAETImYEDgc0WtuZ3MTaPof64fcf8AZpss9OnUGhyrEsWBBhm92LqkdYveNUYQVEDPIIACrNusAAR3JBv8fXTsY1o6mHOpaQPmUvfr6RuB3w9yOVUoIdSBa14i0TIB72teL4TZJSFVS0CotusxdJFiAzIo9JN7TPTzBSQuoKSStuh9B0Mj4Y52hUJwL46OMxmNEdppvy/PHLjGYzFIhkb9MYHPc7YzGYokmmd++JKdFSLqOnQeeMxmB9DIo0iVse4tiGnxSss6atRY2h2EfI4zGYaGWbgHFqx3rVDtu7f1xfslXY0wSxNxuT5YzGY0h2I7zI0sNNtQlotJEAE9zAicTZdA3vANvvfr5+p+eMxmIfZIszeRp1UJqIjmd3UMdj1I8h8sVHj2VRSoCKAWqkgAAEwL+uMxmMn0hSJfZcQMxFoq0o8rPi8UBzfH+mMxmOmHRMR9lNh+upwTmvdPo34HGYzFlHg3t3TAzrQAJIJ8yS0k9zYfLFi9mm/1Ol8f8b4zGYziTHseUNz64tvDtvljeMxp7KH2R3+WPnb2u/8AqM1/+VmP/wCq4zGYyy9L9yJgIctQpEkkwwk3sDYemLLw2iulLD3lO3XTM+s4zGY5chBUc65FSpBIhjEdP3kW7WAHwwfUqHxqgkxJtNtxjMZisn2i9EPE1ioYtyfkn9T88aqMQUgxNI7emN4zDfSKXaCs/VL13LksdRMsZMkSTfucIX2Hr/TGYzFx6Gx9VtUSO9L/AAUsbrMYX0P+JsaxmOaR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i.telegraph.co.uk/multimedia/archive/01372/beekeeper_137212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4381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61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 for Perfect Competition</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Large Market:  </a:t>
            </a:r>
            <a:r>
              <a:rPr lang="en-US" dirty="0" smtClean="0"/>
              <a:t>Numerous buyers and sellers must exist for the product</a:t>
            </a:r>
          </a:p>
          <a:p>
            <a:r>
              <a:rPr lang="en-US" b="1" u="sng" dirty="0" smtClean="0"/>
              <a:t>Nearly Identical Product:</a:t>
            </a:r>
            <a:r>
              <a:rPr lang="en-US" dirty="0" smtClean="0"/>
              <a:t>  The goods or services being sold must be nearly the same</a:t>
            </a:r>
          </a:p>
          <a:p>
            <a:r>
              <a:rPr lang="en-US" b="1" u="sng" dirty="0" smtClean="0"/>
              <a:t>Easy Entry and Exit:  </a:t>
            </a:r>
            <a:r>
              <a:rPr lang="en-US" dirty="0" smtClean="0"/>
              <a:t>Sellers already in the market cannot prevent competition, or entrance into the market.  In addition, the initial costs of investment  are small, and the good or service is easy to learn to produce</a:t>
            </a:r>
          </a:p>
          <a:p>
            <a:r>
              <a:rPr lang="en-US" b="1" u="sng" dirty="0" smtClean="0"/>
              <a:t>Easily Obtainable Information:  </a:t>
            </a:r>
            <a:r>
              <a:rPr lang="en-US" dirty="0" smtClean="0"/>
              <a:t>Information about prices, quality, and sources of supply is easy for both buyers and sellers to obtain</a:t>
            </a:r>
          </a:p>
          <a:p>
            <a:r>
              <a:rPr lang="en-US" b="1" u="sng" dirty="0" smtClean="0"/>
              <a:t>Independence:  </a:t>
            </a:r>
            <a:r>
              <a:rPr lang="en-US" dirty="0" smtClean="0"/>
              <a:t>The possibility of sellers or buyers working together to control the price is almost nonexistent.  </a:t>
            </a:r>
            <a:endParaRPr lang="en-US" dirty="0"/>
          </a:p>
        </p:txBody>
      </p:sp>
    </p:spTree>
    <p:extLst>
      <p:ext uri="{BB962C8B-B14F-4D97-AF65-F5344CB8AC3E}">
        <p14:creationId xmlns:p14="http://schemas.microsoft.com/office/powerpoint/2010/main" val="178180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Control Over Price</a:t>
            </a:r>
            <a:endParaRPr lang="en-US" dirty="0"/>
          </a:p>
        </p:txBody>
      </p:sp>
      <p:sp>
        <p:nvSpPr>
          <p:cNvPr id="3" name="Content Placeholder 2"/>
          <p:cNvSpPr>
            <a:spLocks noGrp="1"/>
          </p:cNvSpPr>
          <p:nvPr>
            <p:ph idx="1"/>
          </p:nvPr>
        </p:nvSpPr>
        <p:spPr/>
        <p:txBody>
          <a:bodyPr/>
          <a:lstStyle/>
          <a:p>
            <a:r>
              <a:rPr lang="en-US" dirty="0" smtClean="0"/>
              <a:t>When there is perfect competition, the producers have no control over price because attempting to raise the price would cause consumers to buy elsewhere.</a:t>
            </a:r>
          </a:p>
          <a:p>
            <a:r>
              <a:rPr lang="en-US" dirty="0" smtClean="0"/>
              <a:t>Perfect Competition=</a:t>
            </a:r>
            <a:r>
              <a:rPr lang="en-US" b="1" u="sng" dirty="0" smtClean="0"/>
              <a:t>Market Equilibrium</a:t>
            </a:r>
            <a:endParaRPr lang="en-US" b="1" u="sng" dirty="0"/>
          </a:p>
        </p:txBody>
      </p:sp>
    </p:spTree>
    <p:extLst>
      <p:ext uri="{BB962C8B-B14F-4D97-AF65-F5344CB8AC3E}">
        <p14:creationId xmlns:p14="http://schemas.microsoft.com/office/powerpoint/2010/main" val="1497402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sp>
        <p:nvSpPr>
          <p:cNvPr id="3" name="Content Placeholder 2"/>
          <p:cNvSpPr>
            <a:spLocks noGrp="1"/>
          </p:cNvSpPr>
          <p:nvPr>
            <p:ph idx="1"/>
          </p:nvPr>
        </p:nvSpPr>
        <p:spPr/>
        <p:txBody>
          <a:bodyPr/>
          <a:lstStyle/>
          <a:p>
            <a:r>
              <a:rPr lang="en-US" dirty="0" smtClean="0"/>
              <a:t>A market situation in which a single supplier makes up an entire industry for a good or service with no close substitutes</a:t>
            </a:r>
          </a:p>
          <a:p>
            <a:r>
              <a:rPr lang="en-US" dirty="0" smtClean="0"/>
              <a:t>Characteristics</a:t>
            </a:r>
          </a:p>
          <a:p>
            <a:pPr lvl="1"/>
            <a:r>
              <a:rPr lang="en-US" dirty="0" smtClean="0"/>
              <a:t>A single seller</a:t>
            </a:r>
          </a:p>
          <a:p>
            <a:pPr lvl="1"/>
            <a:r>
              <a:rPr lang="en-US" dirty="0" smtClean="0"/>
              <a:t>No substitutes</a:t>
            </a:r>
          </a:p>
          <a:p>
            <a:pPr lvl="1"/>
            <a:r>
              <a:rPr lang="en-US" dirty="0" smtClean="0"/>
              <a:t>Barriers to entry</a:t>
            </a:r>
          </a:p>
          <a:p>
            <a:pPr lvl="1"/>
            <a:r>
              <a:rPr lang="en-US" dirty="0" smtClean="0"/>
              <a:t>Almost complete control of market price</a:t>
            </a:r>
            <a:endParaRPr lang="en-US" dirty="0"/>
          </a:p>
        </p:txBody>
      </p:sp>
    </p:spTree>
    <p:extLst>
      <p:ext uri="{BB962C8B-B14F-4D97-AF65-F5344CB8AC3E}">
        <p14:creationId xmlns:p14="http://schemas.microsoft.com/office/powerpoint/2010/main" val="1859004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Monopolies</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t>Natural Monopolies</a:t>
            </a:r>
          </a:p>
          <a:p>
            <a:pPr lvl="1"/>
            <a:r>
              <a:rPr lang="en-US" dirty="0" smtClean="0"/>
              <a:t>Government grants exclusive rights to companies that provide things like utilities.</a:t>
            </a:r>
          </a:p>
          <a:p>
            <a:pPr lvl="2"/>
            <a:r>
              <a:rPr lang="en-US" b="1" u="sng" dirty="0" smtClean="0"/>
              <a:t>Economies of Scale:  </a:t>
            </a:r>
            <a:r>
              <a:rPr lang="en-US" dirty="0" smtClean="0"/>
              <a:t>Low production costs resulting from large size of output</a:t>
            </a:r>
          </a:p>
          <a:p>
            <a:r>
              <a:rPr lang="en-US" b="1" u="sng" dirty="0" smtClean="0"/>
              <a:t>Geographic Monopoly</a:t>
            </a:r>
          </a:p>
          <a:p>
            <a:pPr lvl="1"/>
            <a:r>
              <a:rPr lang="en-US" dirty="0" smtClean="0"/>
              <a:t>Business exists in an area with little competition</a:t>
            </a:r>
          </a:p>
          <a:p>
            <a:r>
              <a:rPr lang="en-US" b="1" u="sng" dirty="0" smtClean="0"/>
              <a:t>Technological Monopoly</a:t>
            </a:r>
          </a:p>
          <a:p>
            <a:pPr lvl="1"/>
            <a:r>
              <a:rPr lang="en-US" dirty="0" smtClean="0"/>
              <a:t>A new invention that is protected by patent or copyright</a:t>
            </a:r>
          </a:p>
          <a:p>
            <a:r>
              <a:rPr lang="en-US" b="1" u="sng" dirty="0" smtClean="0"/>
              <a:t>Government Monopoly</a:t>
            </a:r>
          </a:p>
          <a:p>
            <a:pPr lvl="1"/>
            <a:r>
              <a:rPr lang="en-US" dirty="0" smtClean="0"/>
              <a:t>Government exclusively produces good or service.  Example: Roads, bridges, fire departments, </a:t>
            </a:r>
            <a:r>
              <a:rPr lang="en-US" dirty="0" err="1" smtClean="0"/>
              <a:t>ect</a:t>
            </a:r>
            <a:r>
              <a:rPr lang="en-US" dirty="0" smtClean="0"/>
              <a:t>.</a:t>
            </a:r>
          </a:p>
        </p:txBody>
      </p:sp>
    </p:spTree>
    <p:extLst>
      <p:ext uri="{BB962C8B-B14F-4D97-AF65-F5344CB8AC3E}">
        <p14:creationId xmlns:p14="http://schemas.microsoft.com/office/powerpoint/2010/main" val="3171783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Oligopoly</a:t>
            </a:r>
            <a:endParaRPr lang="en-US" dirty="0"/>
          </a:p>
        </p:txBody>
      </p:sp>
      <p:sp>
        <p:nvSpPr>
          <p:cNvPr id="3" name="Content Placeholder 2"/>
          <p:cNvSpPr>
            <a:spLocks noGrp="1"/>
          </p:cNvSpPr>
          <p:nvPr>
            <p:ph idx="1"/>
          </p:nvPr>
        </p:nvSpPr>
        <p:spPr/>
        <p:txBody>
          <a:bodyPr/>
          <a:lstStyle/>
          <a:p>
            <a:r>
              <a:rPr lang="en-US" dirty="0" smtClean="0"/>
              <a:t>Industry dominated by few suppliers who exercise some control over price.  </a:t>
            </a:r>
            <a:endParaRPr lang="en-US" dirty="0"/>
          </a:p>
          <a:p>
            <a:pPr lvl="1"/>
            <a:r>
              <a:rPr lang="en-US" dirty="0" smtClean="0"/>
              <a:t>Examples:  Airlines, vehicles, cereal</a:t>
            </a:r>
          </a:p>
          <a:p>
            <a:r>
              <a:rPr lang="en-US" dirty="0" smtClean="0"/>
              <a:t>Engage in product differentiation</a:t>
            </a:r>
          </a:p>
          <a:p>
            <a:pPr lvl="1"/>
            <a:r>
              <a:rPr lang="en-US" dirty="0" err="1" smtClean="0"/>
              <a:t>Nonprice</a:t>
            </a:r>
            <a:r>
              <a:rPr lang="en-US" dirty="0" smtClean="0"/>
              <a:t> competition</a:t>
            </a:r>
          </a:p>
          <a:p>
            <a:pPr lvl="2"/>
            <a:r>
              <a:rPr lang="en-US" dirty="0" smtClean="0"/>
              <a:t>Is price the only thing you consider when buying a car?</a:t>
            </a:r>
          </a:p>
          <a:p>
            <a:r>
              <a:rPr lang="en-US" dirty="0" smtClean="0"/>
              <a:t>Interdependent Behavior</a:t>
            </a:r>
            <a:endParaRPr lang="en-US" dirty="0"/>
          </a:p>
        </p:txBody>
      </p:sp>
    </p:spTree>
    <p:extLst>
      <p:ext uri="{BB962C8B-B14F-4D97-AF65-F5344CB8AC3E}">
        <p14:creationId xmlns:p14="http://schemas.microsoft.com/office/powerpoint/2010/main" val="3069747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Monopolistic Competition</a:t>
            </a:r>
            <a:endParaRPr lang="en-US" dirty="0"/>
          </a:p>
        </p:txBody>
      </p:sp>
      <p:sp>
        <p:nvSpPr>
          <p:cNvPr id="3" name="Content Placeholder 2"/>
          <p:cNvSpPr>
            <a:spLocks noGrp="1"/>
          </p:cNvSpPr>
          <p:nvPr>
            <p:ph idx="1"/>
          </p:nvPr>
        </p:nvSpPr>
        <p:spPr/>
        <p:txBody>
          <a:bodyPr>
            <a:normAutofit/>
          </a:bodyPr>
          <a:lstStyle/>
          <a:p>
            <a:r>
              <a:rPr lang="en-US" dirty="0" smtClean="0"/>
              <a:t>Market situation in which a large number of sellers offer similar but slightly different products and in which each has some control over price</a:t>
            </a:r>
          </a:p>
          <a:p>
            <a:r>
              <a:rPr lang="en-US" dirty="0" smtClean="0"/>
              <a:t>Characteristics</a:t>
            </a:r>
          </a:p>
          <a:p>
            <a:pPr lvl="1"/>
            <a:r>
              <a:rPr lang="en-US" dirty="0" smtClean="0"/>
              <a:t>Numerous sellers</a:t>
            </a:r>
          </a:p>
          <a:p>
            <a:pPr lvl="1"/>
            <a:r>
              <a:rPr lang="en-US" dirty="0" smtClean="0"/>
              <a:t>Relatively easy entry</a:t>
            </a:r>
          </a:p>
          <a:p>
            <a:pPr lvl="1"/>
            <a:r>
              <a:rPr lang="en-US" dirty="0" smtClean="0"/>
              <a:t>Differentiated products</a:t>
            </a:r>
          </a:p>
          <a:p>
            <a:pPr lvl="1"/>
            <a:r>
              <a:rPr lang="en-US" dirty="0" smtClean="0"/>
              <a:t>Some control over price</a:t>
            </a:r>
            <a:endParaRPr lang="en-US" dirty="0"/>
          </a:p>
        </p:txBody>
      </p:sp>
    </p:spTree>
    <p:extLst>
      <p:ext uri="{BB962C8B-B14F-4D97-AF65-F5344CB8AC3E}">
        <p14:creationId xmlns:p14="http://schemas.microsoft.com/office/powerpoint/2010/main" val="13466401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447</TotalTime>
  <Words>1583</Words>
  <Application>Microsoft Office PowerPoint</Application>
  <PresentationFormat>On-screen Show (4:3)</PresentationFormat>
  <Paragraphs>142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Apex</vt:lpstr>
      <vt:lpstr>Competition and Monopolies</vt:lpstr>
      <vt:lpstr>Perfect Competition</vt:lpstr>
      <vt:lpstr>Market Structure and Perfect Competition</vt:lpstr>
      <vt:lpstr>Conditions for Perfect Competition</vt:lpstr>
      <vt:lpstr>No Control Over Price</vt:lpstr>
      <vt:lpstr>Monopoly</vt:lpstr>
      <vt:lpstr>Types of Monopolies</vt:lpstr>
      <vt:lpstr>Oligopoly</vt:lpstr>
      <vt:lpstr>Monopolistic Competition</vt:lpstr>
      <vt:lpstr>Monopsonies</vt:lpstr>
      <vt:lpstr>Monopsonies</vt:lpstr>
      <vt:lpstr>Dangers of Competition</vt:lpstr>
      <vt:lpstr>Business Organizations</vt:lpstr>
      <vt:lpstr>Help from the Government</vt:lpstr>
      <vt:lpstr>Types of Businesses</vt:lpstr>
      <vt:lpstr>Sole Proprietorship</vt:lpstr>
      <vt:lpstr>Partnerships</vt:lpstr>
      <vt:lpstr>Corporations</vt:lpstr>
      <vt:lpstr>Corporations</vt:lpstr>
      <vt:lpstr>The Labor Force</vt:lpstr>
      <vt:lpstr>Categorizing by Skill Level</vt:lpstr>
      <vt:lpstr>Type of Worker?</vt:lpstr>
      <vt:lpstr>Type of Worker?</vt:lpstr>
      <vt:lpstr>Type of Worker?</vt:lpstr>
      <vt:lpstr>Labor Unions</vt:lpstr>
      <vt:lpstr>How Unions are organized</vt:lpstr>
      <vt:lpstr>Collective Bargaining</vt:lpstr>
      <vt:lpstr>PowerPoint Presentation</vt:lpstr>
      <vt:lpstr>Strikes</vt:lpstr>
      <vt:lpstr>Externalities</vt:lpstr>
      <vt:lpstr>Types of Externalities</vt:lpstr>
      <vt:lpstr>Types of Externalities</vt:lpstr>
      <vt:lpstr>Positive or Negative?</vt:lpstr>
      <vt:lpstr>Positive or Negative?</vt:lpstr>
      <vt:lpstr>Positive or Negative?</vt:lpstr>
      <vt:lpstr>Positive or Negative?</vt:lpstr>
      <vt:lpstr>Positive or Negative?</vt:lpstr>
      <vt:lpstr>Positive or Negative?</vt:lpstr>
    </vt:vector>
  </TitlesOfParts>
  <Company>cusd300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 and Monopolies</dc:title>
  <dc:creator>cusd300</dc:creator>
  <cp:lastModifiedBy>cusd300</cp:lastModifiedBy>
  <cp:revision>22</cp:revision>
  <dcterms:created xsi:type="dcterms:W3CDTF">2013-09-25T12:24:30Z</dcterms:created>
  <dcterms:modified xsi:type="dcterms:W3CDTF">2015-03-10T13:59:40Z</dcterms:modified>
</cp:coreProperties>
</file>