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4640" autoAdjust="0"/>
  </p:normalViewPr>
  <p:slideViewPr>
    <p:cSldViewPr>
      <p:cViewPr>
        <p:scale>
          <a:sx n="60" d="100"/>
          <a:sy n="60" d="100"/>
        </p:scale>
        <p:origin x="-6" y="-210"/>
      </p:cViewPr>
      <p:guideLst>
        <p:guide orient="horz" pos="2160"/>
        <p:guide pos="2880"/>
      </p:guideLst>
    </p:cSldViewPr>
  </p:slideViewPr>
  <p:outlineViewPr>
    <p:cViewPr>
      <p:scale>
        <a:sx n="33" d="100"/>
        <a:sy n="33" d="100"/>
      </p:scale>
      <p:origin x="36" y="34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A54BF9-EF3D-4486-A3E5-67F9523F4579}"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75384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A54BF9-EF3D-4486-A3E5-67F9523F4579}"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115437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A54BF9-EF3D-4486-A3E5-67F9523F4579}"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42553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A54BF9-EF3D-4486-A3E5-67F9523F4579}"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98666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A54BF9-EF3D-4486-A3E5-67F9523F4579}"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90583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A54BF9-EF3D-4486-A3E5-67F9523F4579}"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228008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A54BF9-EF3D-4486-A3E5-67F9523F4579}"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98883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A54BF9-EF3D-4486-A3E5-67F9523F4579}"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277271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54BF9-EF3D-4486-A3E5-67F9523F4579}"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25161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54BF9-EF3D-4486-A3E5-67F9523F4579}"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132126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54BF9-EF3D-4486-A3E5-67F9523F4579}"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0F7BE-8782-4B42-B278-FC959EA6C77D}" type="slidenum">
              <a:rPr lang="en-US" smtClean="0"/>
              <a:t>‹#›</a:t>
            </a:fld>
            <a:endParaRPr lang="en-US"/>
          </a:p>
        </p:txBody>
      </p:sp>
    </p:spTree>
    <p:extLst>
      <p:ext uri="{BB962C8B-B14F-4D97-AF65-F5344CB8AC3E}">
        <p14:creationId xmlns:p14="http://schemas.microsoft.com/office/powerpoint/2010/main" val="67788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54BF9-EF3D-4486-A3E5-67F9523F4579}"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0F7BE-8782-4B42-B278-FC959EA6C77D}" type="slidenum">
              <a:rPr lang="en-US" smtClean="0"/>
              <a:t>‹#›</a:t>
            </a:fld>
            <a:endParaRPr lang="en-US"/>
          </a:p>
        </p:txBody>
      </p:sp>
    </p:spTree>
    <p:extLst>
      <p:ext uri="{BB962C8B-B14F-4D97-AF65-F5344CB8AC3E}">
        <p14:creationId xmlns:p14="http://schemas.microsoft.com/office/powerpoint/2010/main" val="697109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Macroeconomics</a:t>
            </a:r>
            <a:endParaRPr lang="en-US" dirty="0"/>
          </a:p>
        </p:txBody>
      </p:sp>
      <p:sp>
        <p:nvSpPr>
          <p:cNvPr id="3" name="Content Placeholder 2"/>
          <p:cNvSpPr>
            <a:spLocks noGrp="1"/>
          </p:cNvSpPr>
          <p:nvPr>
            <p:ph idx="1"/>
          </p:nvPr>
        </p:nvSpPr>
        <p:spPr/>
        <p:txBody>
          <a:bodyPr/>
          <a:lstStyle/>
          <a:p>
            <a:r>
              <a:rPr lang="en-US" dirty="0" smtClean="0"/>
              <a:t>The branch of economic theory dealing with the economy as a whole and decision making by large units such as governments</a:t>
            </a:r>
          </a:p>
          <a:p>
            <a:endParaRPr lang="en-US" dirty="0"/>
          </a:p>
        </p:txBody>
      </p:sp>
      <p:pic>
        <p:nvPicPr>
          <p:cNvPr id="5"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200400"/>
            <a:ext cx="4677228" cy="3251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615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Please!</a:t>
            </a:r>
            <a:endParaRPr lang="en-US" dirty="0"/>
          </a:p>
        </p:txBody>
      </p:sp>
      <p:sp>
        <p:nvSpPr>
          <p:cNvPr id="6" name="Content Placeholder 5"/>
          <p:cNvSpPr>
            <a:spLocks noGrp="1"/>
          </p:cNvSpPr>
          <p:nvPr>
            <p:ph idx="1"/>
          </p:nvPr>
        </p:nvSpPr>
        <p:spPr/>
        <p:txBody>
          <a:bodyPr/>
          <a:lstStyle/>
          <a:p>
            <a:r>
              <a:rPr lang="en-US" dirty="0" smtClean="0"/>
              <a:t>When Mr. Hollister was just a lad, pop in the vending machine at school only cost 50 cents.  Today the machines charge more.  Just because the pop costs more money does not mean that the soda companies are more productive.  This just tells us that the purchasing power of the dollar has gone down.</a:t>
            </a:r>
            <a:endParaRPr lang="en-US" dirty="0"/>
          </a:p>
        </p:txBody>
      </p:sp>
    </p:spTree>
    <p:extLst>
      <p:ext uri="{BB962C8B-B14F-4D97-AF65-F5344CB8AC3E}">
        <p14:creationId xmlns:p14="http://schemas.microsoft.com/office/powerpoint/2010/main" val="4163210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important when calculating GDP?</a:t>
            </a:r>
            <a:endParaRPr lang="en-US" dirty="0"/>
          </a:p>
        </p:txBody>
      </p:sp>
      <p:sp>
        <p:nvSpPr>
          <p:cNvPr id="9" name="Content Placeholder 8"/>
          <p:cNvSpPr>
            <a:spLocks noGrp="1"/>
          </p:cNvSpPr>
          <p:nvPr>
            <p:ph sz="half" idx="2"/>
          </p:nvPr>
        </p:nvSpPr>
        <p:spPr/>
        <p:txBody>
          <a:bodyPr>
            <a:normAutofit lnSpcReduction="10000"/>
          </a:bodyPr>
          <a:lstStyle/>
          <a:p>
            <a:r>
              <a:rPr lang="en-US" dirty="0" smtClean="0"/>
              <a:t>If we don’t take changes in purchasing power into account, it will mislead us when interpreting GDP growth.  Just because there’s more money in the system doesn’t necessarily mean that we are making more stuff.</a:t>
            </a:r>
            <a:endParaRPr lang="en-US" dirty="0"/>
          </a:p>
        </p:txBody>
      </p:sp>
      <p:pic>
        <p:nvPicPr>
          <p:cNvPr id="3074" name="Picture 2" descr="http://i.qkme.me/3v7f4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28800"/>
            <a:ext cx="3962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762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do we measure inflation?</a:t>
            </a:r>
            <a:endParaRPr lang="en-US" dirty="0"/>
          </a:p>
        </p:txBody>
      </p:sp>
      <p:sp>
        <p:nvSpPr>
          <p:cNvPr id="6" name="Content Placeholder 5"/>
          <p:cNvSpPr>
            <a:spLocks noGrp="1"/>
          </p:cNvSpPr>
          <p:nvPr>
            <p:ph idx="1"/>
          </p:nvPr>
        </p:nvSpPr>
        <p:spPr/>
        <p:txBody>
          <a:bodyPr>
            <a:normAutofit fontScale="92500"/>
          </a:bodyPr>
          <a:lstStyle/>
          <a:p>
            <a:r>
              <a:rPr lang="en-US" dirty="0" smtClean="0"/>
              <a:t>Consumer Price Index:  </a:t>
            </a:r>
            <a:r>
              <a:rPr lang="en-US" b="1" u="sng" dirty="0" smtClean="0"/>
              <a:t>A statistical measure of the average of prices of a specified set of goods and services purchased by typical consumers in city areas.</a:t>
            </a:r>
          </a:p>
          <a:p>
            <a:r>
              <a:rPr lang="en-US" dirty="0" smtClean="0"/>
              <a:t>Market Basket:  </a:t>
            </a:r>
            <a:r>
              <a:rPr lang="en-US" b="1" u="sng" dirty="0" smtClean="0"/>
              <a:t>Representative group of goods and services used to compile the consumer price index.</a:t>
            </a:r>
          </a:p>
          <a:p>
            <a:r>
              <a:rPr lang="en-US" dirty="0" smtClean="0"/>
              <a:t>Base Year:  </a:t>
            </a:r>
            <a:r>
              <a:rPr lang="en-US" b="1" u="sng" dirty="0" smtClean="0"/>
              <a:t>Year used as a point of comparison fro other years in a series of statistics</a:t>
            </a:r>
            <a:endParaRPr lang="en-US" b="1" u="sng" dirty="0"/>
          </a:p>
        </p:txBody>
      </p:sp>
    </p:spTree>
    <p:extLst>
      <p:ext uri="{BB962C8B-B14F-4D97-AF65-F5344CB8AC3E}">
        <p14:creationId xmlns:p14="http://schemas.microsoft.com/office/powerpoint/2010/main" val="140344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Producer Price Index:  </a:t>
            </a:r>
            <a:r>
              <a:rPr lang="en-US" u="sng" dirty="0" smtClean="0"/>
              <a:t>Measure of the change in price over time that U.S. producers charge for their goods and services.</a:t>
            </a:r>
          </a:p>
          <a:p>
            <a:r>
              <a:rPr lang="en-US" dirty="0" smtClean="0"/>
              <a:t>GDP Price Deflator:  </a:t>
            </a:r>
            <a:r>
              <a:rPr lang="en-US" u="sng" dirty="0" smtClean="0"/>
              <a:t>Price index that removes the effect of inflation from GDP so that the overall economy in one year can be compared to another year.</a:t>
            </a:r>
          </a:p>
          <a:p>
            <a:r>
              <a:rPr lang="en-US" dirty="0" smtClean="0"/>
              <a:t>Real GDP:  </a:t>
            </a:r>
            <a:r>
              <a:rPr lang="en-US" u="sng" dirty="0" smtClean="0"/>
              <a:t>GDP that has been adjusted for inflation</a:t>
            </a:r>
          </a:p>
          <a:p>
            <a:r>
              <a:rPr lang="en-US" dirty="0" smtClean="0"/>
              <a:t>Nominal GDP:  </a:t>
            </a:r>
            <a:r>
              <a:rPr lang="en-US" u="sng" dirty="0" smtClean="0"/>
              <a:t>GDP that has NOT been adjusted for inflation.</a:t>
            </a:r>
          </a:p>
        </p:txBody>
      </p:sp>
    </p:spTree>
    <p:extLst>
      <p:ext uri="{BB962C8B-B14F-4D97-AF65-F5344CB8AC3E}">
        <p14:creationId xmlns:p14="http://schemas.microsoft.com/office/powerpoint/2010/main" val="148898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cf.org/assets/images/blog_images/20130214-graph-how-inflation-erodes-the-minimum-wage-and-why-its-time-to-raise-i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8308"/>
            <a:ext cx="6134100" cy="650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630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Aggregate Demand</a:t>
            </a:r>
            <a:endParaRPr lang="en-US" dirty="0"/>
          </a:p>
        </p:txBody>
      </p:sp>
      <p:sp>
        <p:nvSpPr>
          <p:cNvPr id="5" name="Content Placeholder 4"/>
          <p:cNvSpPr>
            <a:spLocks noGrp="1"/>
          </p:cNvSpPr>
          <p:nvPr>
            <p:ph idx="1"/>
          </p:nvPr>
        </p:nvSpPr>
        <p:spPr/>
        <p:txBody>
          <a:bodyPr>
            <a:normAutofit lnSpcReduction="10000"/>
          </a:bodyPr>
          <a:lstStyle/>
          <a:p>
            <a:r>
              <a:rPr lang="en-US" dirty="0" smtClean="0"/>
              <a:t>Aggregates:  </a:t>
            </a:r>
            <a:r>
              <a:rPr lang="en-US" u="sng" dirty="0" smtClean="0"/>
              <a:t>Summation of all the individual parts in the economy.</a:t>
            </a:r>
          </a:p>
          <a:p>
            <a:r>
              <a:rPr lang="en-US" dirty="0" smtClean="0"/>
              <a:t>Aggregate Demand:  </a:t>
            </a:r>
            <a:r>
              <a:rPr lang="en-US" u="sng" dirty="0" smtClean="0"/>
              <a:t>The total of all planned expenditures in the entire economy</a:t>
            </a:r>
          </a:p>
          <a:p>
            <a:r>
              <a:rPr lang="en-US" dirty="0" smtClean="0"/>
              <a:t>Aggregate Demand Curve:  </a:t>
            </a:r>
            <a:r>
              <a:rPr lang="en-US" u="sng" dirty="0" smtClean="0"/>
              <a:t>A graphed line showing the relationship between the aggregate quantity demanded and the average of all prices as measured by the implicit GDP price deflator.</a:t>
            </a:r>
            <a:endParaRPr lang="en-US" u="sng" dirty="0"/>
          </a:p>
        </p:txBody>
      </p:sp>
    </p:spTree>
    <p:extLst>
      <p:ext uri="{BB962C8B-B14F-4D97-AF65-F5344CB8AC3E}">
        <p14:creationId xmlns:p14="http://schemas.microsoft.com/office/powerpoint/2010/main" val="2420628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Aggregate Supply</a:t>
            </a:r>
            <a:endParaRPr lang="en-US" dirty="0"/>
          </a:p>
        </p:txBody>
      </p:sp>
      <p:sp>
        <p:nvSpPr>
          <p:cNvPr id="3" name="Content Placeholder 2"/>
          <p:cNvSpPr>
            <a:spLocks noGrp="1"/>
          </p:cNvSpPr>
          <p:nvPr>
            <p:ph idx="1"/>
          </p:nvPr>
        </p:nvSpPr>
        <p:spPr/>
        <p:txBody>
          <a:bodyPr/>
          <a:lstStyle/>
          <a:p>
            <a:r>
              <a:rPr lang="en-US" dirty="0" smtClean="0"/>
              <a:t>Real domestic output of producers based on the rise and fall of the price level.</a:t>
            </a:r>
          </a:p>
          <a:p>
            <a:r>
              <a:rPr lang="en-US" dirty="0" smtClean="0"/>
              <a:t>Aggregate Supply Curve:  </a:t>
            </a:r>
            <a:r>
              <a:rPr lang="en-US" u="sng" dirty="0" smtClean="0"/>
              <a:t>A graphed line showing the relationship between the aggregate quantity supplied and the average of all prices as measured by the implicit GDP price deflator.</a:t>
            </a:r>
            <a:endParaRPr lang="en-US" u="sng" dirty="0"/>
          </a:p>
        </p:txBody>
      </p:sp>
    </p:spTree>
    <p:extLst>
      <p:ext uri="{BB962C8B-B14F-4D97-AF65-F5344CB8AC3E}">
        <p14:creationId xmlns:p14="http://schemas.microsoft.com/office/powerpoint/2010/main" val="4100509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this look like on a graph?</a:t>
            </a:r>
            <a:endParaRPr lang="en-US" dirty="0"/>
          </a:p>
        </p:txBody>
      </p:sp>
      <p:pic>
        <p:nvPicPr>
          <p:cNvPr id="1026" name="Picture 2" descr="http://www.stepbystep.com/wp-content/uploads/2013/05/Difference-between-Aggregate-Demand-and-Aggregate-Supp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886" y="1676400"/>
            <a:ext cx="4705350" cy="4705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873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Fluctuations</a:t>
            </a:r>
            <a:endParaRPr lang="en-US" dirty="0"/>
          </a:p>
        </p:txBody>
      </p:sp>
      <p:sp>
        <p:nvSpPr>
          <p:cNvPr id="3" name="Content Placeholder 2"/>
          <p:cNvSpPr>
            <a:spLocks noGrp="1"/>
          </p:cNvSpPr>
          <p:nvPr>
            <p:ph sz="half" idx="1"/>
          </p:nvPr>
        </p:nvSpPr>
        <p:spPr/>
        <p:txBody>
          <a:bodyPr/>
          <a:lstStyle/>
          <a:p>
            <a:r>
              <a:rPr lang="en-US" dirty="0" smtClean="0"/>
              <a:t>The ups and downs of the economy</a:t>
            </a:r>
          </a:p>
          <a:p>
            <a:r>
              <a:rPr lang="en-US" dirty="0" smtClean="0"/>
              <a:t>Business cycle:  </a:t>
            </a:r>
            <a:r>
              <a:rPr lang="en-US" u="sng" dirty="0" smtClean="0"/>
              <a:t>Irregular changes in the level of total output  measured by real GDP</a:t>
            </a:r>
            <a:endParaRPr lang="en-US" u="sng" dirty="0"/>
          </a:p>
        </p:txBody>
      </p:sp>
      <p:pic>
        <p:nvPicPr>
          <p:cNvPr id="2050" name="Picture 2" descr="http://www.tutor2u.net/business/strategy/economy-business-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2686" y="1828800"/>
            <a:ext cx="487680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802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Business Fluctuations</a:t>
            </a:r>
            <a:endParaRPr lang="en-US" dirty="0"/>
          </a:p>
        </p:txBody>
      </p:sp>
      <p:sp>
        <p:nvSpPr>
          <p:cNvPr id="6" name="Content Placeholder 5"/>
          <p:cNvSpPr>
            <a:spLocks noGrp="1"/>
          </p:cNvSpPr>
          <p:nvPr>
            <p:ph sz="half" idx="1"/>
          </p:nvPr>
        </p:nvSpPr>
        <p:spPr/>
        <p:txBody>
          <a:bodyPr>
            <a:normAutofit fontScale="85000" lnSpcReduction="10000"/>
          </a:bodyPr>
          <a:lstStyle/>
          <a:p>
            <a:r>
              <a:rPr lang="en-US" dirty="0" smtClean="0"/>
              <a:t>Peak/Boom:  </a:t>
            </a:r>
            <a:r>
              <a:rPr lang="en-US" u="sng" dirty="0" smtClean="0"/>
              <a:t>Period of prosperity in a business cycle in which economic activity is at its highest point.</a:t>
            </a:r>
          </a:p>
          <a:p>
            <a:r>
              <a:rPr lang="en-US" dirty="0" smtClean="0"/>
              <a:t>Contraction:  </a:t>
            </a:r>
            <a:r>
              <a:rPr lang="en-US" u="sng" dirty="0" smtClean="0"/>
              <a:t>Part of the business cycle during which economic activity is slowing down.</a:t>
            </a:r>
          </a:p>
          <a:p>
            <a:r>
              <a:rPr lang="en-US" dirty="0" smtClean="0"/>
              <a:t>Recession:  </a:t>
            </a:r>
            <a:r>
              <a:rPr lang="en-US" u="sng" dirty="0" smtClean="0"/>
              <a:t>Part of the business cycle in which the nation’s output declines for at least six months</a:t>
            </a:r>
          </a:p>
        </p:txBody>
      </p:sp>
      <p:pic>
        <p:nvPicPr>
          <p:cNvPr id="8" name="Picture 2" descr="http://www.tutor2u.net/business/strategy/economy-business-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905000"/>
            <a:ext cx="4682539" cy="3356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61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measure the strength of a nation’s economy?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use </a:t>
            </a:r>
            <a:r>
              <a:rPr lang="en-US" b="1" u="sng" dirty="0" smtClean="0"/>
              <a:t>national income accounting</a:t>
            </a:r>
            <a:r>
              <a:rPr lang="en-US" dirty="0" smtClean="0"/>
              <a:t>!</a:t>
            </a:r>
          </a:p>
          <a:p>
            <a:pPr lvl="1"/>
            <a:r>
              <a:rPr lang="en-US" dirty="0" smtClean="0"/>
              <a:t>Measurement of the national economy’s performance, dealing with the overall economy’s </a:t>
            </a:r>
            <a:r>
              <a:rPr lang="en-US" u="sng" dirty="0" smtClean="0"/>
              <a:t>output</a:t>
            </a:r>
            <a:r>
              <a:rPr lang="en-US" dirty="0" smtClean="0"/>
              <a:t> and </a:t>
            </a:r>
            <a:r>
              <a:rPr lang="en-US" u="sng" dirty="0" smtClean="0"/>
              <a:t>income</a:t>
            </a:r>
            <a:r>
              <a:rPr lang="en-US" dirty="0" smtClean="0"/>
              <a:t>.</a:t>
            </a:r>
          </a:p>
          <a:p>
            <a:r>
              <a:rPr lang="en-US" dirty="0" smtClean="0"/>
              <a:t>Five major statistics that measure the national economy</a:t>
            </a:r>
          </a:p>
          <a:p>
            <a:pPr lvl="1"/>
            <a:r>
              <a:rPr lang="en-US" dirty="0" smtClean="0"/>
              <a:t>Gross domestic product</a:t>
            </a:r>
          </a:p>
          <a:p>
            <a:pPr lvl="1"/>
            <a:r>
              <a:rPr lang="en-US" dirty="0" smtClean="0"/>
              <a:t>Net domestic product</a:t>
            </a:r>
          </a:p>
          <a:p>
            <a:pPr lvl="1"/>
            <a:r>
              <a:rPr lang="en-US" dirty="0" smtClean="0"/>
              <a:t>National income</a:t>
            </a:r>
          </a:p>
          <a:p>
            <a:pPr lvl="1"/>
            <a:r>
              <a:rPr lang="en-US" dirty="0" smtClean="0"/>
              <a:t>Personal income</a:t>
            </a:r>
          </a:p>
          <a:p>
            <a:pPr lvl="1"/>
            <a:r>
              <a:rPr lang="en-US" dirty="0" smtClean="0"/>
              <a:t>Disposable personal income</a:t>
            </a:r>
          </a:p>
        </p:txBody>
      </p:sp>
    </p:spTree>
    <p:extLst>
      <p:ext uri="{BB962C8B-B14F-4D97-AF65-F5344CB8AC3E}">
        <p14:creationId xmlns:p14="http://schemas.microsoft.com/office/powerpoint/2010/main" val="2865970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Business Fluctuations</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Depression:  </a:t>
            </a:r>
            <a:r>
              <a:rPr lang="en-US" u="sng" dirty="0" smtClean="0"/>
              <a:t>Major slowdown of economic activity</a:t>
            </a:r>
          </a:p>
          <a:p>
            <a:r>
              <a:rPr lang="en-US" dirty="0" smtClean="0"/>
              <a:t>Trough:  </a:t>
            </a:r>
            <a:r>
              <a:rPr lang="en-US" u="sng" dirty="0" smtClean="0"/>
              <a:t>Lowest part of the business cycle in which the downward spiral of the economy levels off</a:t>
            </a:r>
          </a:p>
          <a:p>
            <a:r>
              <a:rPr lang="en-US" dirty="0" smtClean="0"/>
              <a:t>Expansion/recovery:  </a:t>
            </a:r>
            <a:r>
              <a:rPr lang="en-US" u="sng" dirty="0" smtClean="0"/>
              <a:t>Part of the business cycle in which economic activity slowly increases</a:t>
            </a:r>
          </a:p>
          <a:p>
            <a:endParaRPr lang="en-US" dirty="0"/>
          </a:p>
        </p:txBody>
      </p:sp>
      <p:pic>
        <p:nvPicPr>
          <p:cNvPr id="7" name="Picture 2" descr="http://www.tutor2u.net/business/strategy/economy-business-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6524" y="1828801"/>
            <a:ext cx="4677476"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23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Gross Domestic Product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Also known as </a:t>
            </a:r>
            <a:r>
              <a:rPr lang="en-US" b="1" u="sng" dirty="0" smtClean="0"/>
              <a:t>GDP</a:t>
            </a:r>
          </a:p>
          <a:p>
            <a:r>
              <a:rPr lang="en-US" u="sng" dirty="0" smtClean="0"/>
              <a:t>Total dollar value of all final goods and services produced in a nation in a single year</a:t>
            </a:r>
          </a:p>
          <a:p>
            <a:pPr lvl="1"/>
            <a:r>
              <a:rPr lang="en-US" dirty="0" smtClean="0"/>
              <a:t>We only count the value of FINAL goods and services to avoid double counting.  An economist would not include all of the parts of a computer being made and then the computer itself.  They would just count the value of the computer.</a:t>
            </a:r>
          </a:p>
          <a:p>
            <a:pPr lvl="1"/>
            <a:r>
              <a:rPr lang="en-US" dirty="0" smtClean="0"/>
              <a:t>Only new goods are counted in GDP.  If you sell something in a garage sale you aren’t really contributing to economic growth.</a:t>
            </a:r>
          </a:p>
          <a:p>
            <a:endParaRPr lang="en-US" dirty="0"/>
          </a:p>
        </p:txBody>
      </p:sp>
    </p:spTree>
    <p:extLst>
      <p:ext uri="{BB962C8B-B14F-4D97-AF65-F5344CB8AC3E}">
        <p14:creationId xmlns:p14="http://schemas.microsoft.com/office/powerpoint/2010/main" val="674219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GDP</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Consumer Sector</a:t>
            </a:r>
            <a:r>
              <a:rPr lang="en-US" dirty="0" smtClean="0"/>
              <a:t>:  Goods and services bought directly by consumers</a:t>
            </a:r>
          </a:p>
          <a:p>
            <a:r>
              <a:rPr lang="en-US" b="1" u="sng" dirty="0" smtClean="0"/>
              <a:t>Investment Sector</a:t>
            </a:r>
            <a:r>
              <a:rPr lang="en-US" dirty="0" smtClean="0"/>
              <a:t>: Business purchases of items used to produce other goods</a:t>
            </a:r>
          </a:p>
          <a:p>
            <a:r>
              <a:rPr lang="en-US" b="1" u="sng" dirty="0" smtClean="0"/>
              <a:t>Government Sector</a:t>
            </a:r>
            <a:r>
              <a:rPr lang="en-US" dirty="0" smtClean="0"/>
              <a:t>: Government purchases of goods and services</a:t>
            </a:r>
          </a:p>
          <a:p>
            <a:r>
              <a:rPr lang="en-US" b="1" u="sng" dirty="0" smtClean="0"/>
              <a:t>Net exports: </a:t>
            </a:r>
            <a:r>
              <a:rPr lang="en-US" dirty="0" smtClean="0"/>
              <a:t>Difference between what the nation sells to other countries and what it buys from other countries.</a:t>
            </a:r>
          </a:p>
          <a:p>
            <a:r>
              <a:rPr lang="en-US" dirty="0" smtClean="0"/>
              <a:t>GDP does not include all aspects of the economy, such as unpaid labor.</a:t>
            </a:r>
          </a:p>
          <a:p>
            <a:endParaRPr lang="en-US" dirty="0"/>
          </a:p>
        </p:txBody>
      </p:sp>
    </p:spTree>
    <p:extLst>
      <p:ext uri="{BB962C8B-B14F-4D97-AF65-F5344CB8AC3E}">
        <p14:creationId xmlns:p14="http://schemas.microsoft.com/office/powerpoint/2010/main" val="4228809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Domestic Product</a:t>
            </a:r>
            <a:endParaRPr lang="en-US" dirty="0"/>
          </a:p>
        </p:txBody>
      </p:sp>
      <p:sp>
        <p:nvSpPr>
          <p:cNvPr id="3" name="Content Placeholder 2"/>
          <p:cNvSpPr>
            <a:spLocks noGrp="1"/>
          </p:cNvSpPr>
          <p:nvPr>
            <p:ph idx="1"/>
          </p:nvPr>
        </p:nvSpPr>
        <p:spPr/>
        <p:txBody>
          <a:bodyPr/>
          <a:lstStyle/>
          <a:p>
            <a:r>
              <a:rPr lang="en-US" dirty="0" smtClean="0"/>
              <a:t>Also known as NDP</a:t>
            </a:r>
          </a:p>
          <a:p>
            <a:r>
              <a:rPr lang="en-US" u="sng" dirty="0" smtClean="0"/>
              <a:t>Value of the nation’s GDP minus the total value lost through depreciation on equipment</a:t>
            </a:r>
            <a:r>
              <a:rPr lang="en-US" dirty="0" smtClean="0"/>
              <a:t>.</a:t>
            </a:r>
          </a:p>
          <a:p>
            <a:r>
              <a:rPr lang="en-US" b="1" u="sng" dirty="0" smtClean="0"/>
              <a:t>Depreciation</a:t>
            </a:r>
            <a:r>
              <a:rPr lang="en-US" dirty="0" smtClean="0"/>
              <a:t>:  loss of value because of wear and tear to durable goods and capital goods.</a:t>
            </a:r>
            <a:endParaRPr lang="en-US" dirty="0"/>
          </a:p>
        </p:txBody>
      </p:sp>
    </p:spTree>
    <p:extLst>
      <p:ext uri="{BB962C8B-B14F-4D97-AF65-F5344CB8AC3E}">
        <p14:creationId xmlns:p14="http://schemas.microsoft.com/office/powerpoint/2010/main" val="204371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Measurements of Income</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National Income (NI): </a:t>
            </a:r>
            <a:r>
              <a:rPr lang="en-US" dirty="0" smtClean="0"/>
              <a:t>total income earned by everyone in the economy</a:t>
            </a:r>
          </a:p>
          <a:p>
            <a:r>
              <a:rPr lang="en-US" b="1" u="sng" dirty="0" smtClean="0"/>
              <a:t>Personal Income (PI):  </a:t>
            </a:r>
            <a:r>
              <a:rPr lang="en-US" dirty="0" smtClean="0"/>
              <a:t>total income that individuals receive </a:t>
            </a:r>
            <a:r>
              <a:rPr lang="en-US" u="sng" dirty="0" smtClean="0"/>
              <a:t>before taxes are paid</a:t>
            </a:r>
          </a:p>
          <a:p>
            <a:r>
              <a:rPr lang="en-US" b="1" u="sng" dirty="0" smtClean="0"/>
              <a:t>Disposable Personal Income (DPI): </a:t>
            </a:r>
            <a:r>
              <a:rPr lang="en-US" dirty="0" smtClean="0"/>
              <a:t>Income remaining for people to spend or save </a:t>
            </a:r>
            <a:r>
              <a:rPr lang="en-US" u="sng" dirty="0" smtClean="0"/>
              <a:t>after all taxes have been paid</a:t>
            </a:r>
          </a:p>
          <a:p>
            <a:r>
              <a:rPr lang="en-US" b="1" u="sng" dirty="0" smtClean="0"/>
              <a:t>GDP Per Capita</a:t>
            </a:r>
            <a:r>
              <a:rPr lang="en-US" dirty="0" smtClean="0"/>
              <a:t>: The value of GDP divided by the size of a county’s population.</a:t>
            </a:r>
            <a:endParaRPr lang="en-US" dirty="0"/>
          </a:p>
        </p:txBody>
      </p:sp>
    </p:spTree>
    <p:extLst>
      <p:ext uri="{BB962C8B-B14F-4D97-AF65-F5344CB8AC3E}">
        <p14:creationId xmlns:p14="http://schemas.microsoft.com/office/powerpoint/2010/main" val="341704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Inflation</a:t>
            </a:r>
            <a:endParaRPr lang="en-US" dirty="0"/>
          </a:p>
        </p:txBody>
      </p:sp>
      <p:pic>
        <p:nvPicPr>
          <p:cNvPr id="1026" name="Picture 2" descr="http://toshironoronin.files.wordpress.com/2013/07/deadpool-bouncy-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546975" cy="4245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666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a:t>
            </a:r>
            <a:endParaRPr lang="en-US" dirty="0"/>
          </a:p>
        </p:txBody>
      </p:sp>
      <p:sp>
        <p:nvSpPr>
          <p:cNvPr id="3" name="Content Placeholder 2"/>
          <p:cNvSpPr>
            <a:spLocks noGrp="1"/>
          </p:cNvSpPr>
          <p:nvPr>
            <p:ph idx="1"/>
          </p:nvPr>
        </p:nvSpPr>
        <p:spPr/>
        <p:txBody>
          <a:bodyPr/>
          <a:lstStyle/>
          <a:p>
            <a:r>
              <a:rPr lang="en-US" dirty="0" smtClean="0"/>
              <a:t>When calculating GDP economists need to take </a:t>
            </a:r>
            <a:r>
              <a:rPr lang="en-US" b="1" dirty="0" smtClean="0"/>
              <a:t>inflation</a:t>
            </a:r>
            <a:r>
              <a:rPr lang="en-US" dirty="0" smtClean="0"/>
              <a:t> into account.</a:t>
            </a:r>
          </a:p>
          <a:p>
            <a:r>
              <a:rPr lang="en-US" dirty="0" smtClean="0"/>
              <a:t>Inflation:  </a:t>
            </a:r>
            <a:r>
              <a:rPr lang="en-US" b="1" u="sng" dirty="0" smtClean="0"/>
              <a:t>The prolonged rise in the general price level of final goods and services.</a:t>
            </a:r>
            <a:endParaRPr lang="en-US" dirty="0" smtClean="0"/>
          </a:p>
          <a:p>
            <a:r>
              <a:rPr lang="en-US" dirty="0" smtClean="0"/>
              <a:t>Deflation:  </a:t>
            </a:r>
            <a:r>
              <a:rPr lang="en-US" b="1" u="sng" dirty="0" smtClean="0"/>
              <a:t>Prolonged decline in the general price level of goods and services.</a:t>
            </a:r>
            <a:endParaRPr lang="en-US" dirty="0"/>
          </a:p>
        </p:txBody>
      </p:sp>
    </p:spTree>
    <p:extLst>
      <p:ext uri="{BB962C8B-B14F-4D97-AF65-F5344CB8AC3E}">
        <p14:creationId xmlns:p14="http://schemas.microsoft.com/office/powerpoint/2010/main" val="2260518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 why is this important?</a:t>
            </a:r>
            <a:endParaRPr lang="en-US" dirty="0"/>
          </a:p>
        </p:txBody>
      </p:sp>
      <p:sp>
        <p:nvSpPr>
          <p:cNvPr id="8" name="Content Placeholder 7"/>
          <p:cNvSpPr>
            <a:spLocks noGrp="1"/>
          </p:cNvSpPr>
          <p:nvPr>
            <p:ph sz="half" idx="1"/>
          </p:nvPr>
        </p:nvSpPr>
        <p:spPr/>
        <p:txBody>
          <a:bodyPr/>
          <a:lstStyle/>
          <a:p>
            <a:r>
              <a:rPr lang="en-US" dirty="0" smtClean="0"/>
              <a:t>Inflation and deflation affect the </a:t>
            </a:r>
            <a:r>
              <a:rPr lang="en-US" b="1" dirty="0" smtClean="0"/>
              <a:t>purchasing power</a:t>
            </a:r>
            <a:r>
              <a:rPr lang="en-US" dirty="0" smtClean="0"/>
              <a:t> of the dollar.</a:t>
            </a:r>
          </a:p>
          <a:p>
            <a:r>
              <a:rPr lang="en-US" dirty="0" smtClean="0"/>
              <a:t>Purchasing Power:  </a:t>
            </a:r>
            <a:r>
              <a:rPr lang="en-US" b="1" u="sng" dirty="0" smtClean="0"/>
              <a:t>The real goods and services that money can buy; determines the value of money</a:t>
            </a:r>
            <a:endParaRPr lang="en-US" dirty="0" smtClean="0"/>
          </a:p>
          <a:p>
            <a:pPr marL="0" indent="0">
              <a:buNone/>
            </a:pPr>
            <a:endParaRPr lang="en-US" dirty="0"/>
          </a:p>
        </p:txBody>
      </p:sp>
      <p:sp>
        <p:nvSpPr>
          <p:cNvPr id="10" name="AutoShape 2" descr="data:image/jpeg;base64,/9j/4AAQSkZJRgABAQAAAQABAAD/2wCEAAkGBhMSEBURExQVFRUWFxkWFhYXFRYYGhgYFhgWFxcWGhsYGyYeGhklGhgVHy8gIycpLCwtFx8xNTAqNSYtLCkBCQoKDgwOGg8PGiwlHyQsKSwsLCwsLy40KSksLCovKiwpLCwsNCwsLCksLCowKSovLCoqLCksNCwyLCwpLCwsLP/AABEIALEBHAMBIgACEQEDEQH/xAAcAAEAAgMBAQEAAAAAAAAAAAAABQYDBAcCAQj/xABPEAACAQMCAgYGBAkICQMFAAABAgMABBESIQUxBhMiQVFhBxQycYGRI1KhsTQ1QmJyc3SCsjNDkrPBwsPRFRYkNlNUorTSlOHwF2Nkg5P/xAAbAQABBQEBAAAAAAAAAAAAAAAAAQIDBAUGB//EADURAAIBAwIEAwUIAQUAAAAAAAABAgMEERIhBRMxQWGR0TJRcbHBIjM0gaHh8PEUFSMkQrL/2gAMAwEAAhEDEQA/ANelK9xwluQpxWPFekjJ2AzW7Fw8flHPkK2lUDYDFIN1GnFw/wCsfgP8620iC8hivMtyq8zv4CtOW/J5bffQJuzeklC8zitSXiP1R8T/AJVpk5518pR2D7G8s7skMUs7rjUI1yFzyDMxCKcb4JzjfFebpJYWVbiCWAucJ1ijSx37IdSULbHs5ztyrofozTHCVMeNbPcE5/4vXSjte7Cj3AVXulHTaOXhslhcLKOIGBS0fq8gAnXBDq2nRo61dnB07bHFJkm0LBXIlleITJb3DRFdYkETFSuM6gfDG9JVlWIztb3CxBdZkMLBQmM6yfDG9dH6HxFuAQKoyzWeAPEmMgD506UwlOATowwy2JVge4iLBHzoyLoRzmCOV4xMlvcPGRqEixMVK/WB7xivMglWEztb3CxBesMhhbSExnUfLG9dI6F/iG3/AGP+4ax9If8Ad2X9g/wRRkNCKEljckBhaXRBGQepbcHcGvjWsysivbzx620KXjKgsQWC5OwOFPPwrpXQ3jE0hkgmWIGBIdJjLnUHVhvq5Hsd3jUNxjic11ePBiJYrS5Q57Rkc9QGG3sgZm5/m0DXFYyVxeFaZBG4ld9OspBG0hC50gsRsuTkd/I1J2VzGjtHHaXXWIFLD1dywDZ0kk+ODy8KnOjX4zl/ZI/66Spbh34yvP1Vt/j0ZBQTRUoekqPI8KRXDSx/ykQgfXHkAgsO4EEY8fhWWbjYTeSC7jXmXa1m0qPFmVSFHmcU6If7x8X/AELf+Bat1lxaR7+5tiB1cUUDocHJaXrtYJzgjsLjbvNGR3LRAQzK6h1IZWAKsDkEHcEEcxitJOMai3Vw3EgVmQvHA7LqQlXAPfhgR7xWXotGFjlUYAS7u0XyVbmUKB4ADapjoGwThkUhO0rSTZH/AORO8i/Y6ilYyMcshl45EBL1izI0SLIyPE6tpcsqlV5tllYbd4pedK4oADNHcQhjpUyQOoZ8EiNdt3IBwvfinpDBW5jPdJbOpOPyop7dk390klWLpvwQXVoyY7SPHMm2TqhcPt5lQy/vUmR2hFevOlkUOOujuItR0p1kDrrfmI18XPcO+s78cIGTa3vwtZD9gBNaXpm9nh/7fF9zVbOlHGWtlhZAD1l1BC2fqzPoJG/MZzRkXQiF4fxqKZmRSyuoBaOSN4pADsGKSKG052zjFb1a/TVcXHD5B7RnkiJ7yj28zsvu1RoceKitinIjksMUpSlGilKUAKx3E2kZwT7qyUoA0ouJhiAFbfHhtnx327/ka3aUoBFBisAOe/3Vs8h4CtSXiA/JGfM1pyTFuZpg3DZvy3yjlv8Ad8605btm78DwFYaUouBSlKBRSlKALB6P7S+SNr2F4fVpGlMlu5fJMLvGZFYL2HPV+YO2Rnep3pgkN/wY3yqQyW5u4HIAdCqdZpJGdiAUYZwQT76iuh3GJrOJreW2klgLu6OmjUvWku6PG7AldRYgrn2sEbZO5xfixuLU2FravBC8fUtJKEjWOJhpZY4wxZn05AyAozkk4wUJ01glOg9z1fA7aQDOi0D48dKE4+yvvTG663gdzKRgvZs+OeNUerH21AcI47NBwxLFrK5Z0tzAXVrbQW0ldQJmB09+4B8qcT47NNwx7EWNysj23UB2a20BtATUSJidOd9hnHdSC5RN9CvxBb/sf9w1j6Q/7uy/sH+CKjuEcePD4vVZ4jLbDUIpEaPUsbZPVSI7KSASVVlzkYBAIyfXFOO+vw+p20RjgbSssj9X/JKRqijjVmOWA0EtgAEkZNAmpYySfQ38Lu/1dt901Uri07R8VvnQ4YTJ7iPV4Oyw7x/8FWiz4hLaXUz+qzTrKkWkxNBsY+sDBhJKpz2hyyKqPEmka8uZnieHrnSRUcoW09WkW/Vsy+1G22eWKocSlKFHVHZpovcOjCdVQlummWvoTxBZuISsNj6rGGXvU9bJ8x4Hvqw8O/GV5+qtv8eua8K4vLaXK3Ma9YNJjlizpLoSGBUnYOpGRnY5I2zkW6T0kW6r1yWlyZZVBwUjXVoyAGfXpwpYg88ZO1La3kK1LXJpNdfALizlRqaIptPp4/0afRD/AHj4v+hb/wAC1PcW6SXK3UltbwQtoSNjLLMygGTVj6NYyWwF+sM+VUrohxuaK+ubh7Z55J1DuYGi2Jc4XErp2UQIgI54ycE1ZrGd5rme4aGSAOsSKshjLHqw+T9G7ADtDvzsauU5xqRUovKZTqxlTbjLZo1+p9TsZmZ9bKk88j4xqdy8zsFHIamOBvtjc86nE4HKOFwWsLBXjS1AZuWIWiZwcA7lUYcuZqK6TWjS2c0SqXLoV0ghSwOAwBJAyVzjJHvFaXS/j95dWbwWlpdW8zFCsrSW6BQjq5GqOcsMhSuw3zg7VIyOD95n9L2pYbSVRnTdpG3kkyuhJ8tWj44q63N8qSRxsQDKWVN+bKpfA8TpVz+7VC6X8amvLXqE4fdB+shkBZrUL9FLHI3Kc81VgPMivvSPjV1cyWkkFlPGba4E79a1uNceh0eNNEx7ZVyBnA8TSD8o+emX2OHft8X3NU/0/UmK2x/z9p9kwJqq9OJrjiAthHZzx+r3C3Dda1uNSoD2E0TN2znbOB4kVZJOmTNjVw27ODqGTZnBHIjNxsfOjAZR66cfyvD/ANrP/a3VZqjLqea8uIJHhNvFbs0iq7o0kkjI0YyI2ZVQK7n2iSSOQG8nSoim8sUpSnDBSlKAFKUoAUpSgDmFKUpoClBUjacBlffGkeLbfZzoAjqy29o8hwilvd/aeQqy2nRyNd2y589h8h/bUqiADAAA8BtQBXrTouTvI2PJdz8zt99TNpw6OP2FAPjzPzNbNKUQVA8T4i8F1qyWjaNcp5hnBZfBsaduRx8a3149bkZE0ZB5FWDD5ioXj90kkiFGDdlgcZ23GPvPyqje1+XRcoNZWPmi/ZW/MrKM08PPyZZoJ1dQ6nKkZBqA4rx8sSkJwBsZBzPiE8B+d8vGouG8kRHjVsK/teI8dJ/J1DY/Zg71iArJueLaqaVLZvr4fD1+prWvCVCo3V3S6ePi/T6HzQM57zzJ3J95O5oUGc945HvHuPMV9pWHqlnVnc3dKxjGxv2nHZ4+UhYfVk7Q+ftZ+OPKvPGOLCd0bSVYIQw5jYgjDY35tzwduVaVKtf5tZ03Tk8p+/1Kqs6KqKrFYa93oK84bI37IBwPAsVzjyOkfHPjXqlVYycc47lpxTxnsbPDbvqpkk7gcN+g2zZ8hs37groNc0ZcjB5Har/wa4L28TnmUXV+kBhvtBro+DVcwlTfbfzOc41SxKNRd9vI3KUpW8YIpSlAClKUAKUpQApSlAClKUAKUpQApSlAHNbe0eQ4RS3u5fE8hUzadFyd5Gx5LufmdqsKIAMAADwG1faaBrWvDo4/YUA+PM/M1s0r6q55Uoh8pWZbY99ZkiAoFNZISazpbDv3rLSgCq9Iej+kmaIdnnIg7vF1H3j4jvqvg53rpRNc5uZleR3QBUZiVA5Y8fLONWPFq5vi1rThirHZvt7/AB9TpeE3VSeaUt0u/u8PQx0pXuCB3bQiFmxnAZBsOftsM/CsOMXJ4RuSkorLN3g3CevDfShGU7poycZ2bOoZB92x29+7L0RcezKp8ihX7Qx+6oc9ZDIrYaOQHK6hgN4rnkykbHGfmBV6s7kSRrIOTKGHlkZwfOtGlCEo4lHDRRqSlF5UsopdzwieP2oyR9ZO2Ps7XxKitNWB5HNdGrSvuDxTbug1fWHZb5jcjyO1JO0i/ZeBY3Ml7W5R6VOXfROQbxuHHg/Zb5gYPyFRMllKpKtFICACQFLbHODlMjuPf3VVdtVXRZ+G5YVxT7vHx2MNXboypFpHn88/Au5H2EVUbbhk0h0pG4P1mRlUeZLAfIb1fbS2EcaxryRQo9yjFbfB6E4OU5LHbcw+MV4TUYReX12MtKUroDnxSlRl3xlCjCJi74IUorONXdkgFfmaa2luwJOlVy76RNEhdm2GBvby5OSB3EA8+4bDJ7qjm9I0X/EUf/pkP9+o1XgKXSlUg9OY23E8xPgkKY+AZT9pNSNn0sB0ZIYyHSFdWRwd8BioZM7eXMeIyirxYhZqVE8M6QxyR63eNCWcBesB7KsVU5OOYGeQ51KRyBgCpBB5EHIPxFTJpgeqUpSgKUpQApSlAGhXtISa2UiAr3SAYVth371mApSgBSlKUBSlKAIvpPPptZMflYT4OQrf9JNUmrn0rjJtWI/JZWPuDDUfgCT8KplcxxpvmRXbH1/o6fgqXKk++fp/Yr6rlSGU4ZTlT4Ef2dxHeCRXylYibTyjbaTWGXa0nS6gBZQQdmU74Ycx8DuD7jW1a2yxosaDCqAoySTgbbk7k+Z3qsdFbrTM0fdIMj9Nf7Suf6Aq0ux2VRqdjpRc4ydzue4AAknfYHY8q26UuZFNdzJqJU289j3SpJOjJwMzvq79KxhfgCpbH72a15uBTr7JjkHnqjIHl7QY/FauO1qIqK7ps1a1J2MbNMMFdIDjG+lSx1A+QY7Y3xzFbXB+FSSvISWijDYwcGTrMdtQDlVT2SDvq1MRgaWaR4h0dgEZDSvFq7Goy97bYxJlcnwxUlG3qxaktiGtXpTTg9zUpXhNQLI4w6HS2M4OwIYZ7iCD5bjmDXutYxBSlKUDW4la9ZEybHI2B5EgggHxUkAEeBNcsmu2/wBpQFlIIcsJWJJDqqq2X1r9G2nDDBYbYCjN+6V9IRbR4HtHwIB3zgDzOCc9wVjzwDQ7jiT3Fq6nAMTiUquQGRyQxIzlirsGLHPPPPeqVw1nHcGRi30o5Syj3SOPuNbEfHbheU0nxOr+PNaNKqEeWTrdIZ2tgWeR26xwSgVW0qkbgkJpwgycuNxts2dsXFpZFke7R1KySNGpVkJyEKA5Pb1AKW0DClQCd+eLgUpXrnOkpHGXKsFYGT2YcZGzaidx4VovGcRxLlmwGI7y8oXQu/f1fV/GRqeh6exJwcRuFihjUyIgGVcs6gdlmySpP0PV4UHB0sOXIVeOj18sceXLYYKwclWBXTgO5Tk7YyzYC92TjNU+4kMjQ8OSQaVOl33KtKoZ9OM7xqwxjP8ADWhLrt5vpG7SPkKjHsKSjkAo2NAIOIgq6hp1AYBD4T0vKFOxA0qN4DcKYlQHcDOxyGDEkMn5m+w7uVSVaCeVkBSlKcApSlAClKUAKUpQApSlAClKUAeZIwwKsAQQQQeRB2INULinDGt5NByVP8m/1h9U/ngc/HGfHF/rFc2yyKUdQynmD9h8j51TvLSNzDS9mujLlndytp6lun1RQbGyM0ixqcZyS31VGMn37gDzNTp4XaMDGBIpDaNf0ow5AIBZhpOdS4B2ORjnWe24MLWbrAxMTLo35oSQQS3eu2M4yMjOdyJCONlkYFco51Z27J0gEMD3dkEEZ54wMZOLG15C0zW5vO6Vf7UHt8ipW9s0N3Gj+0rrgjkyvlAw8MgkY7iCN+dX3hrAXMWe/Wo9+nV88K321GX3DBJJFJnBibVy9oEHs/0tLfu+dbUik4IOlgQyt4MNwfMdxHeCR3063SpST7ZyNr5qxa74LXe23WRPHqZdasmpThl1AjUp7mGcg1EdC+i3+j7QW3XSTYZm1vz7RzpAycL5Z5knvr3b9Jlx9Kjo3eVUyKfMactj3gf219uOkyY+iR3bu1K0ajzYuAcfognyrc5sMZyjE5U84wz1b36C9li1AaliIHLVJiTWAeRbqxEcc8b1h6X9DLfiUSQ3GvSjiQaG0nIBBB2OxBI8d9iDUQ1vqVg51Mx1Mw2OrYhh3jGBp320rvtW3Pxm56sqvVa8Aa+0vvIHaAPPHMA9x5VBC7g852J52k0ljc9XjhriQryVUi+Ka2bB7/bC+9SO6vNatlOv8npKMBnS2+Rndg35W53PPffGa2quxaayjNmmnhisF5eLGupvcAObHngefP3AEnAFZ6geLdHXuElR3RhIGTdT2UJ2UbkA4xkjmRnwwkm0tkNKP0wuHaftA4XBLYOkvIAxAbGGAXq0B/N8c1G8JmCzLq9h8xv5pINJ+AyD+7Vp/wBSLhZWZiHicnWsbsDjUTko2A7EHSWzsFAA8KrxHg8kOQ+6+zrGQMnuYHdGPg3jtms6cZJ5Y1rfJrzQlGZG5qxU+9SQftFea3eLvrdJu+WNHbw1rmOQD95M/GtKo2NfUkrZAbbQdhNOque/qoU6xiPcWzWK1uWBa4wesdmWIDch33Zh+grBVHi6+FeGkPVIo3OlwB3lppNGB70ikFbkRaIKUBaZsxW4A3CqWEk4H1nfXo8F35CpMbEmNgZRaAomDcEYd+YhB/m08ZPFu6tThtg0mt1jMqx9pxqYassARqUFicFnIGWOnbc1ZOA9CNXakw578k9Wp78kbytnmAQvMEkirnb8ERVCksQOSqerUeQVMbeRzT40ZS3EwUno1cXS9XIUSOJMagRoGCXWXqsMSckBu1scoeYJPR614uGxKcrGgPiEXPxOMmtirlODgsCilKVKApSlAClKUAKUpQApSlAClKUAKUpQB8ZQQQRkHYg94PdUbcW7RlFSQhWbTggNpGh27JO/NR7Wak61L3d4h4Mz/AIy/e4qC4UXTba7Fi2lJVEk+rR7hiCqFGTjvPMk7knzJr3SsK3YIBUO4PIxxSSD5opFYaTfQ6FyUepmpWB7xFxqJTOw6xWjOfDDgb1npGmuoqafQxzMwA0qG33BbTt5bHJ8tvfWIXjd8Ug/oH7nrZpQGDUsmMjdYQUClkVDjVnOGZsbDlsATscnngSFaBfqpC35D41H6rgBQx8iAFJ7tK+ZG/W3bOLprT/Gc/dKSqvV/EKUpVkqiovjtsjrp0hpGBCjAOoflB8/zW4znxGO1ipSo+07ReQ82YgeSISqgeR3b981WuanLgWbajzp4fQgbXoDBpAlLvgsVAdlCBznSCpBbHix8TgZqF4z0AkTL27dYv1GwHHuOwb7D76v00yopZiABzJ5b7UhnVxqVgw8VII+YrH5kuprzs6Mlpxj5nM+DcLyqueyy6uYwQyGcRgg8iGkZsH6tWDo9whWmeQeyNcQ0ckjiYRRRKw5AhXdgu4JUZxzm7q2ie4jIVGkUnrDpBwmlsavA69OO/2sbZqUFSzrbbEFKxUZZk8pGtbRiJ1Rdo3yAg5KyjUNI7gVDZHLIGOZzIVG284knwDkRqd+4sTpOD36QGB83A7jUlWnauTprUUbxRVV6RSlKslQUpSgBSlKAFKUoAUpSgBSlKAFKi+L9J7a12mlVW56B2n35HSuTjzO1U3ifpeG4t4M88NKcb9x0LzH7wpkpxj1Zao2lat93Fv5eZ0avjuACSQABkk7AAcyfKuM3XpMvn5SJH+hGv8Af1Go6/6X3k0ZiknZkb2lwgB78EqoOPjUTrxL8eDV21lpF06QelYKxS0RXxt1r50n9FQQSPMke41I9AeNT3glnnKkKRGgVQuCQHflz/m+fhXIia7l0Q4V6vZRRn2tOt/0n7RHwzj4VRuKsnHD7mrOyoW8YqK395A+k6/m6uO2hG0ocyNkDsJpGjc8iW38hjvql8M6ecRtGjCzuVgARYpO1GFAwEYDBIxjB1ZGBg12DiPC4510yLkA5ByQVPiCNxVfl6BLvomYZ560Vv4StJQuIwjpZSq20ajy28+ZocN9PUutvWbZGjIGkQkhge/PWNhwf3cY781YeC9J4LyESrZz27PIyIYmiw2MkvgkIThTnKncEAnnVSm9EAJJW5xnu6nYeQ+kq2cM4a1pawozB/VxgsFK5jAZeWT2gpB89J5Z2sSuKcsLrllJW9SOX7lsSAnkBI0M427QAQ752Ks2+BjdWIOe7lT/AElGNmbQeQDgoSfLWBn4Vv0pZ2UH02IoX9SPXc05buPSdTpp78suK9cLz1QzkbtpznOjW3V5zvnRp571nWFQchQD4gCvdSULflNvOSO4uecksYwKV5llCqWYhVAySTgADmSTyFc56UelI5MVn7jMwz//ADU+f5TeHLvqeU1FbjLe2qXEtNNfsdHZwNyQB57VocOP0S+Qx8iQftFcGvr2SZtcrtI2+7ktjPPGeXuFdj6Bzh+HQEdylT70Zl/srNu6muK2NyjYStftN5zsSnFDiInwZP41rj/UKxHYDM2ANhkltgN/EkCur9JZtFq7eGD8mBP2A1yxMjBBwVwQR3FcEEeYIBqvS2iZXE2uZFeB0zo9weaC3WJpFGOSqgwud9Odi2+d6kTZFvbdmH1dlX/pAJHkSRUb0c41NcQCRo15lcq+NRXAJ0kdnfO2TyqSKytt2Yx4qdTH3ZAC/Jv7ajec7mtS0OC05xjY+QlfWVVcDRE4KjbGpotIA9y8u7K+IqSqNigUSxogxo1Ox57MCuGJ3JZjqyefVmpKte0+6Ri3v3z/ACFKUq0VBSlKAFKUoAUpSgBSsc86opd2CqoyzMQAB4knlXOOlHpSJzFZ7DkZmG5/QU8ve3y76ZKaj1LFvbVLiWmmv2Lrx7pRb2a5lftEZWNd3b3DuHmcDzrmnH/SVcz5WL6CPl2T2yPN+793HvNVOaZnYuzFmJyWYkknxJPOvFVJ1pS6bHU2vCaVLep9p/p5ep9JySTuSck+JPMnzr5SvuKhNVtRQr5X00xSiRkur7lj6AdFzf3oizpVFMrNjI7ONCnuwXK5HMqGxjmOxwy5BBGllOl171Ycx9xB7wQRsahPQVwjRazXJG80mhT4pEMZ8u20g/dFXnivAxK3WI2iUDGrGVcDkrjvAycEEEe4kF1S31wTXU5y5vP+RLPsrby/chaV6e0nU4aFj+dGyuvw3D/9NeRBKfZglPwRfj22FUOTU6aWP59PGdSIrpLx9LO3aZsFvZjXPtOeQ93efIGucf8A1OumIEixmMka1RSpZc9pQWY4yMj4149JnEJHv3hfYQBVCg5GXVXZs49rtAfu1U6nhT09epp0LeFSnmXf5H6F4VxaK5jEsLhlPzB+qw5g+Rrbr88WPEZYH1xO0beKkjPke4jyNWix9Kl4mA4ilA5lkKsfihAHyrRVddzCq8GrLem015P0Ov1oca47Dax9ZM+kdw5sx8FHM/cO/Fc6u/S5OyYjhjRvrFi/yXA39+fdVLv+IyTuZJXZ3Pex+wdwHkNqJV0vZFt+DVZy/wB37K82TXSvprNesV9iEHKxg88ci5/KPfjkPtNdpSqjbbyzqKNGFGOiCwj6auPo96XLbM0EzBYnOpXPJH2B1eCkAb9xHntThTFI0pLDGVKanHS9t8pnY+mfGhDGrYRgDk6z2O2rqmruKntnBIyVA5kVS+LwATSlEIjBHJTpU6F1jOMDDatu6tLgnH06uO0mX6LWWaTLlxlGVVj0jKHBC5GdmbGM7S9pd3sR21gbgJJgj5OdXfjIxyzyOKYoYjg43iNKpGq9a+HwMPCOkU9sCI2UqTkq66hnYEjBBBwB348qmG9IMx0gRxJl0TUzOc6ichRjdsA4GSckbNgio+QzPubS2LHmcBM+Z+nFZU4XIcavVIwp1fRrI7Z/OCOcj3tik0LuVaderBaYyeC1dFroh3jdy5fTIGbGdRiQnOAPaAZgMYGlgMAACy1SeC8McXCyo2pdEUfs7/RFRrZwdAOkyjQCT26u1aVFtx3I28vLFKUqYQUpSgBSlKAFRHSLpRBZpqlbLH2I13Zv8h5nb7qhumPpBS1zDDiSfv71j/S8W/NHxx38mvL2SZzJI5d25sx3/wDYeQ2FQVKqjsupsWPC5XH257R/V/D1JPpJ0tnvWzIdKD2YlJ0jzP1m8z8MVC0pVNtt5Z1tKlClHRBYQr4zADJ5CvtY7iPUjKO8EUiHSbSbXUkRwO6/5S6/9NN/4Vhu+HzRLrlgniX60kMqLnwyygZr9DdA+mi8Rhd1iaLqmEZDMGydCtkY7txVH9LHSxbmQ8GETBvWLZTKWGk69BwAN/5wD4VZ5Ufec3/qdw5YcVtnKw+3Xuc3HA7r/lLr/wBNN/4Vrx2shcxrFK0gzmMROXGnnlAuoY8xX6vxjYVyjhVn1fS+fweFpB7njhBP9JWodFBHi1WSepLp4+pO9EultnZ2VtaMLhZRH7HqV2Gd/bmZF6rLAMxJI5ahnnUwfSNZhghF0HILBPUbzUVXAZgOq3AJUE/nDxqUm4WGuork84o5Y1H65oST8osfE1U7S8eXpEzZPVR2s9ug7i8b2ckrj4zKnviNTmM3ndk03pBtQMlbsAbkmwvMAd5P0PKpi/41DDB6w74iwpDAM2rWQECqoLMWLKAACTmq9006VerfQdXq62KU9Y0gjjTGF7bFTj2s+5T4V86UW3V8NtYyQSk/D1yOR03NuMjy2oEOJ9KYLme8ubn1W6CPLIwY204HVgkIxym3YAO/KouHhNw6h0trl1YZVlt5mVgeRBC4I86/U9xHqVlPJgVPxGK0ujvD/V7O3g74oY4z70RVP3VE6Se5qU+KVoRUUlhLH83PzOvBrk8rW6OCQcW0xwRzB7HOsdtw2eQao7e4dckZSCVhkbEZC8wdiO6u99DuNauI8UtSTmOdJVydtMkSKQPcyZ/f863ZtPC+G3EnPqzczjuy0sskiL78ui0nJiPXF662wvJ+p+bxnOADknTp0nVqzp06cZ1Z2xzzW4/BLoAk2t0ANyTbTAADmT2KdH8+uWmSSfWrcknmSZkJJ8ya/Us8epWU8mBB+IxTIU1JZL17f1reUYpLom/j5n5Yg4TcOodLa5dWGVZbeZlYHkQQuCPOsBgfX1RSQSZ09XofrNWM6dGNWcb4xX6f6N8ONvZW9uTkxQxxk4xkoiqTj3g1Veh/CkPGeK3JALrLFEpI9kGFGbHhns5/RFP5KKi4xV3zFfr6nF73o5dwp1ktrcRoNy7QuFA8WOOyPM4rVtbKWXPVRTS4xnqopJMZ5ZKA4zvX6c4bxMyy3URUAQSrEO/UGghmJPxlI+FVL0a8LS2vOKwRjCLcJoXbCh0L6Bj8kasDyAo5KEXGKulppZ/nicUtrK4LkRwXDPGw1BYJSyNzAYBcqds4NdG6LcWBhPrL3U0uo60jt7lupwSBHJ1cez7E4O+47tz07h3BxFd3UyjAuOqc/porRt/0rH86r/o+/C+L/tx/gFOVKKfvKNzdSuElKKXwW/mRB4jZruYr3cgdq2vyCTsBgpjJNZP9YbKMjMUqMxwmqyuFZ2+qmYss3fgb4BPdWXp701dWltY4WDQSQSiQyaRJ1RiuiiDGWJUFMZ3Oat9/w5blrScEFYpevU/WDQSoMfGRW/dqRYXRFHQirHpdCCAY7sE8h6ld5OOePou4VnsukUUsgiAmRyrMolgmi1BdOrSZEAONS5A33rJxLijtx61hXPVxwy6znsmSZGZV8yEgJ8tfnWXpO2eJ2Q8ILtvm1oP8/nTsiOCSNqlKU4iFKUoAUpSgD83k0pSss9JQpSlAClTXRnopNeuVj7KL7cjDsr5D6zeXzxXnpTaQQzm3gyRF2XkY5Lv+VsNgo5YA5g86dpeMlb/Jg6vJjvLv4LxOmegX8Gu/2hf6mOq7xazEvS0Ic/hMD7f/AGbeOb5disnoo6cWdhDcR3MjIzyh1xFK+V6tV5opA3B2Natp0vs/9Y5OIO7er4Jjk6qXOvqI4vYC6x/ODJHdVlY0r8jmqkZqvVaT/wC3b3ncJUfrYyMaAH1775OnTjx5N86pl7YFek9vN3SWMi/vRyb/AGOtaHEfTNaet2oilc25671luolGnsDqdjHqOWz7PxrcfphaXF5a3kIupEiW4jZksrplHWiI8xFucoOXLNSZM9wlHdov2a590eYR8ZNp3wrfSDPNo7qWxuFf3anlTO/8kd9sCRn6Zj1uJ1ivDB1Uyyn1G7GJC0LRdkxZOyyjIBxtnGd9CXi8H+lo75YbzHqklvI3qN5setikiGOqycjrdwPyRnupRpKdOuPaEaxWMvJc282kmSGNFGBGS7Suu2ZF2XJxnY4rJ0vh0cPt0JBK3FguRyOLmAbeVeb3pPZyg67e5fYgauG3bc+7tQVXOlN4bLg3Co5gUKyWImXGSqwBJJNhknBQbCgVJt4R0l5QCAebZx8Bn7qCQaiveAD8DqA/hNc74p6XeHma1aOZyqzMZv8AZ5xiMwTKDvHv9IY+W9b3DPSRZyXE0qGd49EKKyWl0w1KZmcHTEcHtrzpMiuEo7tFT4VetD0smIB0zSPAx7vweOUeWQ0a/Amp3058SKWEUA5TzqG/RiBlx/SVPlWosx9Y9d6ubqf9Jmf+Rk6zqjZ+r6+q09ZjrNsac43xjet3pRLb8UmtYhHO0cbSyS64LiAAGMqmGdVydRGwPjQ4vGB8K0VOMpLZYz44OPcC/DLX9qt/65K/UjygEA/lZx8Bn7ga5JxT0fW9v1dzCsxaKeCQqCX7CTRtIQoBZiEDHA3276s/FunURmtGjW6KpMxm/wBiux9GbedAd4t/pGj2G9NhBxWGWL66hc1FOGemN/zLoJBqK94APwJIH3Gqn0N/GHFv2mL+oSvEHTyD1mVit0IzHEqH1K73KmYvt1WR7S86ieB8Ukgvby+6qZ7W6lGwicSx9VGirL1TASMjHWpGNQ0qQCDmnlHKLV0e/CuI/tUf/ZWlRXQz8ZcX/Xw/1C1sjppZJreFZpZZjrKR282p2CpGNRdQsZ0qi9sqNqgei/EjZXF3JeCYyXTJP9FBNMik6x1QaJD7ChFycE4z30BlHRkcHcHO5HxBII+BBHwql+j78L4v+3H+AVi4B03SM3CzR3KobiSSA+qXLaonOrJCxkqdfWbNg4I23rQ6JdIY7e4v5Jo7lVubkzQkWly2qPGnJCRkocg9lsHkcb0Bk3elnHxcznhyRkGG5t2kkaSEJheruCoUv1jEqQuy8z5VNej6bNgkX/LvLag+K28rxIf6CrUH0m47a3ULJFBM07vFpZrGdDlZIzqMkkQC4AzkkcqydGekcVmk0M6XAf1q5kGi1uJFKSzNIjBo42U5Vgee3I0omdyN4cxe9tro7NNxK5zj6sdvdW8YO/8Aw4F+OanuPHPFoBj2bOc5/TmtgP4Gqv2TCJbKaaKQxrcXMjAQvIyLMLkxM0aqXHtr3ZGrfFSD3sdzxGGaCORUjt5kkZ7eWDtPJAUX6RFLew52zjHnR3G52ZN0pSnkQpSlAClKUAfnI18pSs07qPQ+GlKUhYidi9F34uX9ZJ/FXKeOfhVx+ul/rGpSp6nsRMXhv4yt8X/6NKlKVXOiFfoL0NfimP8AWS/xmlKmo+0Y3GfuY/H6MvFKUq0cuK5V6e/5G1/WP/CtKUyp7LLlh+Ih8TjVdX9EH4JN+vP9XHSlQUfbN3jP4b80XqhpSrxxp8r1SlACvlKUAemryKUoA+18r7SgAa+ClKAAoaUoA+UpSgBSlKAFKUo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 descr="data:image/jpeg;base64,/9j/4AAQSkZJRgABAQAAAQABAAD/2wCEAAkGBhMSEBURExQVFRUWFxkWFhYXFRYYGhgYFhgWFxcWGhsYGyYeGhklGhgVHy8gIycpLCwtFx8xNTAqNSYtLCkBCQoKDgwOGg8PGiwlHyQsKSwsLCwsLy40KSksLCovKiwpLCwsNCwsLCksLCowKSovLCoqLCksNCwyLCwpLCwsLP/AABEIALEBHAMBIgACEQEDEQH/xAAcAAEAAgMBAQEAAAAAAAAAAAAABQYDBAcCAQj/xABPEAACAQMCAgYGBAkICQMFAAABAgMABBESIQUxBhMiQVFhBxQycYGRI1KhsTQ1QmJyc3SCsjNDkrPBwsPRFRYkNlNUorTSlOHwF2Nkg5P/xAAbAQABBQEBAAAAAAAAAAAAAAAAAQIDBAUGB//EADURAAIBAwIEAwUIAQUAAAAAAAABAgMEERIhBRMxQWGR0TJRcbHBIjM0gaHh8PEUFSMkQrL/2gAMAwEAAhEDEQA/ANelK9xwluQpxWPFekjJ2AzW7Fw8flHPkK2lUDYDFIN1GnFw/wCsfgP8620iC8hivMtyq8zv4CtOW/J5bffQJuzeklC8zitSXiP1R8T/AJVpk5518pR2D7G8s7skMUs7rjUI1yFzyDMxCKcb4JzjfFebpJYWVbiCWAucJ1ijSx37IdSULbHs5ztyrofozTHCVMeNbPcE5/4vXSjte7Cj3AVXulHTaOXhslhcLKOIGBS0fq8gAnXBDq2nRo61dnB07bHFJkm0LBXIlleITJb3DRFdYkETFSuM6gfDG9JVlWIztb3CxBdZkMLBQmM6yfDG9dH6HxFuAQKoyzWeAPEmMgD506UwlOATowwy2JVge4iLBHzoyLoRzmCOV4xMlvcPGRqEixMVK/WB7xivMglWEztb3CxBesMhhbSExnUfLG9dI6F/iG3/AGP+4ax9If8Ad2X9g/wRRkNCKEljckBhaXRBGQepbcHcGvjWsysivbzx620KXjKgsQWC5OwOFPPwrpXQ3jE0hkgmWIGBIdJjLnUHVhvq5Hsd3jUNxjic11ePBiJYrS5Q57Rkc9QGG3sgZm5/m0DXFYyVxeFaZBG4ld9OspBG0hC50gsRsuTkd/I1J2VzGjtHHaXXWIFLD1dywDZ0kk+ODy8KnOjX4zl/ZI/66Spbh34yvP1Vt/j0ZBQTRUoekqPI8KRXDSx/ykQgfXHkAgsO4EEY8fhWWbjYTeSC7jXmXa1m0qPFmVSFHmcU6If7x8X/AELf+Bat1lxaR7+5tiB1cUUDocHJaXrtYJzgjsLjbvNGR3LRAQzK6h1IZWAKsDkEHcEEcxitJOMai3Vw3EgVmQvHA7LqQlXAPfhgR7xWXotGFjlUYAS7u0XyVbmUKB4ADapjoGwThkUhO0rSTZH/AORO8i/Y6ilYyMcshl45EBL1izI0SLIyPE6tpcsqlV5tllYbd4pedK4oADNHcQhjpUyQOoZ8EiNdt3IBwvfinpDBW5jPdJbOpOPyop7dk390klWLpvwQXVoyY7SPHMm2TqhcPt5lQy/vUmR2hFevOlkUOOujuItR0p1kDrrfmI18XPcO+s78cIGTa3vwtZD9gBNaXpm9nh/7fF9zVbOlHGWtlhZAD1l1BC2fqzPoJG/MZzRkXQiF4fxqKZmRSyuoBaOSN4pADsGKSKG052zjFb1a/TVcXHD5B7RnkiJ7yj28zsvu1RoceKitinIjksMUpSlGilKUAKx3E2kZwT7qyUoA0ouJhiAFbfHhtnx327/ka3aUoBFBisAOe/3Vs8h4CtSXiA/JGfM1pyTFuZpg3DZvy3yjlv8Ad8605btm78DwFYaUouBSlKBRSlKALB6P7S+SNr2F4fVpGlMlu5fJMLvGZFYL2HPV+YO2Rnep3pgkN/wY3yqQyW5u4HIAdCqdZpJGdiAUYZwQT76iuh3GJrOJreW2klgLu6OmjUvWku6PG7AldRYgrn2sEbZO5xfixuLU2FravBC8fUtJKEjWOJhpZY4wxZn05AyAozkk4wUJ01glOg9z1fA7aQDOi0D48dKE4+yvvTG663gdzKRgvZs+OeNUerH21AcI47NBwxLFrK5Z0tzAXVrbQW0ldQJmB09+4B8qcT47NNwx7EWNysj23UB2a20BtATUSJidOd9hnHdSC5RN9CvxBb/sf9w1j6Q/7uy/sH+CKjuEcePD4vVZ4jLbDUIpEaPUsbZPVSI7KSASVVlzkYBAIyfXFOO+vw+p20RjgbSssj9X/JKRqijjVmOWA0EtgAEkZNAmpYySfQ38Lu/1dt901Uri07R8VvnQ4YTJ7iPV4Oyw7x/8FWiz4hLaXUz+qzTrKkWkxNBsY+sDBhJKpz2hyyKqPEmka8uZnieHrnSRUcoW09WkW/Vsy+1G22eWKocSlKFHVHZpovcOjCdVQlummWvoTxBZuISsNj6rGGXvU9bJ8x4Hvqw8O/GV5+qtv8eua8K4vLaXK3Ma9YNJjlizpLoSGBUnYOpGRnY5I2zkW6T0kW6r1yWlyZZVBwUjXVoyAGfXpwpYg88ZO1La3kK1LXJpNdfALizlRqaIptPp4/0afRD/AHj4v+hb/wAC1PcW6SXK3UltbwQtoSNjLLMygGTVj6NYyWwF+sM+VUrohxuaK+ubh7Z55J1DuYGi2Jc4XErp2UQIgI54ycE1ZrGd5rme4aGSAOsSKshjLHqw+T9G7ADtDvzsauU5xqRUovKZTqxlTbjLZo1+p9TsZmZ9bKk88j4xqdy8zsFHIamOBvtjc86nE4HKOFwWsLBXjS1AZuWIWiZwcA7lUYcuZqK6TWjS2c0SqXLoV0ghSwOAwBJAyVzjJHvFaXS/j95dWbwWlpdW8zFCsrSW6BQjq5GqOcsMhSuw3zg7VIyOD95n9L2pYbSVRnTdpG3kkyuhJ8tWj44q63N8qSRxsQDKWVN+bKpfA8TpVz+7VC6X8amvLXqE4fdB+shkBZrUL9FLHI3Kc81VgPMivvSPjV1cyWkkFlPGba4E79a1uNceh0eNNEx7ZVyBnA8TSD8o+emX2OHft8X3NU/0/UmK2x/z9p9kwJqq9OJrjiAthHZzx+r3C3Dda1uNSoD2E0TN2znbOB4kVZJOmTNjVw27ODqGTZnBHIjNxsfOjAZR66cfyvD/ANrP/a3VZqjLqea8uIJHhNvFbs0iq7o0kkjI0YyI2ZVQK7n2iSSOQG8nSoim8sUpSnDBSlKAFKUoAUpSgDmFKUpoClBUjacBlffGkeLbfZzoAjqy29o8hwilvd/aeQqy2nRyNd2y589h8h/bUqiADAAA8BtQBXrTouTvI2PJdz8zt99TNpw6OP2FAPjzPzNbNKUQVA8T4i8F1qyWjaNcp5hnBZfBsaduRx8a3149bkZE0ZB5FWDD5ioXj90kkiFGDdlgcZ23GPvPyqje1+XRcoNZWPmi/ZW/MrKM08PPyZZoJ1dQ6nKkZBqA4rx8sSkJwBsZBzPiE8B+d8vGouG8kRHjVsK/teI8dJ/J1DY/Zg71iArJueLaqaVLZvr4fD1+prWvCVCo3V3S6ePi/T6HzQM57zzJ3J95O5oUGc945HvHuPMV9pWHqlnVnc3dKxjGxv2nHZ4+UhYfVk7Q+ftZ+OPKvPGOLCd0bSVYIQw5jYgjDY35tzwduVaVKtf5tZ03Tk8p+/1Kqs6KqKrFYa93oK84bI37IBwPAsVzjyOkfHPjXqlVYycc47lpxTxnsbPDbvqpkk7gcN+g2zZ8hs37groNc0ZcjB5Har/wa4L28TnmUXV+kBhvtBro+DVcwlTfbfzOc41SxKNRd9vI3KUpW8YIpSlAClKUAKUpQApSlAClKUAKUpQApSlAHNbe0eQ4RS3u5fE8hUzadFyd5Gx5LufmdqsKIAMAADwG1faaBrWvDo4/YUA+PM/M1s0r6q55Uoh8pWZbY99ZkiAoFNZISazpbDv3rLSgCq9Iej+kmaIdnnIg7vF1H3j4jvqvg53rpRNc5uZleR3QBUZiVA5Y8fLONWPFq5vi1rThirHZvt7/AB9TpeE3VSeaUt0u/u8PQx0pXuCB3bQiFmxnAZBsOftsM/CsOMXJ4RuSkorLN3g3CevDfShGU7poycZ2bOoZB92x29+7L0RcezKp8ihX7Qx+6oc9ZDIrYaOQHK6hgN4rnkykbHGfmBV6s7kSRrIOTKGHlkZwfOtGlCEo4lHDRRqSlF5UsopdzwieP2oyR9ZO2Ps7XxKitNWB5HNdGrSvuDxTbug1fWHZb5jcjyO1JO0i/ZeBY3Ml7W5R6VOXfROQbxuHHg/Zb5gYPyFRMllKpKtFICACQFLbHODlMjuPf3VVdtVXRZ+G5YVxT7vHx2MNXboypFpHn88/Au5H2EVUbbhk0h0pG4P1mRlUeZLAfIb1fbS2EcaxryRQo9yjFbfB6E4OU5LHbcw+MV4TUYReX12MtKUroDnxSlRl3xlCjCJi74IUorONXdkgFfmaa2luwJOlVy76RNEhdm2GBvby5OSB3EA8+4bDJ7qjm9I0X/EUf/pkP9+o1XgKXSlUg9OY23E8xPgkKY+AZT9pNSNn0sB0ZIYyHSFdWRwd8BioZM7eXMeIyirxYhZqVE8M6QxyR63eNCWcBesB7KsVU5OOYGeQ51KRyBgCpBB5EHIPxFTJpgeqUpSgKUpQApSlAGhXtISa2UiAr3SAYVth371mApSgBSlKUBSlKAIvpPPptZMflYT4OQrf9JNUmrn0rjJtWI/JZWPuDDUfgCT8KplcxxpvmRXbH1/o6fgqXKk++fp/Yr6rlSGU4ZTlT4Ef2dxHeCRXylYibTyjbaTWGXa0nS6gBZQQdmU74Ycx8DuD7jW1a2yxosaDCqAoySTgbbk7k+Z3qsdFbrTM0fdIMj9Nf7Suf6Aq0ux2VRqdjpRc4ydzue4AAknfYHY8q26UuZFNdzJqJU289j3SpJOjJwMzvq79KxhfgCpbH72a15uBTr7JjkHnqjIHl7QY/FauO1qIqK7ps1a1J2MbNMMFdIDjG+lSx1A+QY7Y3xzFbXB+FSSvISWijDYwcGTrMdtQDlVT2SDvq1MRgaWaR4h0dgEZDSvFq7Goy97bYxJlcnwxUlG3qxaktiGtXpTTg9zUpXhNQLI4w6HS2M4OwIYZ7iCD5bjmDXutYxBSlKUDW4la9ZEybHI2B5EgggHxUkAEeBNcsmu2/wBpQFlIIcsJWJJDqqq2X1r9G2nDDBYbYCjN+6V9IRbR4HtHwIB3zgDzOCc9wVjzwDQ7jiT3Fq6nAMTiUquQGRyQxIzlirsGLHPPPPeqVw1nHcGRi30o5Syj3SOPuNbEfHbheU0nxOr+PNaNKqEeWTrdIZ2tgWeR26xwSgVW0qkbgkJpwgycuNxts2dsXFpZFke7R1KySNGpVkJyEKA5Pb1AKW0DClQCd+eLgUpXrnOkpHGXKsFYGT2YcZGzaidx4VovGcRxLlmwGI7y8oXQu/f1fV/GRqeh6exJwcRuFihjUyIgGVcs6gdlmySpP0PV4UHB0sOXIVeOj18sceXLYYKwclWBXTgO5Tk7YyzYC92TjNU+4kMjQ8OSQaVOl33KtKoZ9OM7xqwxjP8ADWhLrt5vpG7SPkKjHsKSjkAo2NAIOIgq6hp1AYBD4T0vKFOxA0qN4DcKYlQHcDOxyGDEkMn5m+w7uVSVaCeVkBSlKcApSlAClKUAKUpQApSlAClKUAeZIwwKsAQQQQeRB2INULinDGt5NByVP8m/1h9U/ngc/HGfHF/rFc2yyKUdQynmD9h8j51TvLSNzDS9mujLlndytp6lun1RQbGyM0ixqcZyS31VGMn37gDzNTp4XaMDGBIpDaNf0ow5AIBZhpOdS4B2ORjnWe24MLWbrAxMTLo35oSQQS3eu2M4yMjOdyJCONlkYFco51Z27J0gEMD3dkEEZ54wMZOLG15C0zW5vO6Vf7UHt8ipW9s0N3Gj+0rrgjkyvlAw8MgkY7iCN+dX3hrAXMWe/Wo9+nV88K321GX3DBJJFJnBibVy9oEHs/0tLfu+dbUik4IOlgQyt4MNwfMdxHeCR3063SpST7ZyNr5qxa74LXe23WRPHqZdasmpThl1AjUp7mGcg1EdC+i3+j7QW3XSTYZm1vz7RzpAycL5Z5knvr3b9Jlx9Kjo3eVUyKfMactj3gf219uOkyY+iR3bu1K0ajzYuAcfognyrc5sMZyjE5U84wz1b36C9li1AaliIHLVJiTWAeRbqxEcc8b1h6X9DLfiUSQ3GvSjiQaG0nIBBB2OxBI8d9iDUQ1vqVg51Mx1Mw2OrYhh3jGBp320rvtW3Pxm56sqvVa8Aa+0vvIHaAPPHMA9x5VBC7g852J52k0ljc9XjhriQryVUi+Ka2bB7/bC+9SO6vNatlOv8npKMBnS2+Rndg35W53PPffGa2quxaayjNmmnhisF5eLGupvcAObHngefP3AEnAFZ6geLdHXuElR3RhIGTdT2UJ2UbkA4xkjmRnwwkm0tkNKP0wuHaftA4XBLYOkvIAxAbGGAXq0B/N8c1G8JmCzLq9h8xv5pINJ+AyD+7Vp/wBSLhZWZiHicnWsbsDjUTko2A7EHSWzsFAA8KrxHg8kOQ+6+zrGQMnuYHdGPg3jtms6cZJ5Y1rfJrzQlGZG5qxU+9SQftFea3eLvrdJu+WNHbw1rmOQD95M/GtKo2NfUkrZAbbQdhNOque/qoU6xiPcWzWK1uWBa4wesdmWIDch33Zh+grBVHi6+FeGkPVIo3OlwB3lppNGB70ikFbkRaIKUBaZsxW4A3CqWEk4H1nfXo8F35CpMbEmNgZRaAomDcEYd+YhB/m08ZPFu6tThtg0mt1jMqx9pxqYassARqUFicFnIGWOnbc1ZOA9CNXakw578k9Wp78kbytnmAQvMEkirnb8ERVCksQOSqerUeQVMbeRzT40ZS3EwUno1cXS9XIUSOJMagRoGCXWXqsMSckBu1scoeYJPR614uGxKcrGgPiEXPxOMmtirlODgsCilKVKApSlAClKUAKUpQApSlAClKUAKUpQB8ZQQQRkHYg94PdUbcW7RlFSQhWbTggNpGh27JO/NR7Wak61L3d4h4Mz/AIy/e4qC4UXTba7Fi2lJVEk+rR7hiCqFGTjvPMk7knzJr3SsK3YIBUO4PIxxSSD5opFYaTfQ6FyUepmpWB7xFxqJTOw6xWjOfDDgb1npGmuoqafQxzMwA0qG33BbTt5bHJ8tvfWIXjd8Ug/oH7nrZpQGDUsmMjdYQUClkVDjVnOGZsbDlsATscnngSFaBfqpC35D41H6rgBQx8iAFJ7tK+ZG/W3bOLprT/Gc/dKSqvV/EKUpVkqiovjtsjrp0hpGBCjAOoflB8/zW4znxGO1ipSo+07ReQ82YgeSISqgeR3b981WuanLgWbajzp4fQgbXoDBpAlLvgsVAdlCBznSCpBbHix8TgZqF4z0AkTL27dYv1GwHHuOwb7D76v00yopZiABzJ5b7UhnVxqVgw8VII+YrH5kuprzs6Mlpxj5nM+DcLyqueyy6uYwQyGcRgg8iGkZsH6tWDo9whWmeQeyNcQ0ckjiYRRRKw5AhXdgu4JUZxzm7q2ie4jIVGkUnrDpBwmlsavA69OO/2sbZqUFSzrbbEFKxUZZk8pGtbRiJ1Rdo3yAg5KyjUNI7gVDZHLIGOZzIVG284knwDkRqd+4sTpOD36QGB83A7jUlWnauTprUUbxRVV6RSlKslQUpSgBSlKAFKUoAUpSgBSlKAFKi+L9J7a12mlVW56B2n35HSuTjzO1U3ifpeG4t4M88NKcb9x0LzH7wpkpxj1Zao2lat93Fv5eZ0avjuACSQABkk7AAcyfKuM3XpMvn5SJH+hGv8Af1Go6/6X3k0ZiknZkb2lwgB78EqoOPjUTrxL8eDV21lpF06QelYKxS0RXxt1r50n9FQQSPMke41I9AeNT3glnnKkKRGgVQuCQHflz/m+fhXIia7l0Q4V6vZRRn2tOt/0n7RHwzj4VRuKsnHD7mrOyoW8YqK395A+k6/m6uO2hG0ocyNkDsJpGjc8iW38hjvql8M6ecRtGjCzuVgARYpO1GFAwEYDBIxjB1ZGBg12DiPC4510yLkA5ByQVPiCNxVfl6BLvomYZ560Vv4StJQuIwjpZSq20ajy28+ZocN9PUutvWbZGjIGkQkhge/PWNhwf3cY781YeC9J4LyESrZz27PIyIYmiw2MkvgkIThTnKncEAnnVSm9EAJJW5xnu6nYeQ+kq2cM4a1pawozB/VxgsFK5jAZeWT2gpB89J5Z2sSuKcsLrllJW9SOX7lsSAnkBI0M427QAQ752Ks2+BjdWIOe7lT/AElGNmbQeQDgoSfLWBn4Vv0pZ2UH02IoX9SPXc05buPSdTpp78suK9cLz1QzkbtpznOjW3V5zvnRp571nWFQchQD4gCvdSULflNvOSO4uecksYwKV5llCqWYhVAySTgADmSTyFc56UelI5MVn7jMwz//ADU+f5TeHLvqeU1FbjLe2qXEtNNfsdHZwNyQB57VocOP0S+Qx8iQftFcGvr2SZtcrtI2+7ktjPPGeXuFdj6Bzh+HQEdylT70Zl/srNu6muK2NyjYStftN5zsSnFDiInwZP41rj/UKxHYDM2ANhkltgN/EkCur9JZtFq7eGD8mBP2A1yxMjBBwVwQR3FcEEeYIBqvS2iZXE2uZFeB0zo9weaC3WJpFGOSqgwud9Odi2+d6kTZFvbdmH1dlX/pAJHkSRUb0c41NcQCRo15lcq+NRXAJ0kdnfO2TyqSKytt2Yx4qdTH3ZAC/Jv7ajec7mtS0OC05xjY+QlfWVVcDRE4KjbGpotIA9y8u7K+IqSqNigUSxogxo1Ox57MCuGJ3JZjqyefVmpKte0+6Ri3v3z/ACFKUq0VBSlKAFKUoAUpSgBSsc86opd2CqoyzMQAB4knlXOOlHpSJzFZ7DkZmG5/QU8ve3y76ZKaj1LFvbVLiWmmv2Lrx7pRb2a5lftEZWNd3b3DuHmcDzrmnH/SVcz5WL6CPl2T2yPN+793HvNVOaZnYuzFmJyWYkknxJPOvFVJ1pS6bHU2vCaVLep9p/p5ep9JySTuSck+JPMnzr5SvuKhNVtRQr5X00xSiRkur7lj6AdFzf3oizpVFMrNjI7ONCnuwXK5HMqGxjmOxwy5BBGllOl171Ycx9xB7wQRsahPQVwjRazXJG80mhT4pEMZ8u20g/dFXnivAxK3WI2iUDGrGVcDkrjvAycEEEe4kF1S31wTXU5y5vP+RLPsrby/chaV6e0nU4aFj+dGyuvw3D/9NeRBKfZglPwRfj22FUOTU6aWP59PGdSIrpLx9LO3aZsFvZjXPtOeQ93efIGucf8A1OumIEixmMka1RSpZc9pQWY4yMj4149JnEJHv3hfYQBVCg5GXVXZs49rtAfu1U6nhT09epp0LeFSnmXf5H6F4VxaK5jEsLhlPzB+qw5g+Rrbr88WPEZYH1xO0beKkjPke4jyNWix9Kl4mA4ilA5lkKsfihAHyrRVddzCq8GrLem015P0Ov1oca47Dax9ZM+kdw5sx8FHM/cO/Fc6u/S5OyYjhjRvrFi/yXA39+fdVLv+IyTuZJXZ3Pex+wdwHkNqJV0vZFt+DVZy/wB37K82TXSvprNesV9iEHKxg88ci5/KPfjkPtNdpSqjbbyzqKNGFGOiCwj6auPo96XLbM0EzBYnOpXPJH2B1eCkAb9xHntThTFI0pLDGVKanHS9t8pnY+mfGhDGrYRgDk6z2O2rqmruKntnBIyVA5kVS+LwATSlEIjBHJTpU6F1jOMDDatu6tLgnH06uO0mX6LWWaTLlxlGVVj0jKHBC5GdmbGM7S9pd3sR21gbgJJgj5OdXfjIxyzyOKYoYjg43iNKpGq9a+HwMPCOkU9sCI2UqTkq66hnYEjBBBwB348qmG9IMx0gRxJl0TUzOc6ichRjdsA4GSckbNgio+QzPubS2LHmcBM+Z+nFZU4XIcavVIwp1fRrI7Z/OCOcj3tik0LuVaderBaYyeC1dFroh3jdy5fTIGbGdRiQnOAPaAZgMYGlgMAACy1SeC8McXCyo2pdEUfs7/RFRrZwdAOkyjQCT26u1aVFtx3I28vLFKUqYQUpSgBSlKAFRHSLpRBZpqlbLH2I13Zv8h5nb7qhumPpBS1zDDiSfv71j/S8W/NHxx38mvL2SZzJI5d25sx3/wDYeQ2FQVKqjsupsWPC5XH257R/V/D1JPpJ0tnvWzIdKD2YlJ0jzP1m8z8MVC0pVNtt5Z1tKlClHRBYQr4zADJ5CvtY7iPUjKO8EUiHSbSbXUkRwO6/5S6/9NN/4Vhu+HzRLrlgniX60kMqLnwyygZr9DdA+mi8Rhd1iaLqmEZDMGydCtkY7txVH9LHSxbmQ8GETBvWLZTKWGk69BwAN/5wD4VZ5Ufec3/qdw5YcVtnKw+3Xuc3HA7r/lLr/wBNN/4Vrx2shcxrFK0gzmMROXGnnlAuoY8xX6vxjYVyjhVn1fS+fweFpB7njhBP9JWodFBHi1WSepLp4+pO9EultnZ2VtaMLhZRH7HqV2Gd/bmZF6rLAMxJI5ahnnUwfSNZhghF0HILBPUbzUVXAZgOq3AJUE/nDxqUm4WGuork84o5Y1H65oST8osfE1U7S8eXpEzZPVR2s9ug7i8b2ckrj4zKnviNTmM3ndk03pBtQMlbsAbkmwvMAd5P0PKpi/41DDB6w74iwpDAM2rWQECqoLMWLKAACTmq9006VerfQdXq62KU9Y0gjjTGF7bFTj2s+5T4V86UW3V8NtYyQSk/D1yOR03NuMjy2oEOJ9KYLme8ubn1W6CPLIwY204HVgkIxym3YAO/KouHhNw6h0trl1YZVlt5mVgeRBC4I86/U9xHqVlPJgVPxGK0ujvD/V7O3g74oY4z70RVP3VE6Se5qU+KVoRUUlhLH83PzOvBrk8rW6OCQcW0xwRzB7HOsdtw2eQao7e4dckZSCVhkbEZC8wdiO6u99DuNauI8UtSTmOdJVydtMkSKQPcyZ/f863ZtPC+G3EnPqzczjuy0sskiL78ui0nJiPXF662wvJ+p+bxnOADknTp0nVqzp06cZ1Z2xzzW4/BLoAk2t0ANyTbTAADmT2KdH8+uWmSSfWrcknmSZkJJ8ya/Us8epWU8mBB+IxTIU1JZL17f1reUYpLom/j5n5Yg4TcOodLa5dWGVZbeZlYHkQQuCPOsBgfX1RSQSZ09XofrNWM6dGNWcb4xX6f6N8ONvZW9uTkxQxxk4xkoiqTj3g1Veh/CkPGeK3JALrLFEpI9kGFGbHhns5/RFP5KKi4xV3zFfr6nF73o5dwp1ktrcRoNy7QuFA8WOOyPM4rVtbKWXPVRTS4xnqopJMZ5ZKA4zvX6c4bxMyy3URUAQSrEO/UGghmJPxlI+FVL0a8LS2vOKwRjCLcJoXbCh0L6Bj8kasDyAo5KEXGKulppZ/nicUtrK4LkRwXDPGw1BYJSyNzAYBcqds4NdG6LcWBhPrL3U0uo60jt7lupwSBHJ1cez7E4O+47tz07h3BxFd3UyjAuOqc/porRt/0rH86r/o+/C+L/tx/gFOVKKfvKNzdSuElKKXwW/mRB4jZruYr3cgdq2vyCTsBgpjJNZP9YbKMjMUqMxwmqyuFZ2+qmYss3fgb4BPdWXp701dWltY4WDQSQSiQyaRJ1RiuiiDGWJUFMZ3Oat9/w5blrScEFYpevU/WDQSoMfGRW/dqRYXRFHQirHpdCCAY7sE8h6ld5OOePou4VnsukUUsgiAmRyrMolgmi1BdOrSZEAONS5A33rJxLijtx61hXPVxwy6znsmSZGZV8yEgJ8tfnWXpO2eJ2Q8ILtvm1oP8/nTsiOCSNqlKU4iFKUoAUpSgD83k0pSss9JQpSlAClTXRnopNeuVj7KL7cjDsr5D6zeXzxXnpTaQQzm3gyRF2XkY5Lv+VsNgo5YA5g86dpeMlb/Jg6vJjvLv4LxOmegX8Gu/2hf6mOq7xazEvS0Ic/hMD7f/AGbeOb5disnoo6cWdhDcR3MjIzyh1xFK+V6tV5opA3B2Natp0vs/9Y5OIO7er4Jjk6qXOvqI4vYC6x/ODJHdVlY0r8jmqkZqvVaT/wC3b3ncJUfrYyMaAH1775OnTjx5N86pl7YFek9vN3SWMi/vRyb/AGOtaHEfTNaet2oilc25671luolGnsDqdjHqOWz7PxrcfphaXF5a3kIupEiW4jZksrplHWiI8xFucoOXLNSZM9wlHdov2a590eYR8ZNp3wrfSDPNo7qWxuFf3anlTO/8kd9sCRn6Zj1uJ1ivDB1Uyyn1G7GJC0LRdkxZOyyjIBxtnGd9CXi8H+lo75YbzHqklvI3qN5setikiGOqycjrdwPyRnupRpKdOuPaEaxWMvJc282kmSGNFGBGS7Suu2ZF2XJxnY4rJ0vh0cPt0JBK3FguRyOLmAbeVeb3pPZyg67e5fYgauG3bc+7tQVXOlN4bLg3Co5gUKyWImXGSqwBJJNhknBQbCgVJt4R0l5QCAebZx8Bn7qCQaiveAD8DqA/hNc74p6XeHma1aOZyqzMZv8AZ5xiMwTKDvHv9IY+W9b3DPSRZyXE0qGd49EKKyWl0w1KZmcHTEcHtrzpMiuEo7tFT4VetD0smIB0zSPAx7vweOUeWQ0a/Amp3058SKWEUA5TzqG/RiBlx/SVPlWosx9Y9d6ubqf9Jmf+Rk6zqjZ+r6+q09ZjrNsac43xjet3pRLb8UmtYhHO0cbSyS64LiAAGMqmGdVydRGwPjQ4vGB8K0VOMpLZYz44OPcC/DLX9qt/65K/UjygEA/lZx8Bn7ga5JxT0fW9v1dzCsxaKeCQqCX7CTRtIQoBZiEDHA3276s/FunURmtGjW6KpMxm/wBiux9GbedAd4t/pGj2G9NhBxWGWL66hc1FOGemN/zLoJBqK94APwJIH3Gqn0N/GHFv2mL+oSvEHTyD1mVit0IzHEqH1K73KmYvt1WR7S86ieB8Ukgvby+6qZ7W6lGwicSx9VGirL1TASMjHWpGNQ0qQCDmnlHKLV0e/CuI/tUf/ZWlRXQz8ZcX/Xw/1C1sjppZJreFZpZZjrKR282p2CpGNRdQsZ0qi9sqNqgei/EjZXF3JeCYyXTJP9FBNMik6x1QaJD7ChFycE4z30BlHRkcHcHO5HxBII+BBHwql+j78L4v+3H+AVi4B03SM3CzR3KobiSSA+qXLaonOrJCxkqdfWbNg4I23rQ6JdIY7e4v5Jo7lVubkzQkWly2qPGnJCRkocg9lsHkcb0Bk3elnHxcznhyRkGG5t2kkaSEJheruCoUv1jEqQuy8z5VNej6bNgkX/LvLag+K28rxIf6CrUH0m47a3ULJFBM07vFpZrGdDlZIzqMkkQC4AzkkcqydGekcVmk0M6XAf1q5kGi1uJFKSzNIjBo42U5Vgee3I0omdyN4cxe9tro7NNxK5zj6sdvdW8YO/8Aw4F+OanuPHPFoBj2bOc5/TmtgP4Gqv2TCJbKaaKQxrcXMjAQvIyLMLkxM0aqXHtr3ZGrfFSD3sdzxGGaCORUjt5kkZ7eWDtPJAUX6RFLew52zjHnR3G52ZN0pSnkQpSlAClKUAfnI18pSs07qPQ+GlKUhYidi9F34uX9ZJ/FXKeOfhVx+ul/rGpSp6nsRMXhv4yt8X/6NKlKVXOiFfoL0NfimP8AWS/xmlKmo+0Y3GfuY/H6MvFKUq0cuK5V6e/5G1/WP/CtKUyp7LLlh+Ih8TjVdX9EH4JN+vP9XHSlQUfbN3jP4b80XqhpSrxxp8r1SlACvlKUAemryKUoA+18r7SgAa+ClKAAoaUoA+UpSgBSlKAFKUo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jamspreader.com/wp-content/uploads/2013/03/ShutUpAndTakeMyMon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1825" y="2057400"/>
            <a:ext cx="428625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612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905</Words>
  <Application>Microsoft Office PowerPoint</Application>
  <PresentationFormat>On-screen Show (4:3)</PresentationFormat>
  <Paragraphs>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Macroeconomics</vt:lpstr>
      <vt:lpstr>How do we measure the strength of a nation’s economy?</vt:lpstr>
      <vt:lpstr>Gross Domestic Product</vt:lpstr>
      <vt:lpstr>Calculating GDP</vt:lpstr>
      <vt:lpstr>Net Domestic Product</vt:lpstr>
      <vt:lpstr>Measurements of Income</vt:lpstr>
      <vt:lpstr>Inflation</vt:lpstr>
      <vt:lpstr>Inflation</vt:lpstr>
      <vt:lpstr>So why is this important?</vt:lpstr>
      <vt:lpstr>Example Please!</vt:lpstr>
      <vt:lpstr>Why is this important when calculating GDP?</vt:lpstr>
      <vt:lpstr>How do we measure inflation?</vt:lpstr>
      <vt:lpstr>PowerPoint Presentation</vt:lpstr>
      <vt:lpstr>PowerPoint Presentation</vt:lpstr>
      <vt:lpstr>Aggregate Demand</vt:lpstr>
      <vt:lpstr>Aggregate Supply</vt:lpstr>
      <vt:lpstr>What does this look like on a graph?</vt:lpstr>
      <vt:lpstr>Business Fluctuations</vt:lpstr>
      <vt:lpstr>Business Fluctuations</vt:lpstr>
      <vt:lpstr>Business Fluctuations</vt:lpstr>
    </vt:vector>
  </TitlesOfParts>
  <Company>cusd300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cusd300</dc:creator>
  <cp:lastModifiedBy>cusd300</cp:lastModifiedBy>
  <cp:revision>9</cp:revision>
  <dcterms:created xsi:type="dcterms:W3CDTF">2013-10-16T19:55:59Z</dcterms:created>
  <dcterms:modified xsi:type="dcterms:W3CDTF">2015-03-10T13:47:28Z</dcterms:modified>
</cp:coreProperties>
</file>