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0" r:id="rId10"/>
    <p:sldId id="272" r:id="rId11"/>
    <p:sldId id="271" r:id="rId12"/>
    <p:sldId id="269" r:id="rId13"/>
    <p:sldId id="273" r:id="rId14"/>
    <p:sldId id="274" r:id="rId15"/>
    <p:sldId id="284" r:id="rId16"/>
    <p:sldId id="265" r:id="rId17"/>
    <p:sldId id="285" r:id="rId18"/>
    <p:sldId id="268" r:id="rId19"/>
    <p:sldId id="280" r:id="rId20"/>
    <p:sldId id="279" r:id="rId21"/>
    <p:sldId id="276" r:id="rId22"/>
    <p:sldId id="277" r:id="rId23"/>
    <p:sldId id="281" r:id="rId24"/>
    <p:sldId id="282" r:id="rId25"/>
    <p:sldId id="278" r:id="rId26"/>
    <p:sldId id="263" r:id="rId27"/>
    <p:sldId id="264" r:id="rId28"/>
    <p:sldId id="293" r:id="rId29"/>
    <p:sldId id="294" r:id="rId30"/>
    <p:sldId id="288" r:id="rId31"/>
    <p:sldId id="289" r:id="rId32"/>
    <p:sldId id="291" r:id="rId33"/>
    <p:sldId id="290" r:id="rId34"/>
    <p:sldId id="295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2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2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9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36C8-09E0-49F1-AA30-BE9A06F423C3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2969-BA89-46DC-ABD2-6D7CDEE57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y11UJb9A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youtube.com/watch?v=RLAw2_1IFx0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7_5k4YXp4" TargetMode="External"/><Relationship Id="rId2" Type="http://schemas.openxmlformats.org/officeDocument/2006/relationships/hyperlink" Target="https://www.youtube.com/watch?v=nrdTX8m5G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E0aUqUxyuQ" TargetMode="External"/><Relationship Id="rId5" Type="http://schemas.openxmlformats.org/officeDocument/2006/relationships/hyperlink" Target="https://www.youtube.com/watch?v=HIJBA0YP470" TargetMode="External"/><Relationship Id="rId4" Type="http://schemas.openxmlformats.org/officeDocument/2006/relationships/hyperlink" Target="https://www.youtube.com/watch?v=iEViWMxPuYc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roMQlKiag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bkoop4AYE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opensecrets.org/orgs/summary.php?id=d000000085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secrets.org/industrie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hz7n2n/the-daily-show-with-trevor-noah-the-congressional-swearing-in-ceremony-gets-weir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crackedcdn.com/phpimages/article/5/9/8/47598.jp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953000" cy="33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9300"/>
            <a:ext cx="6400800" cy="1752600"/>
          </a:xfrm>
        </p:spPr>
        <p:txBody>
          <a:bodyPr/>
          <a:lstStyle/>
          <a:p>
            <a:r>
              <a:rPr lang="en-US" dirty="0" smtClean="0"/>
              <a:t>The Quagmire of Democracy!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6500" y="624587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Pages 120-200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why are the districts shaped so strangely? </a:t>
            </a:r>
            <a:endParaRPr lang="en-US" dirty="0"/>
          </a:p>
        </p:txBody>
      </p:sp>
      <p:pic>
        <p:nvPicPr>
          <p:cNvPr id="5124" name="Picture 4" descr="http://www.wrhammons.com/IL08_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8675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Redistricting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setting new district lines.</a:t>
            </a:r>
          </a:p>
          <a:p>
            <a:r>
              <a:rPr lang="en-US" dirty="0" smtClean="0"/>
              <a:t>Gerrymandering:  Political parties draw district boundaries to gain an advantage in elections.</a:t>
            </a:r>
          </a:p>
          <a:p>
            <a:r>
              <a:rPr lang="en-US" dirty="0" smtClean="0">
                <a:hlinkClick r:id="rId2"/>
              </a:rPr>
              <a:t>https://www.youtube.com/watch?v=Mky11UJb9AY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Representation 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Census:  Population Count</a:t>
            </a:r>
          </a:p>
          <a:p>
            <a:pPr lvl="1"/>
            <a:r>
              <a:rPr lang="en-US" dirty="0" smtClean="0"/>
              <a:t>Taken every ten years since 1790</a:t>
            </a:r>
          </a:p>
          <a:p>
            <a:r>
              <a:rPr lang="en-US" dirty="0" smtClean="0"/>
              <a:t>Population of each state determines the new number of representatives.  Called reapportionment.</a:t>
            </a:r>
          </a:p>
          <a:p>
            <a:pPr lvl="1"/>
            <a:r>
              <a:rPr lang="en-US" dirty="0" smtClean="0"/>
              <a:t>Example:  Populations of Texas and California have been growing so representatives have been added to the state.</a:t>
            </a:r>
          </a:p>
          <a:p>
            <a:r>
              <a:rPr lang="en-US" dirty="0" smtClean="0"/>
              <a:t>Each congressional district must have roughly the same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115th Congress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0434" y="3810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does each color represent?</a:t>
            </a:r>
            <a:endParaRPr lang="en-US" dirty="0"/>
          </a:p>
        </p:txBody>
      </p:sp>
      <p:pic>
        <p:nvPicPr>
          <p:cNvPr id="1026" name="Picture 2" descr="https://upload.wikimedia.org/wikipedia/commons/thumb/4/4e/United_States_House_of_Representatives_2017.svg/360px-United_States_House_of_Representatives_2017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8" y="1432423"/>
            <a:ext cx="8248131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115</a:t>
            </a:r>
            <a:r>
              <a:rPr lang="en-US" baseline="30000" dirty="0" smtClean="0"/>
              <a:t>th</a:t>
            </a:r>
            <a:r>
              <a:rPr lang="en-US" dirty="0" smtClean="0"/>
              <a:t>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240 Republicans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193 Democrats</a:t>
            </a:r>
            <a:r>
              <a:rPr lang="en-US" dirty="0" smtClean="0"/>
              <a:t>, 2 </a:t>
            </a:r>
            <a:r>
              <a:rPr lang="en-US" dirty="0" smtClean="0"/>
              <a:t>Vacancies</a:t>
            </a:r>
          </a:p>
          <a:p>
            <a:r>
              <a:rPr lang="en-US" dirty="0" smtClean="0"/>
              <a:t>84 Women, 349 Men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7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of the House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Current Speaker of the House:  Paul Ryan </a:t>
            </a:r>
            <a:r>
              <a:rPr lang="en-US" dirty="0" smtClean="0">
                <a:solidFill>
                  <a:srgbClr val="FF0000"/>
                </a:solidFill>
              </a:rPr>
              <a:t>(WI)</a:t>
            </a:r>
          </a:p>
          <a:p>
            <a:r>
              <a:rPr lang="en-US" dirty="0" smtClean="0"/>
              <a:t>Third in line for the presidency</a:t>
            </a:r>
          </a:p>
          <a:p>
            <a:endParaRPr lang="en-US" dirty="0"/>
          </a:p>
        </p:txBody>
      </p:sp>
      <p:pic>
        <p:nvPicPr>
          <p:cNvPr id="1026" name="Picture 2" descr="http://pixel.nymag.com/imgs/daily/intel/2012/10/11/11-paul-ryan-time-p90x.w245.h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18300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Representative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721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Randy </a:t>
            </a:r>
            <a:r>
              <a:rPr lang="en-US" dirty="0" err="1" smtClean="0"/>
              <a:t>Hultgren</a:t>
            </a:r>
            <a:endParaRPr lang="en-US" dirty="0" smtClean="0"/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District (Hampshire &amp; </a:t>
            </a:r>
            <a:r>
              <a:rPr lang="en-US" dirty="0" err="1" smtClean="0"/>
              <a:t>Pingree</a:t>
            </a:r>
            <a:r>
              <a:rPr lang="en-US" dirty="0" smtClean="0"/>
              <a:t> Grove)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Republican Party</a:t>
            </a:r>
          </a:p>
          <a:p>
            <a:r>
              <a:rPr lang="en-US" dirty="0" smtClean="0"/>
              <a:t>One the Issues…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Anti-abortion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Against same-sex marriage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Voted against violence against women 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Voted to repeal Affordable Care 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Pro-war in Afghanistan and Iraq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Opposes pathway to citizenship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Against background checks or assault weapons ban</a:t>
            </a:r>
          </a:p>
        </p:txBody>
      </p:sp>
      <p:sp>
        <p:nvSpPr>
          <p:cNvPr id="6" name="AutoShape 2" descr="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www.slate.com/content/dam/slate/blogs/weigel/2013/09/05/one_house_republican_moves_from_do_something_to_eh_maybe_not_on_syria/127980657.jpg/_jcr_content/renditions/cq5dam.web.1280.12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3007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Representative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495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Roskam</a:t>
            </a:r>
            <a:r>
              <a:rPr lang="en-US" dirty="0" smtClean="0"/>
              <a:t> 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District (Gilberts</a:t>
            </a:r>
            <a:r>
              <a:rPr lang="en-US" dirty="0"/>
              <a:t> </a:t>
            </a:r>
            <a:r>
              <a:rPr lang="en-US" dirty="0" smtClean="0"/>
              <a:t>&amp; Carpentersville)</a:t>
            </a:r>
          </a:p>
          <a:p>
            <a:r>
              <a:rPr lang="en-US" dirty="0" smtClean="0"/>
              <a:t>Republican Party</a:t>
            </a:r>
          </a:p>
          <a:p>
            <a:r>
              <a:rPr lang="en-US" dirty="0" smtClean="0"/>
              <a:t>On the issues…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Anti-abortion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Against same-sex marriage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Voted against violence against women act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Voted to repeal Affordable Care Act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Pro-war in Afghanistan and Iraq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Opposes pathway to citizenship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Against background checks or assault weapons ban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nwherald.com/_internal/cimg!0/swhfexrixz0b8lnnogf6figoq0nkk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48690"/>
            <a:ext cx="36517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138-140</a:t>
            </a:r>
          </a:p>
          <a:p>
            <a:r>
              <a:rPr lang="en-US" dirty="0" smtClean="0"/>
              <a:t>100 Senators</a:t>
            </a:r>
          </a:p>
          <a:p>
            <a:pPr lvl="1"/>
            <a:r>
              <a:rPr lang="en-US" dirty="0" smtClean="0"/>
              <a:t>2 from each state</a:t>
            </a:r>
          </a:p>
          <a:p>
            <a:r>
              <a:rPr lang="en-US" dirty="0" smtClean="0"/>
              <a:t>Senators are elected to six year terms</a:t>
            </a:r>
          </a:p>
          <a:p>
            <a:pPr lvl="1"/>
            <a:r>
              <a:rPr lang="en-US" dirty="0" smtClean="0"/>
              <a:t>1/3</a:t>
            </a:r>
            <a:r>
              <a:rPr lang="en-US" baseline="30000" dirty="0" smtClean="0"/>
              <a:t>rd</a:t>
            </a:r>
            <a:r>
              <a:rPr lang="en-US" dirty="0" smtClean="0"/>
              <a:t> up for reelection every two years</a:t>
            </a:r>
          </a:p>
          <a:p>
            <a:r>
              <a:rPr lang="en-US" dirty="0" smtClean="0"/>
              <a:t>Referred to as the “Cooling Saucer”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Qualifications</a:t>
            </a:r>
          </a:p>
          <a:p>
            <a:pPr lvl="1"/>
            <a:r>
              <a:rPr lang="en-US" dirty="0" smtClean="0"/>
              <a:t>U.S. Citizen for 9 years</a:t>
            </a:r>
          </a:p>
          <a:p>
            <a:pPr lvl="1"/>
            <a:r>
              <a:rPr lang="en-US" dirty="0" smtClean="0"/>
              <a:t>30 years old</a:t>
            </a:r>
          </a:p>
          <a:p>
            <a:pPr lvl="1"/>
            <a:r>
              <a:rPr lang="en-US" dirty="0" smtClean="0"/>
              <a:t>Resident of State </a:t>
            </a:r>
          </a:p>
        </p:txBody>
      </p:sp>
    </p:spTree>
    <p:extLst>
      <p:ext uri="{BB962C8B-B14F-4D97-AF65-F5344CB8AC3E}">
        <p14:creationId xmlns:p14="http://schemas.microsoft.com/office/powerpoint/2010/main" val="6266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the Senate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Vice President:  </a:t>
            </a:r>
            <a:r>
              <a:rPr lang="en-US" dirty="0" smtClean="0"/>
              <a:t>Leader </a:t>
            </a:r>
            <a:r>
              <a:rPr lang="en-US" dirty="0"/>
              <a:t>of the Senate.  Casts a vote in case of </a:t>
            </a:r>
            <a:r>
              <a:rPr lang="en-US" dirty="0" smtClean="0"/>
              <a:t>tie.</a:t>
            </a:r>
            <a:endParaRPr lang="en-US" dirty="0"/>
          </a:p>
          <a:p>
            <a:r>
              <a:rPr lang="en-US" dirty="0"/>
              <a:t>President Pro Tempore:  Presides over Senate when Vice President is absent.  Most </a:t>
            </a:r>
            <a:r>
              <a:rPr lang="en-US" dirty="0" smtClean="0"/>
              <a:t>senior member of majority party.</a:t>
            </a:r>
          </a:p>
          <a:p>
            <a:r>
              <a:rPr lang="en-US" dirty="0" smtClean="0"/>
              <a:t>Majority Party:  Political party with the most Senators</a:t>
            </a:r>
          </a:p>
          <a:p>
            <a:r>
              <a:rPr lang="en-US" dirty="0" smtClean="0"/>
              <a:t>Minority Party:  Political party with less Senators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Congress is less popular than head lice!</a:t>
            </a:r>
            <a:endParaRPr lang="en-US" dirty="0"/>
          </a:p>
        </p:txBody>
      </p:sp>
      <p:sp>
        <p:nvSpPr>
          <p:cNvPr id="4" name="AutoShape 2" descr="data:image/jpeg;base64,/9j/4AAQSkZJRgABAQAAAQABAAD/2wCEAAkGBxITEhUUExQWFRUXGRgaGRgYFx0aHRkYGhgcGBscHBgcHCggGBolHBgcITEhJSkrLi4uGSAzODMsNygtLisBCgoKDg0OGhAQGCwkHyQsLCwsLCwsLCwsLCwsLCwsLCwsLCwsLCwsLCwsLCwsLCwsLCwsLCwsLCwsLCwsLCwsLP/AABEIALkBEAMBIgACEQEDEQH/xAAcAAADAQEBAQEBAAAAAAAAAAADBAUCAQYABwj/xAA/EAABAwIEBAMFBgYCAgEFAAABAhEhADEDEkFRBGFxgSKRoQUyQrHBE1Jy0eHwFCNigrLxM5KiwrNzg5PS8v/EABgBAQEBAQEAAAAAAAAAAAAAAAIBAAME/8QAHxEBAQEBAQEBAQADAQAAAAAAAAERAiExQQMSUWFx/9oADAMBAAIRAxEAPwD844VJGAQQ4dUmHOY6dqn4uMdGAYaRAaR0O1N4C1ZTDpUVC1jmCgz2mdyHFqCvBzBADOQ0blQAfauTuQKyVONssy+UBn5sB5VRwcH4khotdjCv7ksT2ikeBDrSP6m/flVLBw2Tif0t2ZTE9woeQ3q2tI37PwgSFJACSllBvdKSztqDod4Ms7/HYJXgktdIDiwIdRHnDG0VO4HEykFwVJWq9lAkOOjyz6NVfh1JKSEHwyXIzMogeEgM5cODRqyPH8ThMeVxRl8Wp0LglDARcAQ+50enMTABcuzG8K+L5Ut/DkA/Ez+6bNDEXT331pyhZjnBqlQEfEmbFLw/4SfIVd9nYoUkA6KsTD5XtY99q89wYZYOxBHMbdxHevS8GrCwcPFStAJK05SUuoZFT4gXAYg83Os1Om5qqvg0pIUv3Fk5iEu6hLAXCS8tO/MGNiKWqPChg6bMjR9iDaOkuKHjcVmwwFFoDE3iUgNEQH63JpfDxiQxhptroTadH9BQJonIWZgbkhszm4F5Gmutmp5ISQSAXZnUXOhv8PQUrhDMHS5VuSbD0SJE0zgkoAUAySR4rBKjcAaxLNcvVQdGGNT0sPOI96E3L61hySw8O5A0m0eE/nDa9xiBraGLEkk3Zne8BydqzjMIGbLDA+E2DkgEhAexMs2tRQcYq9zDAe7kEljMAttdTO3nlHCYYVc4qrE3PSDlSOtEwVxlSMz3IJL9Wv3pzASkeFhm+4gZizmSlNg73YdazFsTCJb7okJQyZaxKb9U+dY9z/kyJBsgJvYsED3tLlt1U8ZzZVZdylsVb/j/AONJ/wCxHKgcOjKrwFln4nzLJ/Gubaw2jGqj7FUQfFEZsqveXuCw8KQLlwm0lxXF42LiKOVKEAsAtjYD4Ume5mLpvXMRSMMspgokOjNnU4spTOVKO5Dbb0vh8WrGKk4SFLVYnRGz6E9SEDmasiWlMTicPDP8uVlwVkuSNWKXYbhLA/evSg4RWMsKAxFJh1Fk6TL5UpG4fq9VMTh8PDJzqC8QhsiP/ZTPpZLWpbHxsUnKUkBnuCI1KSZVq6n6GrsTLXysDh8EA4mImHKUgOBuQAfEe/lSWN7aKv8Agw1nbEUQkC/ugeHDM3d+dJLVmIUSnYrU+Io8gHKR5JahY3GpJEqXeAyfFyJzK10blSFvGwyQFKUjDd3ygE/91HxPLurzpXExkNJUtjqS3lHzNbZ3P2JPPxKP/Yun08qBipWWcoS0M6A3YVUZx+LQbIASLCB6gOT3r7+LAEJHdz81fSs5EATizslJPqWFYWrD0CydyoN5AfWqjaOMI0R/+NB+YNERjYpkO27ADe7NQEcWUjwhI55QT5lz5UNeKVXJPesyknjfF4y73Yg+fhbyNaxuJnMEoV4hOVL72yj5VNSohtKZx8ME3Aub6G2rvyqFFvhBBRHi8W4TlKp7uoAUTEwHCAH0D8yWf1E86c9nYKcsgZg59ZJH7toHpk4DfZgiycRXUfaZJ7g+lcLXox53+GyLBYwoKkXGYDXV3FVPs0/aKCgQlaXM6LSUnmwyg9q1x5BSrksZS8hivzdn6inOMwhmQoyFYa0d2BHr86upIhfw8ZgQQZvKSWUxHyIjoaocPigpy7lWdrtmPie4KbmNjqaBw6AFXKWU2YaRBvbwzyJovBApcFkqSSYGhlwNUzLd4rIx7TwgMQwwIsN/y+tS08Ox6H/c7a1fx8GEYmgIj7o0BGjye/KgcVw5CnAIzAgizty1DNWlapHBYYCwOUbeGz9q9JiYIxMJQUQF5c2GYDlkggliVFkgs49DUPGwCjK1wSz8xHZwaq+zsQOkqTnS8ogQWdILQSIferfRj7gxYOWFg+igL9CG70zicMBM6Rt1aHiz/OtYXDgLSJAIYGzz6F3PJxVLBSgJGdjDTzHoZdxM1KsBOClCQUqURCiWLE8hchi+lupAzhBKsx8Rm4ljqPujk7mL0bBJQkJYDmzn97daFlDx4jo8Acr1FwJJCfCmAYh3PVTW6CuIwECVbuc0eSZB7kU9hpJLQBqEjMf+xbXl2mupwA8MH2DrjsyR1A7VmA/iwXSyiIYkFI21CQPJVGGISPDKRo7Dq7MNdum7GHhIABZRO5lPOXyvAdiaEtyTl8TbDwp/CLqOrwKzMcRioScxALH7xLm2oCWDtAqfjY61sM2RKvhQfEobmXP9zDrVXFxlIHjUEARKUE+QHdnHegY/tnFAyoKUyPFihI0eMNI+b3pRKVwfZpYZUE6CCRYuALqLXPq0FbieOyj7Nl5E2RhpID6iHF3/ADFdXx3FKM8Qsm7hLMNGDBn0DA9npTFOMslS8XFCYHvqn+lgZVq2maaogLClMRg44Du2UM41ZkhogkkxX2KgkeNbEmUqL+iFFvKvlYSS4IJA1Ll1X96WHz3pfFwi7sANfE94AHXpV8T0ApCiEoGcXzFICW1uVG8fSkuO43ESEoAOEwdgMpL6uzkNVw8cgOplEISEYaUgBKiIKlGPCDaNa8/xObEXmxFSWfRh0sABpVlawqMIlJUTqAH1NDKWJB0jvR/sn5b8h+dcUgfvQUgwBq6AOvypnj8bDJSMNOVKUpS+qjdSlOTJJNoYCl8Pa7/7qow9aw8Mm01mi4L2Ano52rMo43BpyPAMCygYuWJ3LV9w2EvElCSRCcxFjrO89WoiUqQhWd0ZWSABcmfHLjwgkgbDnWOEK2ITIDKVLJAiVExyA5WNqJvZ+zkEAhPvOQrcJZyehDjtXOHwso5JOIH1uC/SKJhMxKmYhJne1rmdK4hIZ7upQJ3BB16kVwelF41IKiB8JWH3BUbf9qrcdheBJ1Tp2f5gVP4jD/mkHVbFtBP5VZwkfy2Zy13uQd+cedapP1GHDMSYa/ZKiknyWPWjcPgkMGjV4ZvE76RHzo5wYABsSP7VpedpimuF4eeRBB6EGro4FxSQUPIJZwdWserCedLcSCRE+INHJuuvoKt4+B/JWgOCmdwQwgbT0qShAYAgkHT1fr+dTVsI+08MeLLYZVJ08JkPzGb0FMcHghwQLiDq7Fx2PTWmcXg8yQ3NE6gjw87t2FC9nA5ADcEs+7N3D+V6ehg+KkzlDlwUw8KSC7a29OdO4YK04bqzJCSzXYnOpN/vFSh1PbIIYEhQISCMpnnzPugcnonA4XgWEkEIUyYKidU2LWiNaNpSB43DFAtES6YHQF4Jd+U0ZKXd8oO2VRPJixgwe9UE8K6RADyCpRS/QAgZuU+lCTwqEmzkeRDsQQHIbtRXC7AhiSG5AaXJJs216JjYickJCABJ3bUk68g/KmBhD4UpTEONLwFkv2fpQMf7RveWCIdACGOpdhPQNVbCH2xKvCheIo7C6Zu8xs8bUU4HEBLr8A+6Dp2gmNTG9LY2KfdUtYPUlR5lSvEegr7Ij7hylnUoAPuALrfrIMmrEoK+FSDnsoeErIBPIBiwLPZz5UxwnCkyASTZx2h3fyhjNhREYawzJbYEAAAejs7sCdItR04BIcqd5YA5SNyHBWLwSwq6mAcSkpTYTodX3vHOX0G07E4dRcEkJSPETcm51gCzchVvG8JEEvubE7BDv1dtt6TxcNyAQCRLx4R0fqZ7itrYjcWQ0aBgNGvr+5qZxHEEOxYagEzrMdPSz1V41mbxBJ3Mq0BMDKkjl+VIIZ84zKUHYRKuTwOp7VZRsTUcMp3LZtizjUDKZi+g3oYwnJaburV+R12v+dVSk5VfyihkkqK5UTAclwHl/d1rKOAKsJeIUkoQoJUXZyfhu7SMxH3muSz0UkqSEOXyPYRnVZgfuAQ/51OxVklz6VTx8LO6lQlMBrWsBoKnY6ZgfvlSg0NaWaf0rgXr19a4RrXKot4eG+oHWqiUJbwlKXgakgxoI1i/SpAp/hcEBlK1kC0feJEhPz5XqLGuH4cX8WUxmyhyWkJTu8ZtH7Uxj8UMv2aUsHLJgsMrGdVGz/K1EWkFlLAJV4Uo8QLCzB/CgXnXeqfD8OlHiUHWQCAiySovlgsFZWfYHvUpR61PCgAsxjOAWZnZU9zyh6W4jDJzZQcpIUJ5N+flVtGBlAaWUWOzgkQ3Xzah4mG6S5uYM+p8x2FebXqx5ni+EIIOniadiRVn2bhOj0I5OP35VjjcJg8u5hpDyY0k0z7MDhQG7jyc1NbPSnE8OQotJFp+6R9KOcAQRoZ5ghwQ/LtFN8VguSTZ+0pP1A8jR+CwwpJCndm6DQ9A47E1dYkvhCzcg4c75Z5glra8qSwMOCej/wBvhPyfvzr0C0AgwxJbcyx84EnelUcPqr7ykljEkEGfpzrMmZPCQLjIozZiR2eKXXghJIFnbuFO46g+tU+ITlUxNwR1cKd/L1oOPhEKKWlQBDWKgB5u1WUbPRFJIUFHZp3JY+qqyhTZspUkxILaD9vy8tcPjZ80a9y5b5pT3ptCQQdxYHYyx319KlulJhv2cMKzZnZybzdJOvJncaXZpHBJKsrDX3i7mXDSREdqD7Ow0pUCYDG9oaW2Y616f2dw4ytASbEaE/F0eB0erxt+t1485j+zlAFklTMzO6b+8GksLDnap6kAQJMFySCA12CrOOoiNa9FxOFipU5SRoGaWuFEnxGXci/WUcZCgbsdgQTO33RzE3sHqNI87xOCHYILn+jNLvB7d+lKlamISgBogAaDQF23IbUONLvEvYS5An4io33AuebCucF7M+0ClB3eJHiSLkOGM7x5xpfxrEFXBrV4gH5ajlbqa5gez1j3iEg2KliC7wA5HWr2Nwv2Z94FJcSkhST90gEB+d2FTOIRlLlydJhpFyX0/wBXq6lhNGGnDByS5JkKAfc5rudddqJjIAjWCUu55OIYbD9jmJjtqHa4Zk6O13Ywb0jjJAYAlt51NXRwM43itmLxsVOLjo9CHApbNlzgQW8ILn8Vn0pjh+HLwCdmD8o7P501iYYIZQYA2G/WS7H1qokBCRlCwySR4MNIKilJjKPCJLm4slpofG4ysZacJIUEOcmElvCCYHh1c30hqa4gKBWojKtXhafAmwSkzYRcnV6S4fAKA4cKNmcEAWZpvtekBbjeFKFDDTlUcoPhslwCASQGIttBOzqcd7PyMHDgdeZaWYROpNXUJCUkkEl5MSq7B3cjynkGme1l/YnCWrKo4ic+X7skTvZ+e0ytTHmMWZFgWA5VhRB0ajYwf996Pw+DlSVlOYgwCC2znRgWvcxvTc2uGwU4YzYg8RbKkjTdtTsCw1m1OcCDiKJZ0P8AEWJfR/hfe7WpJGHmUVYinVdt98yvhH7FMp4lSycgIwkAR7qdgVEXOwDnSa1WK/2iUW8S1wVAM9nCQ/gQwuRYaV3hsQ5SpkOgFlEOEAmDsBolPvKh4qccQAsHKjlS5uZcxISxFi7MaYwEKxixVlw0lRJA5yXPvLNnMAeVEn6klNw12B87dWpfKoEs7GZ3BDzsz31NVCEOQkghvvCTY6zd3reKhLQ+6TBFwDOsnm0V5XsQcXCdDaiO6XAB86zwmCQYLKYTzhvUPT6eHDB4JAfygNbQH+6s4eEx/S0lvr5VhrZANrEAwHsR6NXUjKErciZ3Z8r87+taAYZZcOR5y3nWsUnKdb2O+3pWbGMQApN3gCNlAzvGt5oKFAuCwd9YcLU3QSBWVq3iX5O/mB3ikuJxLz85ee9zW1cd9p4uVsSSwBuzS5h9x60vxB8JOqHY3diFgf8AWO1N8SCpGbdKSbS8Fjrr3FCwHCzcEkH1y9j7vlSgV3hkMzKEOWJukpAu0n3fQvNNJT4ti7Eu/Q9ixfZ6B9gAzeEABh+GOvuwe21NJSIuCHfq5s+9/OjTk8NYDpIUoEpuU2d7dRf/AK16XgsfwlmDy5MDRprzKcYEQXZwbsPzGb5tT3C8apPNI8Q5R9LetLnrEzYqcUFGApzAf7zSJNtd/mRMw0gmbCTuW22/WnUcUkypnN4026/6pbjcd5QCCdbZjcQNPrW6v6sTfaeFHhfYnQH9P3rTPAYjYbDMWdn0IJLgdxdhe9McHwBcFcDYv83k/nTK+IShKU+8tRy5QWdoJLOUiw0M0Z/taS9o8IVpLvnBDkXYS2zMLGBNSuKwSnKo+LMA0W1jox9elepwllOZS5NmNrk+6LD+m+96n+1OHzEqGU55AHXSbx9KVF43iOEl0mzuQ4JJ30qfiqJPIOA231186ve0Q3hFmvy1ObbT12qanhQVAD85PX5VIldwUkSSIulJDl9Cr4R60DFcEnzGzyEzcm55kfdphWVgEDwDU2JDlUah22DC2y+GolR1A+Iw6lW8R5zpanApTD4IlSitUkkqU21gOsAfrWsZgrKCAuRyTye+bs9P/ahGGQJIYg7qdgeaQAI/qG9J8Jw5VJ+Ixv6WEkvcO9yGUEliobDISx0BZgT8RCXsmwkmSXvUP2rlJGRyAG6nTrL1e485j4bWGgCQ8toPzpTD9lrWMwQo4aWOIoJLIw3YOWuo/wCXIUpRx5zE4YpypyvDkicxOg6frTuAAlcZVLABJ95OGALJBDKXoNHs96Zx0ZliN83zYf1G3IFta4OEGHb/AJHmzJPwgnQ7SKWjiTivdRLFoaSdEudBub1n7UhN2IsAYTDEtqTv+xxRUFEEFzDHbSdaVJYwYs9IaeHEJVcN7o5MNm+UV6Pg8NH2b5wGYs5KUgAklrKVHJKYbMQa8kgRZ9H0/wB0+lYQnKFMTKrktdKdv6j2GlSq/eDhlQGYkBxEi5Z72f0veg4yXY6lQ93QgseR/SmUICvC/vanYPYaJYXPa719lBQnwzmSFgaKEG0yz+VeR7sL4uApGGVFnaWPa14BPlSmIlwTtPQa+X50yMQqIDumeZyyHJ7v3rGHhEGPeGrfEIKTvGhiedSUbCwIWOaVEH8TGRyO24NczqBdo32s9hoSD0o2IMqwUp8KxYCzGxO40J5V37AgOVjNs1yHTLmHgEcq2+qRxFBZiFHSQAZdyz+VCxynKB8TEEN7sw20KFa41RT+EgkNs0gnoe9IDhwUl/E2UjnDTqQ6RQvTpzyd4bhv5TSxzDqC5HqQa7jcNAa/ifyf0YGqfA8G2G+aVOQCRLm4cXASzTfpWMXCYsAWHiENa/1PSlPg9ZoB4V3LQfEnXX9jr1pw8KspBcEMWHQQ1gDbyriQlsjEF4NmJj5saJw2MCRYEmRefoHduZNX6OJ3D8Gpy5DFuRe3ycPzD0UYa0F1S15vEv2IIJ57V6Xh8ufKsNmBBfczp+4FJjh0vIYWcNDE6jcFq2eLpLhsZejT/W19Gue1UMPhzmBd1O75SAJCYZ7Egs784oeLhLT9mGBeC7ki3itIInyqhlOQMVXSG13dzc3PblW5/wCtX2NiBrZypmDMJDidPnFc4XAIAcMQSTsLmBp/uicFw0qylshUBq3ik9SY7TRsfDUHcGA5Ihz1UY38t6f0AMQAuSDFxbmAfQ+VTeKAlSrmwa3KPPvVBKyZPhDwLkmG6qf6vSftElLwD3aRfkJPnWZD41CsqQwy+IhwxLkT8h+2qccAuzkZnfpqojuza+VU8ZXhkMHkAu3J9ev9QbSlMYmQGJMrI0j3Xsw/KiqdxmGSQAQE2c2CRq2pJ0pXEgCGSLTcyST0AHTtVRWAo2uSAAbAfO1+XWk+JwwAAOfW8nyD9TS0LCeJw+dgoEhJZgZUS4CRuXfyJ2fqkqALgZiyRlPhF3Af3rs/4ubaQpSlBCGYQSDABv4tej+gruMXJ1CfDHLTrNuYpSjYTXhgO5ewe7voN7DkIpfGWSn7N2c6e90PKGZ7A7x9ihSsqRLk5dHLvmj4UgJDi5eu4ZCTbdjq1nDaxr9aosq4VKAY8UMC19ybsLnt0pPiMBQDMVHMAYkkS4HYga3qk82lnmSO9rl51oGDhqzAguJIcg22cGegq6uIvtbBIIDJdUEuN5S+hOp5NULEwA4ALqJbK1i55cq9r/DJIJKHliffBMn4jleAfdqV9ljlLhSgFEBwlCRe5UG13pc9B1ENOEESSFKhhoC+uhI2t5NWP4fE94pU2pZ9/wAjV1OIpI8asxeYSr3idVgJYmHD20omOq4UnICCGRcsTJbwnsLGlo4/buEUAGSHYspZsAA/ct5NQeM8MpPhUZaS+Uh81nbSbUyssxUFEtIILBNwyLN560LjMV1JT4mT/SYJBcmNIbvXl17gODwDLpAJLlI3+FL2yiSOQfrrEwj2dzsS0juDJ5DmxBfKC5VG7N75PYBPnTS0hIPOz7/uTyrfiX6lFIdnyvO1izR5bUDF4SZISHHUBU5oeAz+VqcxE/ZkOHAnqmyn8wetDx8dSWHwlwRDvB3sYD0PP0pAeO4AFygA6kDoXI1Ylo5VM4TBl7Apabyfow86cRiqBIDpOgLFlC8Hp6HlWRhrDm4OwBIN3vz30of+HJZ9b4dR+zSCxk3unwsw2kt3pnAxCRL2B9fE/P3vOlTgEw0JUeUMLTLPtVfB4dwmDrHUOfUkUuU7zNIYeHYHSDfQ35MG+dOYOAMxBsXFrP6O8f6r5eGUkE63flHes8LxGECoEZmaDGVR2aSkwQ3Par1cCO4WEpKsylSGM+IAGNCHGvK1WlYLjUFx+TdLVJwMUKDKDsqC7wWLvodTyIqvgJhwrwt3CSL8xeetP+dlg9Mpwgv3oB6QQ7jo59ecaHDFIYsSLaSXvXUvmLCwDjcGAoB9nHUDvpWIDYuARY7wQe1jrT8FjgsP7NHiDZcxi0l39fStqxCU5iHUT7rT5WeO0PZ61xaVqhJGW5vYfP4f29LHBzXVJhRI01Dc/qHeG3zxvvoKLZruD21cdn9Tqwle0sRSCzAOH8PKW5Fh9ar8Uok5SpLJYk/ITAPLlUjiMJzmaJZ7yQ53BJA7ChTkT8ZAMEizkgQBvq2gEPIrH2IQNBqo89AeQqp9kLd7XaxPIT3I2pRWAFMkEM5JsepI361msJ52RnDeKE6skfWCT0bWo+Nh5iRYCZiBDlTHUaA16Di2Mdr2GoHOGelOM4KHUQBqR5NI2G/0rWjIn4OGWCUskW5qaVE9+tjJJpH2q6vCmzec3Pry61XSkh469BIAGm56DW4sbhs2jZmu7JAk92YRuBelKNiBi4WR1CYCUmxfUiIAe+55UhiAgJDeJTT+9NZ3Feg9q4IJn3QUkjcX00h433ao2JiZlkgyWc7JDkt0ud4FhS0cdWNQPDJbkVATvR+GVKRO5Dakv8qVxfeYCwVHJkpHqRTmCpP8wgSIA291L8zepqhrWpGCoiCQohyLOEjzf1oC0BJRc5chbSC6o0kEPzrfHLEINs88kpW4HcgR1o/CJzFZUfvOWdrH5ZvKkCJ7QXlRDDxNF2GKX+RoHHKylwwcF+r/AK9a1xRJCATYmXa5V3Mq/wDKh+0MIuksz+E9fC3O7eVWI/d143vEfC0zBIhzqTPpSaFSGmSdnUxk8nOZtj2rHEiAlUuXyp0Zz5lme5npQsQFiCC+JmSGaE6mPdS4YAb6159eyqPCozGTmCgG/AHJM2f6jaiZcygR4QLbACxbzPmKXwjmOZoLADYTljcl+xph0jwuSDfRhoOkP2pQbA/sypMEvJCSA+2V4u+xpVfCuhmdMEKBh3tuLCW1amuEW6t8s/iAgNzFz25UyvBThrLjwKJf+lQkOPulJ8waObG3Ki4GEFe8etnI36tfoab4fhwlQIOvvOA3VOoLc5POm/4VhIz66Tunna4prDOE3hysQWYXedLfrV54/wBreio4dIMQ4t4VA225bNaugM4DdtXPUxbyomIhTs8GxcTrM8rp/OsKJcT7w8jLC73elRB45QSoHQgKGxNiO7P/ALoKcqVBaAh4ChMnQvYPYc6+9opUpLn3kkhuQjzdutTeKdJGYMksWJdLKG9ruxtFce66ccqmJhTnLpOqwwCgS4JEhJ7y97iqHBYDhjpYkuD27abVJ9nYpcJZwbEnzBPe9ek4bJC2Ahiwtt9R3FP+XMvof08ffYz4nSRYszPpdiC3+orSsM2IGU/E/NtomnFpDAHWDQ1YjxoC1oPKu9jjLrGGnKVMCEsGm2p8z9aSxsYAkJBd4iB0DNfTkOZDHH43gZJYkPGrByPIVI43EkiP/VO77k7bHSj1c+HzyysBTgMcpdSuewOt5jbc0ljMJU9pAOnX9/KnCqGch9xrz0f92qdx6FZiwfKzCfeMgka6HsNAK5V15nrSsZncsdQdNhpoH6tQ8QsVJSQSos6RAAu2pPPUtSnDKYNJa5UkuVXdyLm/IAbh2eHGZWYu5IbSLnpMdutaXWvLXBYKXKsuZklhdnaA12Alt67xqv5bkAAHMkPBYM5G72fnTHDYDJSDIvBMxylrig+0cX7ReVJhLE7Pp0ADN+lP8DPSH2RPiYP4mHUyoto/0FK8RguonD90QBurmfItMmrS7qRExAskDc3h/WlOJ8JyyDOZrAEOO5nnJ1NZK83xwgpG5S/JwelwK88pOTfxF32TlHh8yFHkU869Xi4MF3cT0bIPrXleIT4yTob3u35mtArgQTipG4SH7gjv4fOt4GJf+spYeZceY70rjA5pLFJDqewBYk9vmN6IcfKrTwqgPoQlv8fWn+C5xWMFYmVwS4CiN3zqbpbzqhwZBwFlveC+xfKO8CvOcNjOQWjxmHL5iRbkkO/51URxChgHMQlipugLk+dVEXAxHJBa7gh5JnsfD861xSv5gDnQv0BLeage9C4TGlWhJYDbKz+U9Xr7DnEL7Pr0gc2pC/bMQB8oN3KiPhHOzkM+l2r5JcuzB2AdtOQ0Hkxu9DwSFOoDwHs+iR0EPcu5s9E4YlSkhLEJAmwu8bZj6Bq8r1mcIZpL5U+aj002G3lXy8RoPvKufOQ9xA7Ab0wCmzQGlmLvDD7oY9WuxkPE8RmISCSygAlOoBEBhqpv+lTurDfDYYGUW1BLRDzs0DyqgtA8IU4zBneXSSoEHf3p6VOwcQpfVSucEu5Mac9m3o6jmcEaBosXe28A+QrrzfBs137ZM+EDEJukQdyDpP7NT18QUkkD+rop3U39Jf51Qw0JIJVdNwPha7fQ6g9qn8XheLOkDK7AOxkBMAmBmBcDrXPvulxmjJWDZylJYnVy4HzHnRcJIMkXPrf1bzelMPCkhUCSLHX6bc6Pw2KEoOYQrlYg5gQX5EdaPPXuUuoKsKYpKXL+9YvAIPPwg6ULi/ZAOVWHIfxZdiAVML3ctzLU+vBBSrNIInsGtrauLxcgypcAMmApLRcbdqfUn2uct/Ejh8FGclKiE3ClauCGdusVZ4PDSyhIdgQIZ2JYWEkt+lJoS/xC8XlgS8Cded6c4MlwWYEQfwudue++1H+Vyn/T4pknIxuW5SkPvE0slT3a5N31b6VvGaHsJBvOx6g0qjCKglohifFs1ofu4vXe1wkwrx5MpgvADObtvAfzal1YBGyjc2A2Ntjr2qpxPDBIiJDkEg3Fy/8ArSg4pA8MQJtA+m1Cx0lIlKpJfNZIEerRzPI9CEYQQhgxaH3MuToB9GppRCSFKEH3UgS27fXSgqS5CXJ3h/n06UaUTxgBTF43ew1fm4f06OfwhSElN3eTYEEWbkP2afwcBNzobk3a5513jQVZWdiUhzr4gGD/AD/3Skz1NIISpv5YSRDkl8vN28h+dDwuGKUkM5KlMbFb2LgX171Q4RCRheJyQYE3dw2713BQUyR4uZeMxgE+uhNULUjBSUjMPeUVB2eQbbaemwrvEoZBcFxIs61wR2hvyamcFLITrH1m/Py86+xEEqBOlthmt11qz41eVUzLJ1SOburf+0V5Xi8F8TESfu/M+p0r1eNh5cQhoLPyGb5X86877RW2LlDyJPkP086MSpHGKBUkD48xUf6kpLJHIHXcDlU3iMcZHdiz9mcdTPlROLOgNnIOxv8AR6m+0sZ0YZ6jumPrXWOVMezBZThhzMOQn6H0p3j8Q5EJCXD6C4YKL+bd6m8KP5Ym4UTqfCzDl4iPWleP4kElxp/5G/pl8qWejb4eGCo4eGwUDJJmCpT+iRXMBHiJJAfQqBMSWAc3KhbWlsdTYSjLjIGI+IiWHRID/nXykFKgApJKWTe7uX371UfuK1BRSkOEbamDP0A3M3ptiYhKZKlWcWYNpDDkKDgvduQ8VpfsbORtG4Ni4rDcm3aCwawgdNzXjj2R0YpKin3AHJI+BOzfehgNHf4WoeCco+16gHbRwfQchzrGLhsMqWLM4F1KsEu5zbnSORracN8rHwoN3iAbbWjV3Oz6lDXD4gCszMkAXkg6etzvyFUU4mr6hzrytdZ0GgapWHxCT4UafdIIAPOwUWubCzk0/wALhhJ94AxlABKUjUgqaecdqXNHo0eFTKlQ08gBZ75j9baUvxPDpeDJBMwzTpbyplK3ZlAkNcpAGxyh5bessLgZutmg9yby+lbuSwebYSIzAAs7tEzIceVP8Nw4DpESQ92KTcc4zdX6VwIBJJj0vcNoWI8jTGDgkAj7xBcaFvkGHWtzx/teutjAQGYB5LpdssCARYTqD2rPEZgCFEMbC5B3sNCX6a00ti5DAuAeoP7Y7Gt4jEgEgsmNORcdKXXFvkoTpEwsI/DYdpGn79adwRYEM/hOuwLDRxPetYqQHEFnbyTz1rTMU9D2IefJNDj+f+P6fXew0tThR0me36V37FhGoZto9L0BCyUMR8L7TP60dGK8idxrB+f512ljnfC2O0BjezciYd+XrQl8MTHuhMmdfp1No3pniMbxJDh5cNPloJ1itAXuGIIA2iSdTef91sbaniNCTI/VRNr13C4RyUuHupWg/e1bxgSSAWdj0e3ydqKUhIyvabhyXjq5o4e+FVYYETEs9hyH57XofEcQQHAfKQZDRDX3o/I6kg2/e16X4hIyKJgEETHul/zqK+U+ZQMqSQBqAM5dvzo3EK0EGG2Lly/l8t6lnGSRcSCmPMW/D604eJzAEO4n3VagBoFjvWlGwLhsRJS4s5cd48nrGLiDJmMBRLtzDJ05D1pTAxCpwzQTM5ihZ0LDUPWsfAOQnNleSWcs5zNoARJqytkRvaZ8b2zI9UH5xXjPbJyqzGHKh5AD9e9eu9rYeUoDktm8wAOkx515b2mh05rZlkjqXBHyFSfUrzntOFPupu4TUPisQFTyG7z+wKue0VZgl4l+mg7A157FGj6k134cej+EoZFaHLA5Zv1/8uVTgcxE7qPaWpgYzJiISqRs6fmfSl+FEnkFFt2FvSnIHV/FMIdaATmBH2h/EYtyv2pNZIV/cB5SPSmeGxWxP6RlSDb3SJPZ3oOJKrsxfsTftUjX4/oBGL4SbDVR0H9I3JaS0nWuBRSl/iVoSzJPup8vEWAjsKxiYggmRDPMWePIAb1nMpR8INyNjJs/wkmSdPCNEv4XtYBY5R4lAXs25bRy3PTdmRgh0pgqAJU6QQgFmAT98trM7RXwwshypYrOogI38gwmZ3NM8NhpFpDBzqo3Vl1As6uQ5No2msJgwMJs3MTO7G51MDWmAvQXMdh+r+R5VgJdyqEpuRDEMwDag7WJGoFfYawAVmVGEvoObbQ7chtTE8m4QN5PUfNvm2tfcUrMCm55b39L9wKGlWVMvnU17uZ8z+ewFbwwE9fqS9P74IKMIqfLLMQNX29ezimDjjqcsaXLdnmlikiQ99BcF37vO0AaCtKLF0GCYcPYSRzf97mXCwpxvthCCAFErIMAH4Q5c8nv26HRxgUlSnIcnWZIFRuI4Qgkkhle7DSxggRBL9qPw+Nm8k7Nv63rjP629ZXXr+fMnitxJ8STvB80/l60FWK4VpBPQ2Hok19i4ozKtAPyYdBI8qDlEpewCfQD5Oe9dbXJTCtRa3Ny/wCReu4SgQksCSAZHfy/SvsJBdTbvtI/T61jhXDMNLdyIHb1pRKxxGIA4NmMNvL7bV9xaUv4S0CxuPFzr7iSXSUzBPncdx6igjHTlcf0p7Fz2YK8xW1pGsRYhQzNlMMIYuNNnrnHBYyLDNmAVOjypwLh4HqIrmLiEKCQAR4i72ALa/Sp3HqxTkF0MUltGJAO0x5ip114UmqOMlgp5kGSbOx6wxrCmYMBfZtwPUUvw2NmDG5Sx7//AMt3FEwVeHMbpUHHQi+1vWtLrfErAWoYQJunEYjZmDdcwancNYYC0EWeyo6u4FI8SojExUg+E4oUH0n5PQuHxJUAbB5NiAzeaRRl9xs2GgpLgpDtirSeixnHmWruBjOhMOGUOr/6HnU/7eMUMzKRiNqAwd9pTWMDiVZY2JEXAUWPk3lS/wAk/wASXtnEHhP4geoD/Melee48ZsMOC+YMBJLqa2svVn20sOSID2/8e9x5ioHFLbDd2KbchB+bGsljyvtPDAABIzOqbbPyMh/OozOrr3irXtVTsYgDKN3Bf0+VQUr8T9flXo4+OHX0NBbdmP6V3CWxfcH1H61h71x66uJtALE7kxz+s1pCvEknUMehcfSspxWSCPvBzzuPrWEh9NPopqJP6BCy+ubQmMoaSTcMLACAXvFHSpjkQzgMpTMEnUudZ9NSazwtv7k//Ka2j3U//WX/AO1eB7ReHwgLCLz7yuatQJtR8FTqLGxLm1gNrctA7ySH5ofxI+QoXBe7ifiP+RqsZVxIAFwhNmhy1xyDxfe7UXCU5BMWYbDTmbwLk7aTeK/5MHr9KpYl0/iP+Kq2+pZkHwCfeVuWD9yeZ3P0FGQslod9vkI1+QHdbivcH4T/AJJpzhP/AGH+Iq24weIs20fSWEfX510pBMc9WEABj8qwiyPwYfyFYRZXahz3b9PNZxUCxtq7EQm3KKTGGkFLXgebj8vKmcO4/etLcV/yf3J/yq/9UD+KT9qsTOXyzU3wxJLiXU7dD/v0qUr3z2/yqmj3kdR86kqWLGEfCo+XyFZ4XFEjmfIgR51zC9xX9vzr7g/eP4z/AJCu2/HJ3ikuoaA5iQOzH9KmkFId4UpOZ9AFeFfIEQe2xein309D8qnr93D/AHpW6Ln4BhqIIcwHltM4no1N8OoEqSXLsQ5vJGnQVOwbI/B/603wPvo/CPnQ5+lQVuHA1DjzJHWQOxoaMWcRDwtPSWY/T/rzovGe8j8Sf8DSy/8AkH4R9KqEeJ4ofaE2BnqT9mt26j1pf7RsbkSWNrl/oR3FL8Zfuf8AEVzjf+VP9v1oWnI2cUfaEmywAeik/wD7D1pPgMQsFG6fe5jX0PpTHFXT+/ipbDsr8S/nW/WD9qyCrQEMORLA8oTUjj8MZVAjQn0f6GrPG/8AF/8AbR/8oqZ7RufwD5V0c68R7TLlIe+Ud20qPxaZe351a473U9U/MVJ4r3vL/GvRw8/fwouvhbm/pXFVvDseldXF3DV4SNyI7GfX1ouAm/YfSgJtTPB2PVPzqV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UExQWFRUXGRgaGRgYFx0aHRkYGhgcGBscHBgcHCggGBolHBgcITEhJSkrLi4uGSAzODMsNygtLisBCgoKDg0OGhAQGCwkHyQsLCwsLCwsLCwsLCwsLCwsLCwsLCwsLCwsLCwsLCwsLCwsLCwsLCwsLCwsLCwsLCwsLP/AABEIALkBEAMBIgACEQEDEQH/xAAcAAADAQEBAQEBAAAAAAAAAAADBAUCAQYABwj/xAA/EAABAwIEBAMFBgYCAgEFAAABAhEhADEDEkFRBGFxgSKRoQUyQrHBE1Jy0eHwFCNigrLxM5KiwrNzg5PS8v/EABgBAQEBAQEAAAAAAAAAAAAAAAIBAAME/8QAHxEBAQEBAQEBAQADAQAAAAAAAAERAiExQQMSUWFx/9oADAMBAAIRAxEAPwD844VJGAQQ4dUmHOY6dqn4uMdGAYaRAaR0O1N4C1ZTDpUVC1jmCgz2mdyHFqCvBzBADOQ0blQAfauTuQKyVONssy+UBn5sB5VRwcH4khotdjCv7ksT2ikeBDrSP6m/flVLBw2Tif0t2ZTE9woeQ3q2tI37PwgSFJACSllBvdKSztqDod4Ms7/HYJXgktdIDiwIdRHnDG0VO4HEykFwVJWq9lAkOOjyz6NVfh1JKSEHwyXIzMogeEgM5cODRqyPH8ThMeVxRl8Wp0LglDARcAQ+50enMTABcuzG8K+L5Ut/DkA/Ez+6bNDEXT331pyhZjnBqlQEfEmbFLw/4SfIVd9nYoUkA6KsTD5XtY99q89wYZYOxBHMbdxHevS8GrCwcPFStAJK05SUuoZFT4gXAYg83Os1Om5qqvg0pIUv3Fk5iEu6hLAXCS8tO/MGNiKWqPChg6bMjR9iDaOkuKHjcVmwwFFoDE3iUgNEQH63JpfDxiQxhptroTadH9BQJonIWZgbkhszm4F5Gmutmp5ISQSAXZnUXOhv8PQUrhDMHS5VuSbD0SJE0zgkoAUAySR4rBKjcAaxLNcvVQdGGNT0sPOI96E3L61hySw8O5A0m0eE/nDa9xiBraGLEkk3Zne8BydqzjMIGbLDA+E2DkgEhAexMs2tRQcYq9zDAe7kEljMAttdTO3nlHCYYVc4qrE3PSDlSOtEwVxlSMz3IJL9Wv3pzASkeFhm+4gZizmSlNg73YdazFsTCJb7okJQyZaxKb9U+dY9z/kyJBsgJvYsED3tLlt1U8ZzZVZdylsVb/j/AONJ/wCxHKgcOjKrwFln4nzLJ/Gubaw2jGqj7FUQfFEZsqveXuCw8KQLlwm0lxXF42LiKOVKEAsAtjYD4Ume5mLpvXMRSMMspgokOjNnU4spTOVKO5Dbb0vh8WrGKk4SFLVYnRGz6E9SEDmasiWlMTicPDP8uVlwVkuSNWKXYbhLA/evSg4RWMsKAxFJh1Fk6TL5UpG4fq9VMTh8PDJzqC8QhsiP/ZTPpZLWpbHxsUnKUkBnuCI1KSZVq6n6GrsTLXysDh8EA4mImHKUgOBuQAfEe/lSWN7aKv8Agw1nbEUQkC/ugeHDM3d+dJLVmIUSnYrU+Io8gHKR5JahY3GpJEqXeAyfFyJzK10blSFvGwyQFKUjDd3ygE/91HxPLurzpXExkNJUtjqS3lHzNbZ3P2JPPxKP/Yun08qBipWWcoS0M6A3YVUZx+LQbIASLCB6gOT3r7+LAEJHdz81fSs5EATizslJPqWFYWrD0CydyoN5AfWqjaOMI0R/+NB+YNERjYpkO27ADe7NQEcWUjwhI55QT5lz5UNeKVXJPesyknjfF4y73Yg+fhbyNaxuJnMEoV4hOVL72yj5VNSohtKZx8ME3Aub6G2rvyqFFvhBBRHi8W4TlKp7uoAUTEwHCAH0D8yWf1E86c9nYKcsgZg59ZJH7toHpk4DfZgiycRXUfaZJ7g+lcLXox53+GyLBYwoKkXGYDXV3FVPs0/aKCgQlaXM6LSUnmwyg9q1x5BSrksZS8hivzdn6inOMwhmQoyFYa0d2BHr86upIhfw8ZgQQZvKSWUxHyIjoaocPigpy7lWdrtmPie4KbmNjqaBw6AFXKWU2YaRBvbwzyJovBApcFkqSSYGhlwNUzLd4rIx7TwgMQwwIsN/y+tS08Ox6H/c7a1fx8GEYmgIj7o0BGjye/KgcVw5CnAIzAgizty1DNWlapHBYYCwOUbeGz9q9JiYIxMJQUQF5c2GYDlkggliVFkgs49DUPGwCjK1wSz8xHZwaq+zsQOkqTnS8ogQWdILQSIferfRj7gxYOWFg+igL9CG70zicMBM6Rt1aHiz/OtYXDgLSJAIYGzz6F3PJxVLBSgJGdjDTzHoZdxM1KsBOClCQUqURCiWLE8hchi+lupAzhBKsx8Rm4ljqPujk7mL0bBJQkJYDmzn97daFlDx4jo8Acr1FwJJCfCmAYh3PVTW6CuIwECVbuc0eSZB7kU9hpJLQBqEjMf+xbXl2mupwA8MH2DrjsyR1A7VmA/iwXSyiIYkFI21CQPJVGGISPDKRo7Dq7MNdum7GHhIABZRO5lPOXyvAdiaEtyTl8TbDwp/CLqOrwKzMcRioScxALH7xLm2oCWDtAqfjY61sM2RKvhQfEobmXP9zDrVXFxlIHjUEARKUE+QHdnHegY/tnFAyoKUyPFihI0eMNI+b3pRKVwfZpYZUE6CCRYuALqLXPq0FbieOyj7Nl5E2RhpID6iHF3/ADFdXx3FKM8Qsm7hLMNGDBn0DA9npTFOMslS8XFCYHvqn+lgZVq2maaogLClMRg44Du2UM41ZkhogkkxX2KgkeNbEmUqL+iFFvKvlYSS4IJA1Ll1X96WHz3pfFwi7sANfE94AHXpV8T0ApCiEoGcXzFICW1uVG8fSkuO43ESEoAOEwdgMpL6uzkNVw8cgOplEISEYaUgBKiIKlGPCDaNa8/xObEXmxFSWfRh0sABpVlawqMIlJUTqAH1NDKWJB0jvR/sn5b8h+dcUgfvQUgwBq6AOvypnj8bDJSMNOVKUpS+qjdSlOTJJNoYCl8Pa7/7qow9aw8Mm01mi4L2Ano52rMo43BpyPAMCygYuWJ3LV9w2EvElCSRCcxFjrO89WoiUqQhWd0ZWSABcmfHLjwgkgbDnWOEK2ITIDKVLJAiVExyA5WNqJvZ+zkEAhPvOQrcJZyehDjtXOHwso5JOIH1uC/SKJhMxKmYhJne1rmdK4hIZ7upQJ3BB16kVwelF41IKiB8JWH3BUbf9qrcdheBJ1Tp2f5gVP4jD/mkHVbFtBP5VZwkfy2Zy13uQd+cedapP1GHDMSYa/ZKiknyWPWjcPgkMGjV4ZvE76RHzo5wYABsSP7VpedpimuF4eeRBB6EGro4FxSQUPIJZwdWserCedLcSCRE+INHJuuvoKt4+B/JWgOCmdwQwgbT0qShAYAgkHT1fr+dTVsI+08MeLLYZVJ08JkPzGb0FMcHghwQLiDq7Fx2PTWmcXg8yQ3NE6gjw87t2FC9nA5ADcEs+7N3D+V6ehg+KkzlDlwUw8KSC7a29OdO4YK04bqzJCSzXYnOpN/vFSh1PbIIYEhQISCMpnnzPugcnonA4XgWEkEIUyYKidU2LWiNaNpSB43DFAtES6YHQF4Jd+U0ZKXd8oO2VRPJixgwe9UE8K6RADyCpRS/QAgZuU+lCTwqEmzkeRDsQQHIbtRXC7AhiSG5AaXJJs216JjYickJCABJ3bUk68g/KmBhD4UpTEONLwFkv2fpQMf7RveWCIdACGOpdhPQNVbCH2xKvCheIo7C6Zu8xs8bUU4HEBLr8A+6Dp2gmNTG9LY2KfdUtYPUlR5lSvEegr7Ij7hylnUoAPuALrfrIMmrEoK+FSDnsoeErIBPIBiwLPZz5UxwnCkyASTZx2h3fyhjNhREYawzJbYEAAAejs7sCdItR04BIcqd5YA5SNyHBWLwSwq6mAcSkpTYTodX3vHOX0G07E4dRcEkJSPETcm51gCzchVvG8JEEvubE7BDv1dtt6TxcNyAQCRLx4R0fqZ7itrYjcWQ0aBgNGvr+5qZxHEEOxYagEzrMdPSz1V41mbxBJ3Mq0BMDKkjl+VIIZ84zKUHYRKuTwOp7VZRsTUcMp3LZtizjUDKZi+g3oYwnJaburV+R12v+dVSk5VfyihkkqK5UTAclwHl/d1rKOAKsJeIUkoQoJUXZyfhu7SMxH3muSz0UkqSEOXyPYRnVZgfuAQ/51OxVklz6VTx8LO6lQlMBrWsBoKnY6ZgfvlSg0NaWaf0rgXr19a4RrXKot4eG+oHWqiUJbwlKXgakgxoI1i/SpAp/hcEBlK1kC0feJEhPz5XqLGuH4cX8WUxmyhyWkJTu8ZtH7Uxj8UMv2aUsHLJgsMrGdVGz/K1EWkFlLAJV4Uo8QLCzB/CgXnXeqfD8OlHiUHWQCAiySovlgsFZWfYHvUpR61PCgAsxjOAWZnZU9zyh6W4jDJzZQcpIUJ5N+flVtGBlAaWUWOzgkQ3Xzah4mG6S5uYM+p8x2FebXqx5ni+EIIOniadiRVn2bhOj0I5OP35VjjcJg8u5hpDyY0k0z7MDhQG7jyc1NbPSnE8OQotJFp+6R9KOcAQRoZ5ghwQ/LtFN8VguSTZ+0pP1A8jR+CwwpJCndm6DQ9A47E1dYkvhCzcg4c75Z5glra8qSwMOCej/wBvhPyfvzr0C0AgwxJbcyx84EnelUcPqr7ykljEkEGfpzrMmZPCQLjIozZiR2eKXXghJIFnbuFO46g+tU+ITlUxNwR1cKd/L1oOPhEKKWlQBDWKgB5u1WUbPRFJIUFHZp3JY+qqyhTZspUkxILaD9vy8tcPjZ80a9y5b5pT3ptCQQdxYHYyx319KlulJhv2cMKzZnZybzdJOvJncaXZpHBJKsrDX3i7mXDSREdqD7Ow0pUCYDG9oaW2Y616f2dw4ytASbEaE/F0eB0erxt+t1485j+zlAFklTMzO6b+8GksLDnap6kAQJMFySCA12CrOOoiNa9FxOFipU5SRoGaWuFEnxGXci/WUcZCgbsdgQTO33RzE3sHqNI87xOCHYILn+jNLvB7d+lKlamISgBogAaDQF23IbUONLvEvYS5An4io33AuebCucF7M+0ClB3eJHiSLkOGM7x5xpfxrEFXBrV4gH5ajlbqa5gez1j3iEg2KliC7wA5HWr2Nwv2Z94FJcSkhST90gEB+d2FTOIRlLlydJhpFyX0/wBXq6lhNGGnDByS5JkKAfc5rudddqJjIAjWCUu55OIYbD9jmJjtqHa4Zk6O13Ywb0jjJAYAlt51NXRwM43itmLxsVOLjo9CHApbNlzgQW8ILn8Vn0pjh+HLwCdmD8o7P501iYYIZQYA2G/WS7H1qokBCRlCwySR4MNIKilJjKPCJLm4slpofG4ysZacJIUEOcmElvCCYHh1c30hqa4gKBWojKtXhafAmwSkzYRcnV6S4fAKA4cKNmcEAWZpvtekBbjeFKFDDTlUcoPhslwCASQGIttBOzqcd7PyMHDgdeZaWYROpNXUJCUkkEl5MSq7B3cjynkGme1l/YnCWrKo4ic+X7skTvZ+e0ytTHmMWZFgWA5VhRB0ajYwf996Pw+DlSVlOYgwCC2znRgWvcxvTc2uGwU4YzYg8RbKkjTdtTsCw1m1OcCDiKJZ0P8AEWJfR/hfe7WpJGHmUVYinVdt98yvhH7FMp4lSycgIwkAR7qdgVEXOwDnSa1WK/2iUW8S1wVAM9nCQ/gQwuRYaV3hsQ5SpkOgFlEOEAmDsBolPvKh4qccQAsHKjlS5uZcxISxFi7MaYwEKxixVlw0lRJA5yXPvLNnMAeVEn6klNw12B87dWpfKoEs7GZ3BDzsz31NVCEOQkghvvCTY6zd3reKhLQ+6TBFwDOsnm0V5XsQcXCdDaiO6XAB86zwmCQYLKYTzhvUPT6eHDB4JAfygNbQH+6s4eEx/S0lvr5VhrZANrEAwHsR6NXUjKErciZ3Z8r87+taAYZZcOR5y3nWsUnKdb2O+3pWbGMQApN3gCNlAzvGt5oKFAuCwd9YcLU3QSBWVq3iX5O/mB3ikuJxLz85ee9zW1cd9p4uVsSSwBuzS5h9x60vxB8JOqHY3diFgf8AWO1N8SCpGbdKSbS8Fjrr3FCwHCzcEkH1y9j7vlSgV3hkMzKEOWJukpAu0n3fQvNNJT4ti7Eu/Q9ixfZ6B9gAzeEABh+GOvuwe21NJSIuCHfq5s+9/OjTk8NYDpIUoEpuU2d7dRf/AK16XgsfwlmDy5MDRprzKcYEQXZwbsPzGb5tT3C8apPNI8Q5R9LetLnrEzYqcUFGApzAf7zSJNtd/mRMw0gmbCTuW22/WnUcUkypnN4026/6pbjcd5QCCdbZjcQNPrW6v6sTfaeFHhfYnQH9P3rTPAYjYbDMWdn0IJLgdxdhe9McHwBcFcDYv83k/nTK+IShKU+8tRy5QWdoJLOUiw0M0Z/taS9o8IVpLvnBDkXYS2zMLGBNSuKwSnKo+LMA0W1jox9elepwllOZS5NmNrk+6LD+m+96n+1OHzEqGU55AHXSbx9KVF43iOEl0mzuQ4JJ30qfiqJPIOA231186ve0Q3hFmvy1ObbT12qanhQVAD85PX5VIldwUkSSIulJDl9Cr4R60DFcEnzGzyEzcm55kfdphWVgEDwDU2JDlUah22DC2y+GolR1A+Iw6lW8R5zpanApTD4IlSitUkkqU21gOsAfrWsZgrKCAuRyTye+bs9P/ahGGQJIYg7qdgeaQAI/qG9J8Jw5VJ+Ixv6WEkvcO9yGUEliobDISx0BZgT8RCXsmwkmSXvUP2rlJGRyAG6nTrL1e485j4bWGgCQ8toPzpTD9lrWMwQo4aWOIoJLIw3YOWuo/wCXIUpRx5zE4YpypyvDkicxOg6frTuAAlcZVLABJ95OGALJBDKXoNHs96Zx0ZliN83zYf1G3IFta4OEGHb/AJHmzJPwgnQ7SKWjiTivdRLFoaSdEudBub1n7UhN2IsAYTDEtqTv+xxRUFEEFzDHbSdaVJYwYs9IaeHEJVcN7o5MNm+UV6Pg8NH2b5wGYs5KUgAklrKVHJKYbMQa8kgRZ9H0/wB0+lYQnKFMTKrktdKdv6j2GlSq/eDhlQGYkBxEi5Z72f0veg4yXY6lQ93QgseR/SmUICvC/vanYPYaJYXPa719lBQnwzmSFgaKEG0yz+VeR7sL4uApGGVFnaWPa14BPlSmIlwTtPQa+X50yMQqIDumeZyyHJ7v3rGHhEGPeGrfEIKTvGhiedSUbCwIWOaVEH8TGRyO24NczqBdo32s9hoSD0o2IMqwUp8KxYCzGxO40J5V37AgOVjNs1yHTLmHgEcq2+qRxFBZiFHSQAZdyz+VCxynKB8TEEN7sw20KFa41RT+EgkNs0gnoe9IDhwUl/E2UjnDTqQ6RQvTpzyd4bhv5TSxzDqC5HqQa7jcNAa/ifyf0YGqfA8G2G+aVOQCRLm4cXASzTfpWMXCYsAWHiENa/1PSlPg9ZoB4V3LQfEnXX9jr1pw8KspBcEMWHQQ1gDbyriQlsjEF4NmJj5saJw2MCRYEmRefoHduZNX6OJ3D8Gpy5DFuRe3ycPzD0UYa0F1S15vEv2IIJ57V6Xh8ufKsNmBBfczp+4FJjh0vIYWcNDE6jcFq2eLpLhsZejT/W19Gue1UMPhzmBd1O75SAJCYZ7Egs784oeLhLT9mGBeC7ki3itIInyqhlOQMVXSG13dzc3PblW5/wCtX2NiBrZypmDMJDidPnFc4XAIAcMQSTsLmBp/uicFw0qylshUBq3ik9SY7TRsfDUHcGA5Ihz1UY38t6f0AMQAuSDFxbmAfQ+VTeKAlSrmwa3KPPvVBKyZPhDwLkmG6qf6vSftElLwD3aRfkJPnWZD41CsqQwy+IhwxLkT8h+2qccAuzkZnfpqojuza+VU8ZXhkMHkAu3J9ev9QbSlMYmQGJMrI0j3Xsw/KiqdxmGSQAQE2c2CRq2pJ0pXEgCGSLTcyST0AHTtVRWAo2uSAAbAfO1+XWk+JwwAAOfW8nyD9TS0LCeJw+dgoEhJZgZUS4CRuXfyJ2fqkqALgZiyRlPhF3Af3rs/4ubaQpSlBCGYQSDABv4tej+gruMXJ1CfDHLTrNuYpSjYTXhgO5ewe7voN7DkIpfGWSn7N2c6e90PKGZ7A7x9ihSsqRLk5dHLvmj4UgJDi5eu4ZCTbdjq1nDaxr9aosq4VKAY8UMC19ybsLnt0pPiMBQDMVHMAYkkS4HYga3qk82lnmSO9rl51oGDhqzAguJIcg22cGegq6uIvtbBIIDJdUEuN5S+hOp5NULEwA4ALqJbK1i55cq9r/DJIJKHliffBMn4jleAfdqV9ljlLhSgFEBwlCRe5UG13pc9B1ENOEESSFKhhoC+uhI2t5NWP4fE94pU2pZ9/wAjV1OIpI8asxeYSr3idVgJYmHD20omOq4UnICCGRcsTJbwnsLGlo4/buEUAGSHYspZsAA/ct5NQeM8MpPhUZaS+Uh81nbSbUyssxUFEtIILBNwyLN560LjMV1JT4mT/SYJBcmNIbvXl17gODwDLpAJLlI3+FL2yiSOQfrrEwj2dzsS0juDJ5DmxBfKC5VG7N75PYBPnTS0hIPOz7/uTyrfiX6lFIdnyvO1izR5bUDF4SZISHHUBU5oeAz+VqcxE/ZkOHAnqmyn8wetDx8dSWHwlwRDvB3sYD0PP0pAeO4AFygA6kDoXI1Ylo5VM4TBl7Apabyfow86cRiqBIDpOgLFlC8Hp6HlWRhrDm4OwBIN3vz30of+HJZ9b4dR+zSCxk3unwsw2kt3pnAxCRL2B9fE/P3vOlTgEw0JUeUMLTLPtVfB4dwmDrHUOfUkUuU7zNIYeHYHSDfQ35MG+dOYOAMxBsXFrP6O8f6r5eGUkE63flHes8LxGECoEZmaDGVR2aSkwQ3Par1cCO4WEpKsylSGM+IAGNCHGvK1WlYLjUFx+TdLVJwMUKDKDsqC7wWLvodTyIqvgJhwrwt3CSL8xeetP+dlg9Mpwgv3oB6QQ7jo59ecaHDFIYsSLaSXvXUvmLCwDjcGAoB9nHUDvpWIDYuARY7wQe1jrT8FjgsP7NHiDZcxi0l39fStqxCU5iHUT7rT5WeO0PZ61xaVqhJGW5vYfP4f29LHBzXVJhRI01Dc/qHeG3zxvvoKLZruD21cdn9Tqwle0sRSCzAOH8PKW5Fh9ar8Uok5SpLJYk/ITAPLlUjiMJzmaJZ7yQ53BJA7ChTkT8ZAMEizkgQBvq2gEPIrH2IQNBqo89AeQqp9kLd7XaxPIT3I2pRWAFMkEM5JsepI361msJ52RnDeKE6skfWCT0bWo+Nh5iRYCZiBDlTHUaA16Di2Mdr2GoHOGelOM4KHUQBqR5NI2G/0rWjIn4OGWCUskW5qaVE9+tjJJpH2q6vCmzec3Pry61XSkh469BIAGm56DW4sbhs2jZmu7JAk92YRuBelKNiBi4WR1CYCUmxfUiIAe+55UhiAgJDeJTT+9NZ3Feg9q4IJn3QUkjcX00h433ao2JiZlkgyWc7JDkt0ud4FhS0cdWNQPDJbkVATvR+GVKRO5Dakv8qVxfeYCwVHJkpHqRTmCpP8wgSIA291L8zepqhrWpGCoiCQohyLOEjzf1oC0BJRc5chbSC6o0kEPzrfHLEINs88kpW4HcgR1o/CJzFZUfvOWdrH5ZvKkCJ7QXlRDDxNF2GKX+RoHHKylwwcF+r/AK9a1xRJCATYmXa5V3Mq/wDKh+0MIuksz+E9fC3O7eVWI/d143vEfC0zBIhzqTPpSaFSGmSdnUxk8nOZtj2rHEiAlUuXyp0Zz5lme5npQsQFiCC+JmSGaE6mPdS4YAb6159eyqPCozGTmCgG/AHJM2f6jaiZcygR4QLbACxbzPmKXwjmOZoLADYTljcl+xph0jwuSDfRhoOkP2pQbA/sypMEvJCSA+2V4u+xpVfCuhmdMEKBh3tuLCW1amuEW6t8s/iAgNzFz25UyvBThrLjwKJf+lQkOPulJ8waObG3Ki4GEFe8etnI36tfoab4fhwlQIOvvOA3VOoLc5POm/4VhIz66Tunna4prDOE3hysQWYXedLfrV54/wBreio4dIMQ4t4VA225bNaugM4DdtXPUxbyomIhTs8GxcTrM8rp/OsKJcT7w8jLC73elRB45QSoHQgKGxNiO7P/ALoKcqVBaAh4ChMnQvYPYc6+9opUpLn3kkhuQjzdutTeKdJGYMksWJdLKG9ruxtFce66ccqmJhTnLpOqwwCgS4JEhJ7y97iqHBYDhjpYkuD27abVJ9nYpcJZwbEnzBPe9ek4bJC2Ahiwtt9R3FP+XMvof08ffYz4nSRYszPpdiC3+orSsM2IGU/E/NtomnFpDAHWDQ1YjxoC1oPKu9jjLrGGnKVMCEsGm2p8z9aSxsYAkJBd4iB0DNfTkOZDHH43gZJYkPGrByPIVI43EkiP/VO77k7bHSj1c+HzyysBTgMcpdSuewOt5jbc0ljMJU9pAOnX9/KnCqGch9xrz0f92qdx6FZiwfKzCfeMgka6HsNAK5V15nrSsZncsdQdNhpoH6tQ8QsVJSQSos6RAAu2pPPUtSnDKYNJa5UkuVXdyLm/IAbh2eHGZWYu5IbSLnpMdutaXWvLXBYKXKsuZklhdnaA12Alt67xqv5bkAAHMkPBYM5G72fnTHDYDJSDIvBMxylrig+0cX7ReVJhLE7Pp0ADN+lP8DPSH2RPiYP4mHUyoto/0FK8RguonD90QBurmfItMmrS7qRExAskDc3h/WlOJ8JyyDOZrAEOO5nnJ1NZK83xwgpG5S/JwelwK88pOTfxF32TlHh8yFHkU869Xi4MF3cT0bIPrXleIT4yTob3u35mtArgQTipG4SH7gjv4fOt4GJf+spYeZceY70rjA5pLFJDqewBYk9vmN6IcfKrTwqgPoQlv8fWn+C5xWMFYmVwS4CiN3zqbpbzqhwZBwFlveC+xfKO8CvOcNjOQWjxmHL5iRbkkO/51URxChgHMQlipugLk+dVEXAxHJBa7gh5JnsfD861xSv5gDnQv0BLeage9C4TGlWhJYDbKz+U9Xr7DnEL7Pr0gc2pC/bMQB8oN3KiPhHOzkM+l2r5JcuzB2AdtOQ0Hkxu9DwSFOoDwHs+iR0EPcu5s9E4YlSkhLEJAmwu8bZj6Bq8r1mcIZpL5U+aj002G3lXy8RoPvKufOQ9xA7Ab0wCmzQGlmLvDD7oY9WuxkPE8RmISCSygAlOoBEBhqpv+lTurDfDYYGUW1BLRDzs0DyqgtA8IU4zBneXSSoEHf3p6VOwcQpfVSucEu5Mac9m3o6jmcEaBosXe28A+QrrzfBs137ZM+EDEJukQdyDpP7NT18QUkkD+rop3U39Jf51Qw0JIJVdNwPha7fQ6g9qn8XheLOkDK7AOxkBMAmBmBcDrXPvulxmjJWDZylJYnVy4HzHnRcJIMkXPrf1bzelMPCkhUCSLHX6bc6Pw2KEoOYQrlYg5gQX5EdaPPXuUuoKsKYpKXL+9YvAIPPwg6ULi/ZAOVWHIfxZdiAVML3ctzLU+vBBSrNIInsGtrauLxcgypcAMmApLRcbdqfUn2uct/Ejh8FGclKiE3ClauCGdusVZ4PDSyhIdgQIZ2JYWEkt+lJoS/xC8XlgS8Cded6c4MlwWYEQfwudue++1H+Vyn/T4pknIxuW5SkPvE0slT3a5N31b6VvGaHsJBvOx6g0qjCKglohifFs1ofu4vXe1wkwrx5MpgvADObtvAfzal1YBGyjc2A2Ntjr2qpxPDBIiJDkEg3Fy/8ArSg4pA8MQJtA+m1Cx0lIlKpJfNZIEerRzPI9CEYQQhgxaH3MuToB9GppRCSFKEH3UgS27fXSgqS5CXJ3h/n06UaUTxgBTF43ew1fm4f06OfwhSElN3eTYEEWbkP2afwcBNzobk3a5513jQVZWdiUhzr4gGD/AD/3Skz1NIISpv5YSRDkl8vN28h+dDwuGKUkM5KlMbFb2LgX171Q4RCRheJyQYE3dw2713BQUyR4uZeMxgE+uhNULUjBSUjMPeUVB2eQbbaemwrvEoZBcFxIs61wR2hvyamcFLITrH1m/Py86+xEEqBOlthmt11qz41eVUzLJ1SOburf+0V5Xi8F8TESfu/M+p0r1eNh5cQhoLPyGb5X86877RW2LlDyJPkP086MSpHGKBUkD48xUf6kpLJHIHXcDlU3iMcZHdiz9mcdTPlROLOgNnIOxv8AR6m+0sZ0YZ6jumPrXWOVMezBZThhzMOQn6H0p3j8Q5EJCXD6C4YKL+bd6m8KP5Ym4UTqfCzDl4iPWleP4kElxp/5G/pl8qWejb4eGCo4eGwUDJJmCpT+iRXMBHiJJAfQqBMSWAc3KhbWlsdTYSjLjIGI+IiWHRID/nXykFKgApJKWTe7uX371UfuK1BRSkOEbamDP0A3M3ptiYhKZKlWcWYNpDDkKDgvduQ8VpfsbORtG4Ni4rDcm3aCwawgdNzXjj2R0YpKin3AHJI+BOzfehgNHf4WoeCco+16gHbRwfQchzrGLhsMqWLM4F1KsEu5zbnSORracN8rHwoN3iAbbWjV3Oz6lDXD4gCszMkAXkg6etzvyFUU4mr6hzrytdZ0GgapWHxCT4UafdIIAPOwUWubCzk0/wALhhJ94AxlABKUjUgqaecdqXNHo0eFTKlQ08gBZ75j9baUvxPDpeDJBMwzTpbyplK3ZlAkNcpAGxyh5bessLgZutmg9yby+lbuSwebYSIzAAs7tEzIceVP8Nw4DpESQ92KTcc4zdX6VwIBJJj0vcNoWI8jTGDgkAj7xBcaFvkGHWtzx/teutjAQGYB5LpdssCARYTqD2rPEZgCFEMbC5B3sNCX6a00ti5DAuAeoP7Y7Gt4jEgEgsmNORcdKXXFvkoTpEwsI/DYdpGn79adwRYEM/hOuwLDRxPetYqQHEFnbyTz1rTMU9D2IefJNDj+f+P6fXew0tThR0me36V37FhGoZto9L0BCyUMR8L7TP60dGK8idxrB+f512ljnfC2O0BjezciYd+XrQl8MTHuhMmdfp1No3pniMbxJDh5cNPloJ1itAXuGIIA2iSdTef91sbaniNCTI/VRNr13C4RyUuHupWg/e1bxgSSAWdj0e3ydqKUhIyvabhyXjq5o4e+FVYYETEs9hyH57XofEcQQHAfKQZDRDX3o/I6kg2/e16X4hIyKJgEETHul/zqK+U+ZQMqSQBqAM5dvzo3EK0EGG2Lly/l8t6lnGSRcSCmPMW/D604eJzAEO4n3VagBoFjvWlGwLhsRJS4s5cd48nrGLiDJmMBRLtzDJ05D1pTAxCpwzQTM5ihZ0LDUPWsfAOQnNleSWcs5zNoARJqytkRvaZ8b2zI9UH5xXjPbJyqzGHKh5AD9e9eu9rYeUoDktm8wAOkx515b2mh05rZlkjqXBHyFSfUrzntOFPupu4TUPisQFTyG7z+wKue0VZgl4l+mg7A157FGj6k134cej+EoZFaHLA5Zv1/8uVTgcxE7qPaWpgYzJiISqRs6fmfSl+FEnkFFt2FvSnIHV/FMIdaATmBH2h/EYtyv2pNZIV/cB5SPSmeGxWxP6RlSDb3SJPZ3oOJKrsxfsTftUjX4/oBGL4SbDVR0H9I3JaS0nWuBRSl/iVoSzJPup8vEWAjsKxiYggmRDPMWePIAb1nMpR8INyNjJs/wkmSdPCNEv4XtYBY5R4lAXs25bRy3PTdmRgh0pgqAJU6QQgFmAT98trM7RXwwshypYrOogI38gwmZ3NM8NhpFpDBzqo3Vl1As6uQ5No2msJgwMJs3MTO7G51MDWmAvQXMdh+r+R5VgJdyqEpuRDEMwDag7WJGoFfYawAVmVGEvoObbQ7chtTE8m4QN5PUfNvm2tfcUrMCm55b39L9wKGlWVMvnU17uZ8z+ewFbwwE9fqS9P74IKMIqfLLMQNX29ezimDjjqcsaXLdnmlikiQ99BcF37vO0AaCtKLF0GCYcPYSRzf97mXCwpxvthCCAFErIMAH4Q5c8nv26HRxgUlSnIcnWZIFRuI4Qgkkhle7DSxggRBL9qPw+Nm8k7Nv63rjP629ZXXr+fMnitxJ8STvB80/l60FWK4VpBPQ2Hok19i4ozKtAPyYdBI8qDlEpewCfQD5Oe9dbXJTCtRa3Ny/wCReu4SgQksCSAZHfy/SvsJBdTbvtI/T61jhXDMNLdyIHb1pRKxxGIA4NmMNvL7bV9xaUv4S0CxuPFzr7iSXSUzBPncdx6igjHTlcf0p7Fz2YK8xW1pGsRYhQzNlMMIYuNNnrnHBYyLDNmAVOjypwLh4HqIrmLiEKCQAR4i72ALa/Sp3HqxTkF0MUltGJAO0x5ip114UmqOMlgp5kGSbOx6wxrCmYMBfZtwPUUvw2NmDG5Sx7//AMt3FEwVeHMbpUHHQi+1vWtLrfErAWoYQJunEYjZmDdcwancNYYC0EWeyo6u4FI8SojExUg+E4oUH0n5PQuHxJUAbB5NiAzeaRRl9xs2GgpLgpDtirSeixnHmWruBjOhMOGUOr/6HnU/7eMUMzKRiNqAwd9pTWMDiVZY2JEXAUWPk3lS/wAk/wASXtnEHhP4geoD/Melee48ZsMOC+YMBJLqa2svVn20sOSID2/8e9x5ioHFLbDd2KbchB+bGsljyvtPDAABIzOqbbPyMh/OozOrr3irXtVTsYgDKN3Bf0+VQUr8T9flXo4+OHX0NBbdmP6V3CWxfcH1H61h71x66uJtALE7kxz+s1pCvEknUMehcfSspxWSCPvBzzuPrWEh9NPopqJP6BCy+ubQmMoaSTcMLACAXvFHSpjkQzgMpTMEnUudZ9NSazwtv7k//Ka2j3U//WX/AO1eB7ReHwgLCLz7yuatQJtR8FTqLGxLm1gNrctA7ySH5ofxI+QoXBe7ifiP+RqsZVxIAFwhNmhy1xyDxfe7UXCU5BMWYbDTmbwLk7aTeK/5MHr9KpYl0/iP+Kq2+pZkHwCfeVuWD9yeZ3P0FGQslod9vkI1+QHdbivcH4T/AJJpzhP/AGH+Iq24weIs20fSWEfX510pBMc9WEABj8qwiyPwYfyFYRZXahz3b9PNZxUCxtq7EQm3KKTGGkFLXgebj8vKmcO4/etLcV/yf3J/yq/9UD+KT9qsTOXyzU3wxJLiXU7dD/v0qUr3z2/yqmj3kdR86kqWLGEfCo+XyFZ4XFEjmfIgR51zC9xX9vzr7g/eP4z/AJCu2/HJ3ikuoaA5iQOzH9KmkFId4UpOZ9AFeFfIEQe2xein309D8qnr93D/AHpW6Ln4BhqIIcwHltM4no1N8OoEqSXLsQ5vJGnQVOwbI/B/603wPvo/CPnQ5+lQVuHA1DjzJHWQOxoaMWcRDwtPSWY/T/rzovGe8j8Sf8DSy/8AkH4R9KqEeJ4ofaE2BnqT9mt26j1pf7RsbkSWNrl/oR3FL8Zfuf8AEVzjf+VP9v1oWnI2cUfaEmywAeik/wD7D1pPgMQsFG6fe5jX0PpTHFXT+/ipbDsr8S/nW/WD9qyCrQEMORLA8oTUjj8MZVAjQn0f6GrPG/8AF/8AbR/8oqZ7RufwD5V0c68R7TLlIe+Ud20qPxaZe351a473U9U/MVJ4r3vL/GvRw8/fwouvhbm/pXFVvDseldXF3DV4SNyI7GfX1ouAm/YfSgJtTPB2PVPzqV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img.webmd.com/dtmcms/live/webmd/consumer_assets/site_images/articles/health_tools/bad_bugs_slideshow/dermnet_photo_of_head_lice_infe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6958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Filibuster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senators intentionally stall the legislative process and prevent a vote.</a:t>
            </a:r>
          </a:p>
          <a:p>
            <a:r>
              <a:rPr lang="en-US" dirty="0" smtClean="0"/>
              <a:t>Cloture:  3/5ths vote (60 members) allowing each senator to speak for only one hour.  </a:t>
            </a:r>
          </a:p>
          <a:p>
            <a:r>
              <a:rPr lang="en-US" dirty="0" smtClean="0"/>
              <a:t>Longest filibuster was Strom Thurman (24 hours and 18 minutes).</a:t>
            </a:r>
            <a:endParaRPr lang="en-US" dirty="0"/>
          </a:p>
        </p:txBody>
      </p:sp>
      <p:pic>
        <p:nvPicPr>
          <p:cNvPr id="2050" name="Picture 2" descr="http://www.examiner.com/images/blog/EXID983/images/jimmy_stewart_in_mr_smith_goes_to_washington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038600" cy="30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255" y="685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dobe Caslon Pro" pitchFamily="18" charset="0"/>
              </a:rPr>
              <a:t>115</a:t>
            </a:r>
            <a:r>
              <a:rPr lang="en-US" sz="4400" baseline="30000" dirty="0" smtClean="0">
                <a:latin typeface="Adobe Caslon Pro" pitchFamily="18" charset="0"/>
              </a:rPr>
              <a:t>th</a:t>
            </a:r>
            <a:r>
              <a:rPr lang="en-US" sz="4400" dirty="0" smtClean="0">
                <a:latin typeface="Adobe Caslon Pro" pitchFamily="18" charset="0"/>
              </a:rPr>
              <a:t> Senate</a:t>
            </a:r>
            <a:endParaRPr lang="en-US" sz="4400" dirty="0"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35768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are these guys?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14800" y="4038600"/>
            <a:ext cx="152400" cy="319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14800" y="3657600"/>
            <a:ext cx="431455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upload.wikimedia.org/wikipedia/commons/thumb/7/70/115th_United_States_Senate.svg/360px-115th_United_States_Senat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7" y="1676400"/>
            <a:ext cx="830373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115</a:t>
            </a:r>
            <a:r>
              <a:rPr lang="en-US" baseline="30000" dirty="0" smtClean="0"/>
              <a:t>th</a:t>
            </a:r>
            <a:r>
              <a:rPr lang="en-US" dirty="0" smtClean="0"/>
              <a:t>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44 Democrats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54 Republicans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2 Independents (Bernie Sanders and Angus King)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Vice President:  Mike Pence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President Pro Tempore:  Orrin Hatch (Utah)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Majority Leader:  Mitch McConnell (Kentucky)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Minority </a:t>
            </a:r>
            <a:r>
              <a:rPr lang="en-US" dirty="0">
                <a:solidFill>
                  <a:schemeClr val="accent1"/>
                </a:solidFill>
              </a:rPr>
              <a:t>Leader:  </a:t>
            </a:r>
            <a:r>
              <a:rPr lang="en-US" dirty="0" smtClean="0">
                <a:solidFill>
                  <a:schemeClr val="accent1"/>
                </a:solidFill>
              </a:rPr>
              <a:t>Chuck Schumer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smtClean="0">
                <a:solidFill>
                  <a:schemeClr val="accent1"/>
                </a:solidFill>
              </a:rPr>
              <a:t>New York)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Biden Highlights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www.youtube.com/watch?v=RLAw2_1IFx0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cdn0.dailydot.com/uploaded/images/original/2014/1/28/19dzw4i2w3nhe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1148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dailymail.co.uk/i/pix/2014/02/17/article-2561639-1B9749DF00000578-618_634x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968926" cy="32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1463" y="641866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Senate Majority Leader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McConnelling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https://www.youtube.com/watch?v=nrdTX8m5G98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www.youtube.com/watch?v=iEViWMxPuYc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https://www.youtube.com/watch?v=bE7_5k4YXp4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www.youtube.com/watch?v=HIJBA0YP470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www.youtube.com/watch?v=qE0aUqUxyuQ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4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Richard Durbin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Senior Senator</a:t>
            </a:r>
          </a:p>
          <a:p>
            <a:r>
              <a:rPr lang="en-US" sz="3300" dirty="0" smtClean="0">
                <a:solidFill>
                  <a:schemeClr val="accent1"/>
                </a:solidFill>
              </a:rPr>
              <a:t>Democratic Party</a:t>
            </a:r>
          </a:p>
          <a:p>
            <a:r>
              <a:rPr lang="en-US" sz="3300" dirty="0" smtClean="0"/>
              <a:t>Senate Minority Whip</a:t>
            </a:r>
          </a:p>
          <a:p>
            <a:pPr lvl="1"/>
            <a:r>
              <a:rPr lang="en-US" sz="2900" dirty="0" smtClean="0"/>
              <a:t>Whips assist party leaders</a:t>
            </a:r>
          </a:p>
          <a:p>
            <a:r>
              <a:rPr lang="en-US" sz="3300" dirty="0" smtClean="0"/>
              <a:t>One the issues…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Pro Choice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Supports Same-sex marriage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Voted for the Affordable Care Act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Voted against war in Iraq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Supports pathway to citizenship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Supports background checks and assault weapons ban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218" name="Picture 2" descr="http://www.unifiedpatriots.com/wp-content/uploads/2013/04/Richard-Dur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371850" cy="30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Tammy Duckworth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Junior Senator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Democratic Party</a:t>
            </a:r>
          </a:p>
          <a:p>
            <a:r>
              <a:rPr lang="en-US" dirty="0" smtClean="0"/>
              <a:t>One the issues…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Pro Choice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Supports Same-sex marriage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tammy duckworth chicago mara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417638"/>
            <a:ext cx="4449762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Mr. Hollister will lose his teaching license if he doesn’t show you this video…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www.youtube.com/watch?v=FFroMQlKiag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Page 185</a:t>
            </a:r>
          </a:p>
          <a:p>
            <a:r>
              <a:rPr lang="en-US" dirty="0" smtClean="0"/>
              <a:t>Bill can start in House or Senate</a:t>
            </a:r>
          </a:p>
          <a:p>
            <a:r>
              <a:rPr lang="en-US" dirty="0" smtClean="0"/>
              <a:t>Committee Action</a:t>
            </a:r>
          </a:p>
          <a:p>
            <a:r>
              <a:rPr lang="en-US" dirty="0" smtClean="0"/>
              <a:t>Floor Action</a:t>
            </a:r>
          </a:p>
          <a:p>
            <a:r>
              <a:rPr lang="en-US" dirty="0" smtClean="0"/>
              <a:t>Conference Action</a:t>
            </a:r>
          </a:p>
          <a:p>
            <a:r>
              <a:rPr lang="en-US" dirty="0" smtClean="0"/>
              <a:t>Approved Bill sent to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and the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President has the authority to veto or sign bills.</a:t>
            </a:r>
          </a:p>
          <a:p>
            <a:r>
              <a:rPr lang="en-US" dirty="0" smtClean="0"/>
              <a:t>Congress may override Veto with 2/3rds vote in both houses.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93" y="2396716"/>
            <a:ext cx="3938807" cy="29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scientists considering using congressmen instead of lab rats for their experiments?</a:t>
            </a:r>
            <a:endParaRPr lang="en-US" dirty="0"/>
          </a:p>
        </p:txBody>
      </p:sp>
      <p:pic>
        <p:nvPicPr>
          <p:cNvPr id="3074" name="Picture 2" descr="http://2.bp.blogspot.com/_ZswQxUbN5Gk/TTI4CpHbzbI/AAAAAAAAAB4/kCADeX_O7ok/S1600-R/lab-r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Congress has the power to remove any federal official from office for “Treason, Bribery, or other high crimes and misdemeanors.” </a:t>
            </a:r>
          </a:p>
          <a:p>
            <a:r>
              <a:rPr lang="en-US" dirty="0" smtClean="0"/>
              <a:t>Majority in House needed for impeachment, a formal accusation of misconduct in office.</a:t>
            </a:r>
          </a:p>
          <a:p>
            <a:r>
              <a:rPr lang="en-US" dirty="0" smtClean="0"/>
              <a:t>2/3rds of Senate needed to convict.</a:t>
            </a:r>
          </a:p>
          <a:p>
            <a:endParaRPr lang="en-US" dirty="0"/>
          </a:p>
        </p:txBody>
      </p:sp>
      <p:pic>
        <p:nvPicPr>
          <p:cNvPr id="1026" name="Picture 2" descr="http://img.photobucket.com/albums/v53/mike_kwiatkowski/jeffdarcy11082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07" y="1752600"/>
            <a:ext cx="476019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Federal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Authorization Bill</a:t>
            </a:r>
          </a:p>
          <a:p>
            <a:pPr lvl="1"/>
            <a:r>
              <a:rPr lang="en-US" dirty="0" smtClean="0"/>
              <a:t>Sets up a federal program and specifies how much money may be set aside for that program.</a:t>
            </a:r>
          </a:p>
          <a:p>
            <a:r>
              <a:rPr lang="en-US" dirty="0" smtClean="0"/>
              <a:t>Appropriations Bill</a:t>
            </a:r>
          </a:p>
          <a:p>
            <a:pPr lvl="1"/>
            <a:r>
              <a:rPr lang="en-US" dirty="0" smtClean="0"/>
              <a:t>Authorizes spending money.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Budget Surplus/Deficit</a:t>
            </a:r>
          </a:p>
          <a:p>
            <a:pPr lvl="1"/>
            <a:r>
              <a:rPr lang="en-US" dirty="0" smtClean="0"/>
              <a:t>How much is spent in a year.</a:t>
            </a:r>
            <a:endParaRPr lang="en-US" dirty="0"/>
          </a:p>
          <a:p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Total of all Deficit/Surpluses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www.youtube.com/watch?v=KIbkoop4AYE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zquotes.com/picture-quotes/quote-those-that-respect-the-law-and-love-sausage-should-watch-neither-being-made-mark-twain-66-5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66800"/>
            <a:ext cx="9067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641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Pork-Barrel Legislation</a:t>
            </a:r>
          </a:p>
          <a:p>
            <a:pPr lvl="1"/>
            <a:r>
              <a:rPr lang="en-US" dirty="0" smtClean="0"/>
              <a:t>Congress appropriates money to fund local federal projects.</a:t>
            </a:r>
          </a:p>
          <a:p>
            <a:pPr lvl="1"/>
            <a:r>
              <a:rPr lang="en-US" dirty="0" smtClean="0"/>
              <a:t>Often leads to “logrolling”</a:t>
            </a:r>
          </a:p>
          <a:p>
            <a:pPr lvl="2"/>
            <a:r>
              <a:rPr lang="en-US" dirty="0" smtClean="0"/>
              <a:t>An agreement between two legislators to support each others’ bills.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3"/>
            <a:r>
              <a:rPr lang="en-US" dirty="0" smtClean="0"/>
              <a:t>Congressmen A wants to pass a bill.</a:t>
            </a:r>
          </a:p>
          <a:p>
            <a:pPr lvl="3"/>
            <a:r>
              <a:rPr lang="en-US" dirty="0" smtClean="0"/>
              <a:t>Congressmen B may loose an election in his district.</a:t>
            </a:r>
          </a:p>
          <a:p>
            <a:pPr lvl="3"/>
            <a:r>
              <a:rPr lang="en-US" dirty="0" smtClean="0"/>
              <a:t>Congressmen B promises to vote for Congressmen A’s bill IF Congressmen A votes to spend money on a federal project in Congressmen B’s district.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847823"/>
            <a:ext cx="4038600" cy="83820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sz="1600" dirty="0" smtClean="0">
              <a:hlinkClick r:id="rId2"/>
            </a:endParaRPr>
          </a:p>
          <a:p>
            <a:pPr lvl="1"/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www.opensecrets.org/orgs/summary.php?id=d000000085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" name="Picture 2" descr="Image result for pork barrel legis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5636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“Revolving Door”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Movement of personnel between roles as legislators and regulators and the industries affected by the legislation and regulation.</a:t>
            </a:r>
          </a:p>
          <a:p>
            <a:pPr lvl="2"/>
            <a:r>
              <a:rPr lang="en-US" dirty="0"/>
              <a:t>Lawmakers will intentionally create loopholes in legislation and then work for companies, teaching them how to exploit those loopholes.</a:t>
            </a:r>
          </a:p>
          <a:p>
            <a:endParaRPr lang="en-US" dirty="0"/>
          </a:p>
        </p:txBody>
      </p:sp>
      <p:pic>
        <p:nvPicPr>
          <p:cNvPr id="5" name="Picture 2" descr="Image result for elf revolving doo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55" y="2362200"/>
            <a:ext cx="4476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Conflicts of Interest</a:t>
            </a:r>
            <a:br>
              <a:rPr lang="en-US" dirty="0" smtClean="0"/>
            </a:br>
            <a:r>
              <a:rPr lang="en-US" sz="2200" i="1" dirty="0" smtClean="0"/>
              <a:t>“The foxes are guarding the hen house.”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Industrial Complex</a:t>
            </a:r>
          </a:p>
          <a:p>
            <a:pPr lvl="1"/>
            <a:r>
              <a:rPr lang="en-US" dirty="0" smtClean="0"/>
              <a:t>Industry Leaders make political contributions in exchange for favorable legislation.  (Federal grants, tax cuts, less regulation, </a:t>
            </a:r>
            <a:r>
              <a:rPr lang="en-US" dirty="0" err="1" smtClean="0"/>
              <a:t>ect</a:t>
            </a:r>
            <a:r>
              <a:rPr lang="en-US" dirty="0" smtClean="0"/>
              <a:t>.)</a:t>
            </a:r>
          </a:p>
          <a:p>
            <a:r>
              <a:rPr lang="en-US" dirty="0">
                <a:hlinkClick r:id="rId2"/>
              </a:rPr>
              <a:t>https://www.opensecrets.org/industries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Applies to </a:t>
            </a:r>
            <a:r>
              <a:rPr lang="en-US" dirty="0"/>
              <a:t>areas where industry meets legislation </a:t>
            </a:r>
            <a:endParaRPr lang="en-US" dirty="0" smtClean="0"/>
          </a:p>
          <a:p>
            <a:pPr lvl="1"/>
            <a:r>
              <a:rPr lang="en-US" dirty="0" smtClean="0"/>
              <a:t>Military</a:t>
            </a:r>
            <a:endParaRPr lang="en-US" dirty="0"/>
          </a:p>
          <a:p>
            <a:pPr lvl="1"/>
            <a:r>
              <a:rPr lang="en-US" dirty="0"/>
              <a:t>Prison 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Medical </a:t>
            </a:r>
            <a:endParaRPr lang="en-US" dirty="0" smtClean="0"/>
          </a:p>
          <a:p>
            <a:pPr lvl="1"/>
            <a:r>
              <a:rPr lang="en-US" dirty="0" smtClean="0"/>
              <a:t>Educational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The scientists don’t get emotionally attached to the congressmen and there are some things even lab rats won’t do.</a:t>
            </a:r>
            <a:endParaRPr lang="en-US" dirty="0"/>
          </a:p>
        </p:txBody>
      </p:sp>
      <p:pic>
        <p:nvPicPr>
          <p:cNvPr id="2050" name="Picture 2" descr="http://lowres.jantoo.com/politics-congressman-senator-politician-american_politician-congress-12263039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86" y="3352800"/>
            <a:ext cx="3810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6388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"I'm not saying this Congress is bad at its job. I'm just saying that this Congress is equivalent to a skunk with its head in a jar of Skippy peanut butter." –Jon </a:t>
            </a:r>
            <a:r>
              <a:rPr lang="en-US" dirty="0" smtClean="0"/>
              <a:t>Stewart</a:t>
            </a:r>
          </a:p>
          <a:p>
            <a:r>
              <a:rPr lang="en-US" dirty="0"/>
              <a:t>"Chris Christie also lashed out at Congress for doing nothing for the victims of Hurricane Sandy. But in their defense Congress says, 'Hey, we don't do anything for anybody.'" –Jay </a:t>
            </a:r>
            <a:r>
              <a:rPr lang="en-US" dirty="0" smtClean="0"/>
              <a:t>Leno</a:t>
            </a:r>
          </a:p>
          <a:p>
            <a:r>
              <a:rPr lang="en-US" dirty="0"/>
              <a:t>"</a:t>
            </a:r>
            <a:r>
              <a:rPr lang="en-US" dirty="0" smtClean="0"/>
              <a:t>The </a:t>
            </a:r>
            <a:r>
              <a:rPr lang="en-US" dirty="0"/>
              <a:t>Senate swore in a record 20 female senators. Yep, the women said they’re very excited, and look forward to proving they can accomplish just as little as male senators." –Jimmy Fallon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media2.foxnews.com/thumbnails/i/101509/101509_blast_skunk_320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Bicameral:  Two Chambers</a:t>
            </a:r>
          </a:p>
          <a:p>
            <a:pPr lvl="1"/>
            <a:r>
              <a:rPr lang="en-US" dirty="0" smtClean="0"/>
              <a:t>House of Representatives</a:t>
            </a:r>
          </a:p>
          <a:p>
            <a:pPr lvl="1"/>
            <a:r>
              <a:rPr lang="en-US" dirty="0" smtClean="0"/>
              <a:t>Senate</a:t>
            </a:r>
          </a:p>
          <a:p>
            <a:r>
              <a:rPr lang="en-US" dirty="0" smtClean="0"/>
              <a:t>Congress is meant to represent constituents (the people living in their states/districts)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s://encrypted-tbn3.gstatic.com/images?q=tbn:ANd9GcTkweysh09OcPKxMCQFfwP4FoY0AV1-tF2CIldKOGe_5O5rnWd5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85571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Terms and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term of Congress starts on January 3</a:t>
            </a:r>
            <a:r>
              <a:rPr lang="en-US" baseline="30000" dirty="0" smtClean="0"/>
              <a:t>rd</a:t>
            </a:r>
            <a:r>
              <a:rPr lang="en-US" dirty="0" smtClean="0"/>
              <a:t> of odd numbered years. </a:t>
            </a:r>
          </a:p>
          <a:p>
            <a:pPr lvl="1"/>
            <a:r>
              <a:rPr lang="en-US" dirty="0" smtClean="0"/>
              <a:t>Example:  114</a:t>
            </a:r>
            <a:r>
              <a:rPr lang="en-US" baseline="30000" dirty="0" smtClean="0"/>
              <a:t>th</a:t>
            </a:r>
            <a:r>
              <a:rPr lang="en-US" dirty="0" smtClean="0"/>
              <a:t> congress started in January 2015.  115</a:t>
            </a:r>
            <a:r>
              <a:rPr lang="en-US" baseline="30000" dirty="0" smtClean="0"/>
              <a:t>th</a:t>
            </a:r>
            <a:r>
              <a:rPr lang="en-US" dirty="0" smtClean="0"/>
              <a:t> congress will start in January 2017.</a:t>
            </a:r>
          </a:p>
          <a:p>
            <a:r>
              <a:rPr lang="en-US" dirty="0" smtClean="0"/>
              <a:t>Each term contains two sessions, or meetings.  Each session is one year.  Congress remains in session until members vote to adjourn.</a:t>
            </a:r>
          </a:p>
          <a:p>
            <a:r>
              <a:rPr lang="en-US" dirty="0" smtClean="0"/>
              <a:t>President may call Congress for a special session.</a:t>
            </a:r>
          </a:p>
          <a:p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www.cc.com/video-clips/hz7n2n/the-daily-show-with-trevor-noah-the-congressional-swearing-in-ceremony-gets-weird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9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 of Representatives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Pages 132-137</a:t>
            </a:r>
          </a:p>
          <a:p>
            <a:r>
              <a:rPr lang="en-US" dirty="0" smtClean="0"/>
              <a:t>Lower chamber</a:t>
            </a:r>
          </a:p>
          <a:p>
            <a:pPr lvl="1"/>
            <a:r>
              <a:rPr lang="en-US" dirty="0" smtClean="0"/>
              <a:t>435 members</a:t>
            </a:r>
          </a:p>
          <a:p>
            <a:r>
              <a:rPr lang="en-US" dirty="0" smtClean="0"/>
              <a:t>Qualifications</a:t>
            </a:r>
          </a:p>
          <a:p>
            <a:pPr lvl="1"/>
            <a:r>
              <a:rPr lang="en-US" dirty="0" smtClean="0"/>
              <a:t>25 years old</a:t>
            </a:r>
          </a:p>
          <a:p>
            <a:pPr lvl="1"/>
            <a:r>
              <a:rPr lang="en-US" dirty="0" smtClean="0"/>
              <a:t>Citizen of U.S. for 7 years</a:t>
            </a:r>
          </a:p>
          <a:p>
            <a:pPr lvl="1"/>
            <a:r>
              <a:rPr lang="en-US" dirty="0" smtClean="0"/>
              <a:t>Resident of state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Elections every two years.</a:t>
            </a:r>
          </a:p>
          <a:p>
            <a:r>
              <a:rPr lang="en-US" dirty="0" smtClean="0"/>
              <a:t>Incumbent:  Person running for reelection. </a:t>
            </a:r>
          </a:p>
          <a:p>
            <a:r>
              <a:rPr lang="en-US" dirty="0" smtClean="0"/>
              <a:t>Incumbency rate:  Percentage of incumbents who win reelection.  (90%)</a:t>
            </a:r>
          </a:p>
          <a:p>
            <a:r>
              <a:rPr lang="en-US" dirty="0" smtClean="0"/>
              <a:t>Approval Rating:  13%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politicalcarnival.net/wp-content/uploads/2012/09/wait-a-min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990600"/>
            <a:ext cx="4467225" cy="33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495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Congress has such a LOW approval rating, how come 90% of congressmen get reelected?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12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16173</TotalTime>
  <Words>1185</Words>
  <Application>Microsoft Office PowerPoint</Application>
  <PresentationFormat>On-screen Show (4:3)</PresentationFormat>
  <Paragraphs>188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Adobe Caslon Pro</vt:lpstr>
      <vt:lpstr>Arial</vt:lpstr>
      <vt:lpstr>Calibri</vt:lpstr>
      <vt:lpstr>Office Theme</vt:lpstr>
      <vt:lpstr>Legislative Branch</vt:lpstr>
      <vt:lpstr>Fun Fact</vt:lpstr>
      <vt:lpstr>Question</vt:lpstr>
      <vt:lpstr>Answer</vt:lpstr>
      <vt:lpstr>PowerPoint Presentation</vt:lpstr>
      <vt:lpstr>Congress</vt:lpstr>
      <vt:lpstr>Congressional Terms and Sessions</vt:lpstr>
      <vt:lpstr>The House of Representatives</vt:lpstr>
      <vt:lpstr>PowerPoint Presentation</vt:lpstr>
      <vt:lpstr>And why are the districts shaped so strangely? </vt:lpstr>
      <vt:lpstr>Redistricting</vt:lpstr>
      <vt:lpstr>How is Representation Determined?</vt:lpstr>
      <vt:lpstr>The 115th Congress</vt:lpstr>
      <vt:lpstr>The 115th Congress</vt:lpstr>
      <vt:lpstr>Speaker of the House</vt:lpstr>
      <vt:lpstr>Your Representative</vt:lpstr>
      <vt:lpstr>Your Representative</vt:lpstr>
      <vt:lpstr>The Senate</vt:lpstr>
      <vt:lpstr>Roles in the Senate</vt:lpstr>
      <vt:lpstr>The Filibuster</vt:lpstr>
      <vt:lpstr>PowerPoint Presentation</vt:lpstr>
      <vt:lpstr>The 115th Senate</vt:lpstr>
      <vt:lpstr>Joe Biden Highlights</vt:lpstr>
      <vt:lpstr>PowerPoint Presentation</vt:lpstr>
      <vt:lpstr>#McConnelling</vt:lpstr>
      <vt:lpstr>Richard Durbin</vt:lpstr>
      <vt:lpstr>Tammy Duckworth</vt:lpstr>
      <vt:lpstr>Legislation</vt:lpstr>
      <vt:lpstr>Congress and the President</vt:lpstr>
      <vt:lpstr>Removal Powers</vt:lpstr>
      <vt:lpstr>The Federal Budget</vt:lpstr>
      <vt:lpstr>PowerPoint Presentation</vt:lpstr>
      <vt:lpstr>Behind the Scenes</vt:lpstr>
      <vt:lpstr>The “Revolving Door”</vt:lpstr>
      <vt:lpstr>Conflicts of Interest “The foxes are guarding the hen house.”</vt:lpstr>
    </vt:vector>
  </TitlesOfParts>
  <Company>cusd300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Branch</dc:title>
  <dc:creator>cusd300</dc:creator>
  <cp:lastModifiedBy>Hollister, Ryan</cp:lastModifiedBy>
  <cp:revision>110</cp:revision>
  <dcterms:created xsi:type="dcterms:W3CDTF">2014-09-18T13:21:58Z</dcterms:created>
  <dcterms:modified xsi:type="dcterms:W3CDTF">2017-02-08T13:22:08Z</dcterms:modified>
</cp:coreProperties>
</file>