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69" r:id="rId6"/>
    <p:sldId id="281" r:id="rId7"/>
    <p:sldId id="280" r:id="rId8"/>
    <p:sldId id="282" r:id="rId9"/>
    <p:sldId id="268" r:id="rId10"/>
    <p:sldId id="272" r:id="rId11"/>
    <p:sldId id="270" r:id="rId12"/>
    <p:sldId id="256" r:id="rId13"/>
    <p:sldId id="266" r:id="rId14"/>
    <p:sldId id="257" r:id="rId15"/>
    <p:sldId id="283" r:id="rId16"/>
    <p:sldId id="258" r:id="rId17"/>
    <p:sldId id="260" r:id="rId18"/>
    <p:sldId id="263" r:id="rId19"/>
    <p:sldId id="264" r:id="rId20"/>
    <p:sldId id="259" r:id="rId21"/>
    <p:sldId id="265" r:id="rId22"/>
    <p:sldId id="262" r:id="rId23"/>
    <p:sldId id="261" r:id="rId24"/>
    <p:sldId id="267" r:id="rId25"/>
    <p:sldId id="273" r:id="rId26"/>
    <p:sldId id="271" r:id="rId27"/>
    <p:sldId id="274" r:id="rId28"/>
    <p:sldId id="275"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40"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48" y="117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9189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208494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73625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6963B-6A91-4F0E-8B6A-C6C761A14F0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194522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C6963B-6A91-4F0E-8B6A-C6C761A14F00}"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281361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C6963B-6A91-4F0E-8B6A-C6C761A14F00}"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116316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C6963B-6A91-4F0E-8B6A-C6C761A14F00}"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58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C6963B-6A91-4F0E-8B6A-C6C761A14F00}"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679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6963B-6A91-4F0E-8B6A-C6C761A14F00}"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79420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6963B-6A91-4F0E-8B6A-C6C761A14F00}"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358741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C6963B-6A91-4F0E-8B6A-C6C761A14F00}"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E4885-E28E-474C-8FC1-8B8A96BC2B93}" type="slidenum">
              <a:rPr lang="en-US" smtClean="0"/>
              <a:t>‹#›</a:t>
            </a:fld>
            <a:endParaRPr lang="en-US"/>
          </a:p>
        </p:txBody>
      </p:sp>
    </p:spTree>
    <p:extLst>
      <p:ext uri="{BB962C8B-B14F-4D97-AF65-F5344CB8AC3E}">
        <p14:creationId xmlns:p14="http://schemas.microsoft.com/office/powerpoint/2010/main" val="115833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6963B-6A91-4F0E-8B6A-C6C761A14F00}" type="datetimeFigureOut">
              <a:rPr lang="en-US" smtClean="0"/>
              <a:t>5/4/2016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E4885-E28E-474C-8FC1-8B8A96BC2B93}" type="slidenum">
              <a:rPr lang="en-US" smtClean="0"/>
              <a:t>‹#›</a:t>
            </a:fld>
            <a:endParaRPr lang="en-US"/>
          </a:p>
        </p:txBody>
      </p:sp>
    </p:spTree>
    <p:extLst>
      <p:ext uri="{BB962C8B-B14F-4D97-AF65-F5344CB8AC3E}">
        <p14:creationId xmlns:p14="http://schemas.microsoft.com/office/powerpoint/2010/main" val="229449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xPVjRPx40k" TargetMode="External"/><Relationship Id="rId2" Type="http://schemas.openxmlformats.org/officeDocument/2006/relationships/hyperlink" Target="https://www.youtube.com/watch?v=OaRpVBbSHcg" TargetMode="External"/><Relationship Id="rId1" Type="http://schemas.openxmlformats.org/officeDocument/2006/relationships/slideLayout" Target="../slideLayouts/slideLayout2.xml"/><Relationship Id="rId4" Type="http://schemas.openxmlformats.org/officeDocument/2006/relationships/hyperlink" Target="https://www.youtube.com/watch?v=dh4_JL5nit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Judicial Branch</a:t>
            </a:r>
            <a:endParaRPr lang="en-US" dirty="0"/>
          </a:p>
        </p:txBody>
      </p:sp>
      <p:pic>
        <p:nvPicPr>
          <p:cNvPr id="1028" name="Picture 4" descr="dailysh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19" y="1676400"/>
            <a:ext cx="8245010" cy="33653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5410200"/>
            <a:ext cx="3733800" cy="646331"/>
          </a:xfrm>
          <a:prstGeom prst="rect">
            <a:avLst/>
          </a:prstGeom>
          <a:noFill/>
        </p:spPr>
        <p:txBody>
          <a:bodyPr wrap="square" rtlCol="0">
            <a:spAutoFit/>
          </a:bodyPr>
          <a:lstStyle/>
          <a:p>
            <a:pPr algn="ctr"/>
            <a:r>
              <a:rPr lang="en-US" sz="3600" dirty="0" smtClean="0"/>
              <a:t>It Rules!</a:t>
            </a:r>
            <a:endParaRPr lang="en-US" sz="3600" dirty="0"/>
          </a:p>
        </p:txBody>
      </p:sp>
      <p:sp>
        <p:nvSpPr>
          <p:cNvPr id="3" name="TextBox 2"/>
          <p:cNvSpPr txBox="1"/>
          <p:nvPr/>
        </p:nvSpPr>
        <p:spPr>
          <a:xfrm>
            <a:off x="2819400" y="6056531"/>
            <a:ext cx="2971800" cy="369332"/>
          </a:xfrm>
          <a:prstGeom prst="rect">
            <a:avLst/>
          </a:prstGeom>
          <a:noFill/>
        </p:spPr>
        <p:txBody>
          <a:bodyPr wrap="square" rtlCol="0">
            <a:spAutoFit/>
          </a:bodyPr>
          <a:lstStyle/>
          <a:p>
            <a:pPr algn="ctr"/>
            <a:r>
              <a:rPr lang="en-US" dirty="0" smtClean="0"/>
              <a:t>Pages 302-348</a:t>
            </a:r>
            <a:endParaRPr lang="en-US" dirty="0"/>
          </a:p>
        </p:txBody>
      </p:sp>
    </p:spTree>
    <p:extLst>
      <p:ext uri="{BB962C8B-B14F-4D97-AF65-F5344CB8AC3E}">
        <p14:creationId xmlns:p14="http://schemas.microsoft.com/office/powerpoint/2010/main" val="308109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Process</a:t>
            </a:r>
            <a:endParaRPr lang="en-US" dirty="0"/>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r>
              <a:rPr lang="en-US" dirty="0" smtClean="0"/>
              <a:t>Lawyers from each side submit a </a:t>
            </a:r>
            <a:r>
              <a:rPr lang="en-US" b="1" u="sng" dirty="0" smtClean="0"/>
              <a:t>brief</a:t>
            </a:r>
            <a:r>
              <a:rPr lang="en-US" dirty="0" smtClean="0"/>
              <a:t>:  written statement setting forth legal arguments, relevant facts, and precedents supporting one side of a case.</a:t>
            </a:r>
          </a:p>
          <a:p>
            <a:r>
              <a:rPr lang="en-US" b="1" u="sng" dirty="0" smtClean="0"/>
              <a:t>Oral Arguments</a:t>
            </a:r>
            <a:r>
              <a:rPr lang="en-US" dirty="0" smtClean="0"/>
              <a:t>:  Lawyers from both sides present their arguments.  The Justices can ask questions at any time.  There is no jury.</a:t>
            </a:r>
          </a:p>
          <a:p>
            <a:r>
              <a:rPr lang="en-US" b="1" u="sng" dirty="0" smtClean="0"/>
              <a:t>Decision</a:t>
            </a:r>
            <a:r>
              <a:rPr lang="en-US" dirty="0" smtClean="0"/>
              <a:t>:  The nine justices vote to decide the winner of the case.</a:t>
            </a:r>
          </a:p>
          <a:p>
            <a:r>
              <a:rPr lang="en-US" b="1" u="sng" dirty="0" smtClean="0"/>
              <a:t>Majority Opinion</a:t>
            </a:r>
            <a:r>
              <a:rPr lang="en-US" dirty="0" smtClean="0"/>
              <a:t>:  The majority assigns one justice to write out and explain the court’s decision.</a:t>
            </a:r>
          </a:p>
          <a:p>
            <a:r>
              <a:rPr lang="en-US" b="1" u="sng" dirty="0" smtClean="0"/>
              <a:t>Concurring Opinion</a:t>
            </a:r>
            <a:r>
              <a:rPr lang="en-US" dirty="0" smtClean="0"/>
              <a:t>:  Written by a justice who sided with the majority but feels that they need to elaborate on the majority opinion or give other reasons as to why they made their decision</a:t>
            </a:r>
          </a:p>
          <a:p>
            <a:r>
              <a:rPr lang="en-US" b="1" u="sng" dirty="0" smtClean="0"/>
              <a:t>Dissenting Opinion</a:t>
            </a:r>
            <a:r>
              <a:rPr lang="en-US" dirty="0" smtClean="0"/>
              <a:t>:  Written by a justice who opposes the majority ruling.</a:t>
            </a:r>
            <a:endParaRPr lang="en-US" dirty="0"/>
          </a:p>
        </p:txBody>
      </p:sp>
    </p:spTree>
    <p:extLst>
      <p:ext uri="{BB962C8B-B14F-4D97-AF65-F5344CB8AC3E}">
        <p14:creationId xmlns:p14="http://schemas.microsoft.com/office/powerpoint/2010/main" val="107135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Supreme Court Decisions</a:t>
            </a:r>
            <a:endParaRPr lang="en-US" dirty="0"/>
          </a:p>
        </p:txBody>
      </p:sp>
      <p:sp>
        <p:nvSpPr>
          <p:cNvPr id="3" name="Content Placeholder 2"/>
          <p:cNvSpPr>
            <a:spLocks noGrp="1"/>
          </p:cNvSpPr>
          <p:nvPr>
            <p:ph idx="1"/>
          </p:nvPr>
        </p:nvSpPr>
        <p:spPr/>
        <p:txBody>
          <a:bodyPr>
            <a:normAutofit/>
          </a:bodyPr>
          <a:lstStyle/>
          <a:p>
            <a:r>
              <a:rPr lang="en-US" dirty="0" smtClean="0"/>
              <a:t>Brown v. Board of Education</a:t>
            </a:r>
          </a:p>
          <a:p>
            <a:r>
              <a:rPr lang="en-US" dirty="0" smtClean="0"/>
              <a:t>Miranda v. Arizona</a:t>
            </a:r>
          </a:p>
          <a:p>
            <a:r>
              <a:rPr lang="en-US" dirty="0" err="1" smtClean="0"/>
              <a:t>Korematsu</a:t>
            </a:r>
            <a:r>
              <a:rPr lang="en-US" dirty="0" smtClean="0"/>
              <a:t> v. United States</a:t>
            </a:r>
          </a:p>
          <a:p>
            <a:r>
              <a:rPr lang="en-US" dirty="0" smtClean="0"/>
              <a:t>Gideon v. Wainwright</a:t>
            </a:r>
            <a:endParaRPr lang="en-US" dirty="0"/>
          </a:p>
        </p:txBody>
      </p:sp>
    </p:spTree>
    <p:extLst>
      <p:ext uri="{BB962C8B-B14F-4D97-AF65-F5344CB8AC3E}">
        <p14:creationId xmlns:p14="http://schemas.microsoft.com/office/powerpoint/2010/main" val="939869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685800"/>
            <a:ext cx="7772400" cy="1470025"/>
          </a:xfrm>
        </p:spPr>
        <p:txBody>
          <a:bodyPr/>
          <a:lstStyle/>
          <a:p>
            <a:r>
              <a:rPr lang="en-US" dirty="0" smtClean="0"/>
              <a:t>The Current Supreme Court</a:t>
            </a:r>
            <a:endParaRPr lang="en-US" dirty="0"/>
          </a:p>
        </p:txBody>
      </p:sp>
      <p:pic>
        <p:nvPicPr>
          <p:cNvPr id="1026" name="Picture 2" descr="Roberts Court (2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88" y="20574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06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Supreme Court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Made up of one Chief Justice and eight Associate Justices.</a:t>
            </a:r>
          </a:p>
          <a:p>
            <a:r>
              <a:rPr lang="en-US" dirty="0" smtClean="0"/>
              <a:t>Named for Chief Justice</a:t>
            </a:r>
          </a:p>
          <a:p>
            <a:pPr lvl="1"/>
            <a:r>
              <a:rPr lang="en-US" dirty="0" smtClean="0"/>
              <a:t>Right now it is called “The Roberts Court”</a:t>
            </a:r>
          </a:p>
          <a:p>
            <a:r>
              <a:rPr lang="en-US" dirty="0" smtClean="0"/>
              <a:t>Current Supreme Court is split (four liberals, four conservatives, and one swing vote)</a:t>
            </a:r>
          </a:p>
          <a:p>
            <a:r>
              <a:rPr lang="en-US" dirty="0" smtClean="0"/>
              <a:t>Justices are nominated by the President and confirmed by the Senate</a:t>
            </a:r>
          </a:p>
          <a:p>
            <a:r>
              <a:rPr lang="en-US" dirty="0" smtClean="0"/>
              <a:t>Each Justice oversees at least one of the twelve Federal Judicial Circuit Courts</a:t>
            </a:r>
            <a:endParaRPr lang="en-US" dirty="0"/>
          </a:p>
        </p:txBody>
      </p:sp>
      <p:pic>
        <p:nvPicPr>
          <p:cNvPr id="1026" name="Picture 2" descr="http://i.onionstatic.com/onion/5217/5/16x9/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419699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6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Antonin Scalia</a:t>
            </a:r>
            <a:endParaRPr lang="en-US" dirty="0">
              <a:solidFill>
                <a:srgbClr val="FF0000"/>
              </a:solidFill>
            </a:endParaRPr>
          </a:p>
        </p:txBody>
      </p:sp>
      <p:sp>
        <p:nvSpPr>
          <p:cNvPr id="4" name="Content Placeholder 3"/>
          <p:cNvSpPr>
            <a:spLocks noGrp="1"/>
          </p:cNvSpPr>
          <p:nvPr>
            <p:ph sz="half" idx="1"/>
          </p:nvPr>
        </p:nvSpPr>
        <p:spPr/>
        <p:txBody>
          <a:bodyPr/>
          <a:lstStyle/>
          <a:p>
            <a:r>
              <a:rPr lang="en-US" dirty="0" smtClean="0"/>
              <a:t>Born:  1936</a:t>
            </a:r>
          </a:p>
          <a:p>
            <a:r>
              <a:rPr lang="en-US" dirty="0" smtClean="0"/>
              <a:t>Nominated by Reagan</a:t>
            </a:r>
          </a:p>
          <a:p>
            <a:r>
              <a:rPr lang="en-US" dirty="0" smtClean="0"/>
              <a:t>Sworn in Sept. 26, 1986</a:t>
            </a:r>
          </a:p>
          <a:p>
            <a:r>
              <a:rPr lang="en-US" dirty="0" smtClean="0"/>
              <a:t>Conservative</a:t>
            </a:r>
          </a:p>
          <a:p>
            <a:r>
              <a:rPr lang="en-US" dirty="0" smtClean="0"/>
              <a:t>Oversees the Fifth Circuit</a:t>
            </a:r>
          </a:p>
          <a:p>
            <a:pPr marL="0" indent="0">
              <a:buNone/>
            </a:pPr>
            <a:endParaRPr lang="en-US" dirty="0" smtClean="0"/>
          </a:p>
          <a:p>
            <a:endParaRPr lang="en-US" dirty="0"/>
          </a:p>
        </p:txBody>
      </p:sp>
      <p:sp>
        <p:nvSpPr>
          <p:cNvPr id="6" name="AutoShape 4" descr="data:image/jpeg;base64,/9j/4AAQSkZJRgABAQAAAQABAAD/2wCEAAkGBhQSEBQUEhQUFRUVFxoUGBcYGBUXGBgYFhgYFxgXGBcXHCYfGhwjHRgcHy8gIycqLCwsFh89NTAqNScrLCkBCQoKBQUFDQUFDSkYEhgpKSkpKSkpKSkpKSkpKSkpKSkpKSkpKSkpKSkpKSkpKSkpKSkpKSkpKSkpKSkpKSkpKf/AABEIANMA7wMBIgACEQEDEQH/xAAcAAADAAIDAQAAAAAAAAAAAAAABgcEBQEDCAL/xABVEAACAQMBBQUDBgcMCAQGAwABAgMABBEFBgcSITETIkFRYXGBkQgUIzJSoUJicpKisbIVFzM1Q3N0grPBwtI0U1RjdYOTlCVV0eJEZKPD0+MWGCT/xAAUAQEAAAAAAAAAAAAAAAAAAAAA/8QAFBEBAAAAAAAAAAAAAAAAAAAAAP/aAAwDAQACEQMRAD8AuNFFFAUUUUBRRRQFFcGpnsts6dShe4mu71GM0ycMU/AgWOQqMLwnwFBTa4qP7daW+nSWSQXl6wupxC/aTcRCkoMr3Rg9486bDuvj/wBt1L/uf/ZQOtFJ+7u6c/PYXkeQW908KNI3E5VVUjJ8TzrneNdusdpGjvH84u4oGZDwsEfOcHwPKgb6KSv3ro/9u1L/ALn/ANlK+3Bk0URPDc3UiTJPGRNL2mHEYMZXkMc8/dQV2ikOx3cCWKOSS91EO6KzBbjADFQWwOHkM1rdrNmzptt85hu753WWJeGWfjQh5VU5XhHgaCnUUkbXM9xqVpZLLLEjxTTSGJuB8JgL3sHHOvr962P/AG7Uv+5P+SgdaKnGpaS2l3Fi8dzdyxzXK28qzS9ouJFYqRyGDlfvrJ1i1a81d7Rp7iKOO1WYdjJ2ZLNJw8zg5GKB+opJO69PC+1IHz+c5/WlB3f3Cc7fVb5T4CQxzL7wVBPxoHailHZTaK4+cyWV8F+cRqJEkTkk0ZOONR4HzHgc03UBRRRQFFFFAUUUUBRRRQFFFFAUUVwzADJoOaSd0X8Xt/Sbj+2ak7eBv4EbNBpvDIw5NORxID5RL+H+UeXkDTRuPkZtIRnzxGWYtnkcmQk8vbQazfR/D6R/TB+uOqjUu30f6RpH9MH646qNAlbuv4fVf6fJ+ytfW8r62m/8Rg/xVOm3f3t/f6i9tefN41vJFK8cq5bAOcJy6HHurqk3aXdheafNcXYnU3sMYXMp5ls57/Lw++gv1TvfdpJnsoAOou4V90hMePiwp71FyIZCOoRj8FNYBt1vbSBm6N83uB7UaOYfqoNsi4AA6Dl8KTN7/wDFb/z1v/bpTDdXmLyCL7Ucz/mGIf46WN9kRbRplXqZIQPaZkAoO21+k2jmPhBZInvlk4v1LTZdXoR4lPWVyg9oR5P1IamG4fQpbc6gJzmVZkgY8XEMxKxIDeP16YtudU7PUdHTOOO5k/sjGPvkoPve5H/4aZR1t5oZx6cEqgn4Ma69Pk4topmHQ2EZ+Mua3W3Vj22mXkfi0EmPaFLD7xUr3G7RTXmozPcMGZLRIgQoXupIuM46n1oKpt3ePDpl3JExR0gdlYdVYLkEVi7stYkutKtpp2LyMrBmIAJKyOoPLl0Ars3kfxRff0eT9k1rdzJzolr/AMz+2koOde7uvaaRy44bpCfPAjYD4kn3060lbUfx1pP5N3+xHToKDmiiigKKKKAooooCiiigKKKKDg1BN7+857mU6fYklOLs5HTJMr5x2SY6rnkcfWPp1dd9u25sbIRQtie5ygI6pGMcbjyPMKPafKk35P8AsMHZtQmXIQlIAftfhye76o9S3lQN27DdFFYos9yqyXZweeGWH8VB0LebfDHjtd0f8Xt/Sbj+2anXFIm726W3nvLCQ8MiTyTxg/hxTHiyvnwnOfaKDVb6P9I0j+mD9cdVCl3azYxL97R3dk+azCcAAHixjunPTmBz9tbnUtRjgieWVgkaAszHoAP7/ADxzQTbZm0vpbrVFtporeH57JxyFO1mLYXkiseBRjHM55npRtdsvHbzabI09xPM1/CC88rMcZJPDGMIoyB0WsTZnSrqSCe5mvf3PtbqeS5wvAkxDnlxTPyjGAOS86wdTg0tbnT/AJk7Tz/PoOOdmmmJXJyDM3c5nHJT4UFj1L+Bk/Ib9k0vbrr3tdHsmznEKp/08p/hpg1I/QyfkN+yan+4G949ICHrFNInubhkH7dBubi8ztFDF9iwlf8APnjH+CujfKB+5MnFyXtYM88cu2TPPw5VqNMvOPa65HhHZCP74XP3vW031NjR5j5SQ/2yUHzubtVWwldM8Mt1O6ksWJUN2a95iSeSdSa2m1Ow/wA8vLO57ZozaPxqoUMHPErcySMfVx76+d11p2ekWYxjMfaf9Ri/+KtBvP24urK7t47dkCFO0lBQMSvapHyPh1NBR5YwylT0IIPsPKovuU4hqEqOcmK1MOMAFezuSuD5+2rTUl3eWfZbSaqnhhnA8AJJUk5fnUDxvI/ii+/o8n7JrXbmVxolr7JP7aSmfWtKS5t5YJCQkqGNuE4OGGDg+dcaFosVpbx28IIjjXhUE5PUkknxJJJ99BON8uj3F1eabFaP2c+LlkbjZMcIiJ7y8x0pYg3m6xpLiPUoDKmcBnADEfiTJlW9+TT3rsZu9dtkglKNZwySSOuG4WlKgRuDyOVXmORw3UGnm90+OaNo5UWRG5FXAZT7QaBb2O3m2WogCGTglxzhkwsnrw+Dj8kn1xTbUJ2/3GNFm50vi7vfMGTxrjnmFupx9k8/InpXzu534PGy22pklc8K3B+sh6Ym8x+N1HjnqAvFFfEcgYAgggjII5gg9CDX3QFFFFAUUUUBXBNc0l71NuF06xcqw7eUGOFfHJGDJjyUHPtwPGgiu8S+fVteMMPeAdbWLxGFJ429nEXbPkK9H6Fo6WltFbxDCRIEHrjqx9Sck+pqO/J72NOZNQlHXMUOfH/WSf4c/lVcaD4mchSQCxHQDGT6c+VJ2s7BC+ft72Qo6D6IQtwdj48RlwGkf15KPAeJdKw9R01Z1CSc485ZPB8dFbzXzXx8eWQQnOkW2qSu/wA21FvmaDu3FxDEzSEdTGDgtGP9YxAPhkc6wU2Su9TkDNdyS26HInlRVjcj8K2tVwrDylk5eQbrVP1XSROixN/BEjtF+2q9Iz+KTjI8QMeJrnVdZt7SLjnkjhjHLLEKPYo8T6Cg1Nhu8tI2DyIbmUdJLg9sw/JVu4g9FUVnbQbNpdxJGWaPs3WRGjwGR0+qV5YGM0gax8oiyjJEEU0/42BGp9nF3v0aXpPlLSZ7tkmPWZifuSgof73s5+tqt+VPIgtHgg+H1a64N1ohBW0vbu2U4LLGUwxAC8RBXrgCki0+Urz+lsuXmk2fuZP76bdD36abcEK7vbsf9cuF/PXKj34oMfXN2LwxzXVpdXIvQjMZCy8UwGC0bHHiFAB8CBXdp2wnz60ikmv72aGeNJeykMeO8A65wvUf3U+CVJoso6sjqQGUhgQRjII5GvnSNOW3t4oV5rFGkQJ6kIoUE/CgU13cyqAseqX0aKAqopjwqgYCju9AOVfX72MbiT5xc3Fw7x9lxyFeJVDBxw4HLvDNOtFAi3ew06BnbWL9EUFmyY+QAyTnh6AA1haNsBHOovLbUL3juEGbjkryIMYyGUcuQ8PAUx7cwrJDDFJns5bmCKRQSONGfmjY/BJABHiKYY4woAAAAGAByAA6ADyoE39764/831D4x/5aP3upW5SapqLr4gSKmfeq5p0ozQTf/wDjtxogeayHzq2J45oXA+cAdWeOUD6THM8LD3+VCsrtZY0kjPEjqHU+asMg/A13GsPSNNEEfZr9QMxQfZVmLBfYMkD0AoMyorv72EgWH90I8Ry8apKoHdk4uQb0ceJ8R61a6Rt9OmNNo1xwjJj4JceiMC36OT7qDZ7tJg2kWRH+oQe9Rwn7xTNUi+T5tYslo9k5+kgJdB9qJzk4/JYn3MKrtAUUUUBXFc0nbx94kWlwZ5PPID2UWev47+SD7zyHmAy9udvbfTIO0mPE7Z7OIHvOf7lHi36zyrzc+qvrGpq97MUV2wSqu/ZxjnwRogY+g5dTk+NNOjbFz6kf3R1RpWWZgsMSYE1wxyVSMHlHFgE58FBPId6qzoWwHZR4LfNlP8jaHsx7JLjHbSt+NlR6UGdpmv28EMcUEF32SKEQLa3OAB06oD7631jfrKnGocDph0eNgR5q4BpI2jGjWH+lt3yMhWlnmlPrwly2PU4FK0O+zS7d829pceXF3Vz7mc0FndwBk8gOZJ6ACtHf7dWMOOO6hJPRUbtXPsSPiY/Ck7Td/wBp0x4ZRNDnll0DLz8yhJx7q2ui7K2kSNc6W8jIx7QQw3HDA78uRyDw+GRnoOnhQbjarbOKysGu3DEYHAjAozu31FwwyuepyMgA1AG0m71ljeXt5bW8bFhGZ5Agwp5rDF14V6E+fmc1adudgpNWsoo5pVgmjbtMJmSLiIIwc8LHAPJuXU8udT+x+TbKT9PeIFH+rjZj+kQB99BGryEJI6qyuFYqHXPCwBwGGeeD151016Ttvk/6bGuZGnfAyWaQKPU91RgUt6dsHoN7eNaWj3TOiM7SI4MQClQQGdTxHLeHL1oMDcXY2ZjumvXtSJCkSxTGLJ4QWLBX/KABHkac9odw1hcKWti1sxGRwHjjOfHgY9PySKXdY+TbyJtbvn4LMn+NP8tL1tHrez5zwM1uD3hzmtyPPu84z692gxZRqezd0o4sxOcgAloJgOowfqt8GHqOt+2K2xh1K1WeHl+C6HrG46qfPzB8QfdUJ293xLqdkLc2nZvxq/H2nEAVz9UcAPMEjr40+7g9kbi0t5prhWj+cFOCNsg8KcXfKnpniwM88D2UFYooqc7201YCKTTHfgUHtEjCmTOe62CCWGOWB8PIG7aaKHslkuJBHHBIlwWJAGYjxKCT649TUs2p+UUqkpYQ8eOXay5Cn1WMcyPaR7KmG123N/eqkN65+hJ7hQRni6ZdQBlgOXMcsnzr70DdbqN4oaK2YIeYeTEakeY48Ej1ANBl3e9nVblwoumTiOAI+zhUZ/G5Y9patjH+7gHGmoF/HlqMD49oabFbC0+TnfMPpJ7ZPQGRz9ygffW2t/k0t/KXqj8mEn7y4oMTYvftcRTiHUSssfFwGZQvEnPHESndkT1HPHME9KvZuFC8RYBevFkYwehz0qYaV8nixjIM0k858iVjU+5BxfpU/XeytrKkaSwRyJEoWNXHGqgAAYVsjOABk86DZxzBhlSCPMHI+IrieEOpVgGVgVIIyCCMEEeRFauPZGzX6ltCnqiKh+KYNLG1Ow1izxhrq4tJnJ7JhcygFx4KJWK559AQTQR/bLZe50HUUntiREXLQSdRjxhk8zjkQfrD34ue77eDDqlvxp3JkAEsRPNT5jzQ+B9x50s38k9unzPWwt1ZTERpegcJRjyTtwPqHPSQdD4nniT65plzs/qitC5wO/E/4MsRPNXA5HyYegI8KD1VRWl2Q2nj1CzjuYuQcYZfFHHJkPsPj4jB8a3VBjalfrBDJLIcJGjSMfJUBJ+4V512P099oNaee6yYU+ldfAIDiKAeh8fMBvE1W99F4Y9EusdWCR+5pFB+7I99Lvyc7ELp88v4Uk5U+yNFwPi5+NBRrW2R7hn5fQjsEGOSZVXfA8yCg9ie2kbe/vNawRba1ObqUZz17JDyDAeLnngemfLLls22Td56/OpB8FjA+7FRHY2P90tqZZpe8sckswB8oTwRD3HhPuoN/sZuLEoFzqryPLJ3zDxEHn/rX+sW9ARjzPSm/X9kdJ0+zluHsIWSJQSOAMxyQoALnmefiaeWYAZPLHPNQjfbvPinjNjaOJF4gZpF5qeA5EaH8LvYJI5d0dedBsNb3SWmq20d7pRW3MiZEbDEbYyMEDPZsCCDjIOPfU7XStX0WUyKk8PmyjtIXA+1w5Rh7efspg3cb6/mEEdrcQ8cKZ4XjOJFDMWOVY4bmT4irfs5trZ365tpkc45p9WQe1G5+/pQSzQvlH4ULe2x4h1eEjn/AMtzy/OrdT/KLsAuVhuWbyKxqPjx1RLvZm0m5y21vIfNoo2PxIrFj2E09TkWVqD/ADMf+Wggu028PUdbb5vawusJOOyi4mLfzsnLl6cl881U90W7Q6ZE8s5BuZgAwByI0HPgB8STzJ6chjpkv1vaJGvCiKi+SgKPgK7qArgrQTWvXaG37D5wZkWHmO0Y8CgqSpB4sYIIIwefKg1sG72wS7+dJbRLN5gd0H7QT6ob8YDNMWKSZd9GlK/B86B8OIRylR/WC4pxtLtJUWSNldHAZWUghgeYII6ig7qMUUUHnv5Q0QGp2pAALQjJxzOJWAz58uVegxUi35bvrm8aK6tV7QxRmNox9fHEWDJ9rrjA59MZrSbuN9jwMLXUyxUHgWdgeNCOXDMOpH43UeOfALzWp1faq1tXjS4njiaT6gdsZ8M+gz4nlWyhnV1DKQysAQwIIIPQgjqKQ96+7I6rHG8Tqk8OQvHngdWwSrEAleYyDg9TQOuoatFBEZZpEjjAyXYgLjw5+OfDHWpRtF8oiFGKWMDTnoHfKKT+Kg7ze/hpKv8AdNrjRpA6mWKLPAvziMouevCrMMfCnvc1uxksnmnvoVWburFlkfhXmXYFSQCeQz1wPWgTr7fLrX1uyWJfS3fh+L5/XW82Q3ypfyLZ6rBCyzEIrhe5xHkokRicZJxxDGD4eNO+7neMdUku1MYRYHAQgk8SMXALZ8e74edMWobH2U54prWB268RjXi/OAz99BodP2dFvdvZFmksbi3d0gkJcRsjokiIzZbgKyKQCeR6VP8AeLpB/cq4t5CWk0qePsnPNmtLjAjyfHGeAnzhqqanE37qWTD6vY3SN7WMDD9k0hb3Zgraj0w2n22fyvnrBffgmg6vk23xNtdxE8klRx/zFIP7AqyVHfk3WJW0upT0klVB/wAtMn9urFQJG+eyMmi3WOZQJJ7kkUn7sn3Uq/Jw1UNZ3NvnvRyiXH4sihc/FPvFVm/slmieKQZSRWRh5qwKkfA15n0i7l2d1pllDGMHgf8A3kDnKyL5kYDe1SPOg9CaG4Fzex+IlSX3SQxj9qNvvqI7Ly/uXtTJFJySWV4cn7M5DxN8eAfGqbrOt/N763v0zJY3EAhnlTvLHhuOGZscwvfYE9ACc+FY+87duNTSO4tmVbmMAo2e7ImeIAsPLqrep8+QK+8TStd1G4eBIDHaAkKFljCyL4NI3EC2evDjA8vGpXtLsjc6XPGtyigkCRSCGVgDzGfMEcx6jzr1+i8hnrUi+UdATZ2zCNm4ZmzIBkICmOFj4cRx+ZQOdxsjp2p20cjW8TLKgdXVQjgMAeTpg8vI+VSXbDcVc2jdtpzvMq94KDwzp+SVxx+7B9Kw90+9z5gPm11xNbE5VhzaEnry/CQnmQOY5464r0Lperw3MYkglSVD+EhDD2HHQ+h50HnXZ3fhqFm3Z3I+cKpwVlysox4dpjOfygarGzO+zT7vCvIbaQ/gzYVc+kn1T78eytJ8oXTYf3PWbs07YzIgk4Rx8JVyRxdSOXQ1PNmNzM2oWCXVvcRcTFlMbhlwUYjHGM9Rg8x40HpdpeJMxlSSMqeqk45Hl1HsrSQ6TfYy98nF4hbZQoPply2PaagabP67o54oluFQcz2R7aI+rIMge8CmPQflFzJ3b22V8ci8R4G96NkE+wigrEuj37cvn6KPNbVOL3FpGX9E1Fd8OlldRsrFZH7Ls48F2LfSTzydpM/gXJOSfSqzoO9zTbrAW5WNj+BN9EfZlu6fcaWd9mwUt+kN1ZjtZIgUZVIJaMniBTnzKnPIczxculBxPuR0i0i7S6mlCLjieSVY1yfDuqOvl1rbaZvP0WzhS3guAI4xwqFSZwOZJ7xU55kmtZo+zF9qmhG11DjhmWVezeRe+Y0KkF1zknBdeeCcDPmRfk52PAAZrri8W4oh+jwf30D9oG2Fpe5+azxykcyAcMB5lGwwHritzU32U3IwWN2lzHcXDNGSVU8Cg5BBDYGWHPpypp2v2yg02JJbgScDuI8ovFgkE5bmMDAPqccqDfEVGflD6PaiCKfupdM/AuBzlQDvcfnw8sMfPHjTxrG9PTre3E3zmOQMMokbB5H9OEc1/rYx41L9ntnp9pL5r28Bjs0PCiAnvBTkRIfLxd/M8ufQFndvvSudPdYeFriBmx2PMsCx/kT4En8HofQnNejtntqIL2MvA+Spw6MOGSNvsyRnmp+7yrX/AL3NiLmC5WBUktxhODurgAheJRyJXOQevtrL1rZCC4cS96KdRhbiFuzlA8iw5Ov4rAj0oN3WJq84S3mY8gsbtn2KTWJZtJbRMby5jdU59qyCEhR4yd4oT6gKPSozvR32CdJLSwz2bgpJMRgup5FYweikcix5kHkB1oFLdDtj8w1FOM4hnxDJ5DiPcf8Aqt9xNeo7yZljZkQyMBkICoLHwGWIA9prxlNphFvHOGBV3eMjxRkwcEeRVgQfQ+VemNltfu7rQ7WS0EbXDKsLNKTwpwExvKwHNjhc8I6lqDY7P6ZcCaW91B41coY44kbMVvFkM2XOOJ2IBZvxR4dIpvO2vW4luhC3GLiWKNCOeYLUEAjzDzOxH83VP2i2aitrSS71W4mvjEvF2bt2cBfoiLBHhTliB3s1NN0+hvqmrtdTqDHARKwAATi6QxKOgVcZA8o8UFt3d7N/MdNt4CMOF45P5x+8w9xPD/VplriuaApO3kbu49Ut8cknjBMUnl5o2OqH7uo8i41xQeatj9vbrQ7h7O8jZoAxDxHHEmerxE8ip646Nnwq06BBbSqJNPuJIUYBzCuODD94EwTKTFkfY4QevOsfeXu5j1S35YS5jB7KTz/3bnxQ/cefmDKN2W381hfLZ32ez4vm+ZOb27ZwAGPPs84yucDqPUPRYrov7BJo3jlQOjgqynmCD1BrvFGaDydvL2CbTLwoMmCTLwufFfFCftLnB8wQfGs7TNgtTigW80+TtY2HFx2srB+XUNGQrEg8iuDXoHbzY6PUrJ4HwH+tE/2JAOR9h6H0JqLbotrH0zUJLG7ykcj8DBukUw5BvY3JSfyT0FApbQ7wb+6g+bXknaKrhsPGiurJkdQAc8yOfnTLub3mpp7tb3JIt5W4g/M9k+MEkDnwkAZx0wPWn/fnsNFNZPeooWeAAswGO0jyFIbzIzkH0I9kO0rYq7ubZ7i3iaVI34HCd51PCGzwDmRg+GaD1/Z3kcqK8bq6MMhlIZT7CK1mt7G2d4P/APRbRSH7RXD+51ww+NeTNH2lurJybeeWE55hWIBI+0h5H3iqDofyh72LAuI4rhfEj6J/iuV/RoNrvQ3P2VlZS3UDzRlCoEZIdWLMFABbvDrnqelIOyenat2Rn08XXZqxQmFjjiABIKA8+TDwPWm3ejvZg1LT4oYFkRzKHkRwOQRWxhhyYFm9D3elVHc3pfY6NbAjBkDTH/mMSP0cUEpt98msWZC3UQcdPpoTG35yBf1GmTTflJxHHzi0kXzMbq/3OF/XVmkiDDDAEHwIyPgaW9W3aabcZ7SzhyfwkXs29pMeCffQaKx38aXJ9aWSL8uJ/wBacQrv17a/RtRtZLeW8g4JB1LcDKRzVl4wMEHnUc1jYq3j2jSwUOLdpYkxxZbDorHDe01Rr/5Odm38FPcRn14JB8MA/fQJ2i7rtNE/Fc6vaSQqchEkRGceAZi3d9cZPqKsEG3GlW8Sxpd2iIgCqqSIQAOgAXNRjbvckdOsnuRcmYIygr2PBhWOOIt2jdCR4eNYm7LdUuqxSSNcmIRvwFBHxE5GQeIsB9x6UFf1HffpcXSdpT5RxufvYBfvpL135SBwRZ22PJ5mz/8ATT/NW3tvk42YOXuLh/Qdmuf0TSJvp2Ig02W1NqhRHRgcktl42HeJbxIYZ9lBro4tX1+XmZJVGTk/RwJ5AYHDk9B1P667N1Gysd3f3Npcrg/N5VweqSBkHEPJlOfhXobYvXkvLCCdAFDoMqOisvddfcwPuqA7IbURwbSyXDsqQyT3CsxIACyF+Ek+WeGgQtV097eeSGQYeJ2jb2qcH9Veivk+T8WkEfYnkHuIRv1k1DN4esR3Wp3U8P8ABvJ3TjGQqqvFj1xn31avk5j/AMMm/pDf2cdBq/lIa0RHa2oP1y0zj0TCp97N8Kdd0GzIs9KhBGJJh28nnlwCo9ycI9ualG/JjPrkUPlHDEB/OOxP7deioowqhRyAAA9g5Cg+6KKKDiiiigKiPyhdjhwx38a4IIimx4g/wbn1H1SfVfKrdWr2o0Nbyznt26SxlAfJuqt7mAPuoNZu22i+e6ZbzE5fg7OT8uPutn24Df1qZ68+blNrTYXkun3XcEknCOLok690qfy8AZ8wvnXoMUBUl33btjcxm9tlzPGv0qAc5Ix+EB4uo+I9gqtUYoPKM29a8k017CUrIjBVEhz2gRSDwE5ww5AZPPHiate4/Zp7TTAZQVe4czcJ5FVICpkeBIHF/WFKm9nc0WZ7zT05nLSwL59S8Q+8p8PKtFsFvxntCIb7inhHd4z/AA0eOXU/XA8jz9fCgsu1G7ixv8meEcZ/lU7kn5w+t/WzUp2g+TjMpLWdwkg8ElHA3s41yp+Aq36RrMN1Es1vIskbdGU/cR1B9DzrMkcAEkgADJJ6ADxNB4w1nZ+e1uWt5kImQgFQQ3UBhgrnOQQa7tM2svLbHYXM8eOQCyNw+zhzj3Yp3sNQ/dLatJoeafOFdT/uoAO96ZCZ/rVbNo921hfZM9unGf5RPo5PaWX639bNBDtJ3/alFgSGGcfjpwt+dGV+8GmKP5Sz471khPpMQPgUrs1z5NxyTZ3Q9EmX/Gn+Wp7tTutvtPjMtxGnZAheNHVhluQ5cm+6g51DeCZdYXUuxAKuj9lxkj6NQuOPh8ceVPn/APZaT/YU/wCs3/46jDwMAGKkK3QkEA45cj418YoKxtFv9e7tJ7drNFE0bR8XaluHiGM44BkjrWl3d72G0qCSJbdZe0k7TiMhTHdC4wFPln30gUUFkuPlJ3BHctIVP4zu33AL+ukbbLeXd6mFW47IIjcSqiAYOMfWOW6eGcUqUUDJabwr6G3jt4Lh4Yo84WPCZLEsSzDmxJPicUuE0Yr6eIjGQRkZGQRkZIyPMZB+FB8V6Z3AW3Do4b7c0jfDhT/DXna80dooIJXwBPxsi+PAhC8fsLcQH5Br1Zu10r5vpNnGRg9kHYfjSZkI/Sx7qCP7wlztbbg9DNZj9KOvQ9ee96X0W09rIftWsn5smP8ADXoOg5ooooOM0UUUBRRRQR7fVuwM4N9aLmZR9NGo5yKvSRQOrqOo8QPMc+d0m+BZlSzvnxMO7HKx5SjoFcno/hk/W9vWwEVIN5+5UXBe6sAFmOWeHkFkPUsngr+nQ+h6hXs1zXnnYzfBLaZstVR5Ih9GSwPbRjpwuDzdR+cPXpT6NLueAXWh34miPP5tO5miPmqSMeOM/ikjHmKCk1Pd4O5631HilixBcnnxgdyQ/wC8UeP4w5+2sC22/t5pew1OKbTbvpx8bxqfIrKpAx+VlfU0wuupWwDwPHqMPXgfhiuOHw4JUHZycvNVz50EERtT2fuujRZPT60EwH3N9zD0pw2m35peaTNCqPDdSBYyB3kKE/SFG6jIBGD9rqaptntbY6hxWtwnZynk1rdJwP7g3J/QqTSRtb8nmKQl9Pk7JuvZSZZPYr/WX38XuoO35POyqpbSXrjvzExIfsxoe9j8ph+gKsIrypPpus6OeXzmFAfrIS8J+GU+POmLQvlE3keBcxRXA+0MxP8AEZU/mig9E1Nt/wBOF0dh9qaJR8S3+GsWw+UPYOPpEuIj+Srj4q2fupP3wbz7PUbOOC2MpZZlkJZOFcBHXGSc57w8KCgbmbZJdCt1kRXXMoIZQwP0reB5Vu7vdhpkhy1lBk/ZXg/YxSzug2nsYNKt4XvLdZBxM6tIqFS7s3DhyOgI6U7NtjZDreWo/wCfD/moIVv02bs7JrWK0gWIssjuQWJIyoXPET48VMW77cTA1uk+ocbPIocRBiiorDIDEd4tjmRkYpb3napDfbQW6CWN4F7CIuHUx8Jbjc8YPDjvYPPwq43W3NhGuWvbUD0mjJ9wUkn4UEY307Gadp8MIto2SeViQO0dgI1HeJDE9SQB762O77dPYPpsV9fdpzV5WUvwx9mrNwsQoDfVGevPNIm3u00eo6w0jyEW3GsSvhu7CpwXC4zzyz4xnnT3t/vbsJtNksrMTHiRY1IXs0VUKkA8XMjC4xigSdntAi1fWjHBEILYsZCi57kEeB+c3IZ83ru3l3cc2tdiyiG3tmiswAMBIkbvHH9ZiPTFavYneDLpYmNvFE0kwUccgY8Krk4VVI6k55nwFZVxdarrsoHA82D+AipEv5TABRjzY58qDv0+1Os62iIuIOIKqj6sVrByCjy7oA9Wf1r1KqgDA5Ckjddu2XS4CXIe5lA7Rx0UDpGnoOpPifYKeaDz/wDKGj7PUbSYdexA/wCnKzf4qvlvMGRWHRgGHvGajHylbPMdlJ5NKn5wRh+yap+w972um2cn2reLPtCAH7xQbyiiig4ooooCiiig5rjFFFArba7uLTU0+mThlAwsyYDjyB8HX0PuxUS1LZDVtAlM1u7ND4yxjiRh5TRHOPeCPI16WrgjNBGdjdDXaK2kuL+SbKzFFSNwsagIp7qsrY5k+NNdnuft4V4YbvUI1HQLcYA9i8GK7d2EQX90VUBQNQmwAAAOSdAOlYm+3aC4s7CKW1kaJ/nCqSMc14JCQQQQRkDl6UGJtPurmkiPBdSXXDzWK7Ctn0jmUK8beRHjS9aXVz83sxFezm2nuktJIpCPnFu+SGRZxzxyxhhy5VaLOYvEjEYLKrEeRIBqH3miRLq0kygh11mBOTHhKyJ2jZXpni559TQUE7rY/wDbdS5//M/+2tJffJ/s5Ofb3PF5kxNn2/RiqhU73YbS3Fxe6rDNI0iQXBEXFjugySrwg45jCjrQIh3NW8F9Ha3by8FxnsJ4iFyy8zG6OGw3sOD8ax9I3KxXd9MkE8vzW3bs3lZV4nkHVI8cuXix6ZHI55Uze5MY4LSVVLPHewlQMcRyHBUZIGSKyd0S50mF8YMjTSN5lmmkBz68h8KDBt9xelKvCYZHP2mmlz7e6QPupO273BJHC82ns+UBZoXPFlRzPZt1yB+Cc586Y95urSx6vo0ccjorT94KxAbiliTDAcjyJHPzqnYoPK9zutkFrbTxXEcpumEcUaq4ZmPUEnkMeJ8KqGzXyfbSOMG8Z55CO8FZo41PkvDhj7SfcK0OySwQ6rCHaOMQXN+CWcKBjuxjDHhGOI4wBVR2j2otTZXIS6tyxglCgTRkluzbGAG65oFnU9xGmTx/QCSEn6rpI0i+8SEgj2Ee2k7ZPc7am8mtL5pu3jAkTgZVjliJ5Ovd4vQjPI58qetxDH9xowfwZZV9nfzj4k19be6nHZ6pplzJlVIuIXKqzEqUVlHCoJPe8hQbLS902mW5BS0jYjxkLS/dISPurdarqkVnCpwBlljijUAF5HOEjRR4k/AZJ5Cla53h3U/d07TbiQnl2twvzeIeve5sPhWTsxsVOLgXupTC4ugCI0UEQ24PIiNT1YjlxY/9aB0Wsa31KN5ZIlYF4uHjXnleNeJfbkeVd086opZ2CqoJLEgAAdSSeQFaPZmIPLc3S/wdy0ZjJBBZIowgfB/BY5I8wQfGgTPlE23FpkT/AGLhfgyOP/St7uZuePRLQ/ZDp+ZK4H3YrB38x50aQ/ZkiP6eP7669wUudHUfZmlH3hv76CkUUUUHFFFFAUUUUBRRRQFFFFAl7teupf8AEJv1JTBtDs3b3sax3UYkRXEgUlgOIAgfVIzyJ5Uv7teupf8AEJv1JWl+UE5XTYipIIuUIIJBBEcvQigfdamnSBjaRRyygd1Hfs1+IB+HL2ivO+k6XdnVLe7nYZk1CNJkyVaObj4uFoz4AA4IyMCvSGmSFoImPVo0J9pUE1INqO7r3COjXmny/wBbgZCfbyoLQa1ej7O29q0zwRhWncyStkku5JPMk8uZPIchmtrUq3P3LHUdZQklRc8QGeQJknBwPDOB8KD624v2vL+3sp4ZLeFC1wHZgO3eNGCrG0Z5YznrnmOQ8WPdGuNGtPyXPxlkNa7fPdrBaW87A/Q3cTcgCeErIGAz5j9VZ+6CTi0W0PpJ8O2kxQK+9X+O9E/nl/t4arIqTb1f470T+eH9vDVZFBFdP1AF57UWsU8lxqV0qG4U9iOHvHvDnnl0x5VtX2Su4VaU6Zo7CNS/DEspkbhGcICMFjjAHnWr0flf27kgKNXvuZOB/B+dVjU9djigll40bs0aThDrluBS2Bz8cYoF3dFZvHpimSNomklml4GUqVDyMR3TzHKsTeJqUcGoaS8rcKLLOxOGOAIgOignqR4Vk229/TmjDmV0YgHs2hm7TmM4wqkH2gketdWz8c1/qC38sTwwQxtHbI/KRu0+vKw8MgYx5AUGZJvOtOkSXcx8orW4b4EoBWM+2WoT8rPS5Vz/ACl26wKPUxglz7OVO+K5xQJdlsVPO6y6rcC4KniW2jUpaoRzBKnnKR4cfL0NOYFc1j318kMbSSuqIg4mZiAAB4kmgQd/d2q6O6seckkaqPMhuM/cpr43ARkaOCfGaUj9EfrFTja7XJdotUitrQHsIyQhIIHDkdpO48BjGAeeAB1NegNB0aO0toreIYSJQg8z5sfUnJPqaDYUUUUHFFFFAUUUUBRXNcUBRRRQJe7X62pf8Qm/UlbnazZCDUYVhuePgWQS4RuEkqGGCcdMMelau83fEyySQXt3bdq5kdYmQKXOATgjryHwrp/e+uP/ADbUPzo/8tA5ogAAHQDAHoKi2sSCfVjcpzj/AHSsrdWHRjCjB8HxHFkU7ndoXGJ9Q1CZT1QzcKn0IQDl6VsrvYW3a1jt4uKBYnEsbR4DK69GBI60DFmpPuf/AI01r+f/APu3FMn739x/5tqH50f+WuqHdYIi7QXt3C8hzI6MnFIck5bK8zlifeaD43xWay2dvG4yr3sCMMkcmLA8x6Gud19yLdJdNc8MtpI/Ap6vC7l0dfPBYg+7zrKt93Z442uL67uVjdZVSUoV4l+qcBfCtltLsVBeFXbjjmTmk0bFJF9jCg6dpdiY7y7srh3ZTZyGQKACHyVYAk9MFB99bXXNbitLd55m4UQZ9WPgqjxYnkB60trspqad1NWJX/eW0Tv+dnnX3Z7uQ0qzX1zNeyIcqJMLEp81iXuigjeyupPe31tY3luBDJczXDBhIrMZlZiDzHIEDGKqm0G6rTIrS4kS0QOkMjqeKXkyoxB5v5imfaPZZbsRfSSQvCxaOSMgMpI4TjIPhyrRybuJXUrJql+6MCrKWjwykYIOF6EUGk2O3saWtnbxzTKkqRIrcUUnJgMHDBSDTRFvR0xul7B724f2gKV7r5PGnsO49zGfR0YfBkNai4+TXET3L2RR+NErfqdaChvvM0wf/HW3ucH9Va683z6VGP8ASg/oiSN/hxSMPk0D/bz/ANv/APtrPsvk3Ww/hbqd/wAlUT9fFQdet/KPhUEWltJIftSkIvt4VLE/EUnJDrG0cg4srbg5zgx26eoH8ow/rH2VYdE3PaZbEFbcSMPwpiZP0T3fupzjjCgAAADkAOQHoBQLOwmwFvpcPBF3pGx2kpHecj9lR4KPvNNFFFAUUUUHFFFFAUVzRQcUUUUBRRRQc0UUUBRRRQFFFFAUUUUBRRRQFFFFAUUUUBXBoooDNFFFAZozRRQGaM0U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hQSEBQUEhQUFRUVFxoUGBcYGBUXGBgYFhgYFxgXGBcXHCYfGhwjHRgcHy8gIycqLCwsFh89NTAqNScrLCkBCQoKBQUFDQUFDSkYEhgpKSkpKSkpKSkpKSkpKSkpKSkpKSkpKSkpKSkpKSkpKSkpKSkpKSkpKSkpKSkpKSkpKf/AABEIANMA7wMBIgACEQEDEQH/xAAcAAADAAIDAQAAAAAAAAAAAAAABgcEBQEDCAL/xABVEAACAQMBBQUDBgcMCAQGAwABAgMABBEFBgcSITETIkFRYXGBkQgUIzJSoUJicpKisbIVFzM1Q3N0grPBwtI0U1RjdYOTlCVV0eJEZKPD0+MWGCT/xAAUAQEAAAAAAAAAAAAAAAAAAAAA/8QAFBEBAAAAAAAAAAAAAAAAAAAAAP/aAAwDAQACEQMRAD8AuNFFFAUUUUBRRRQFFcGpnsts6dShe4mu71GM0ycMU/AgWOQqMLwnwFBTa4qP7daW+nSWSQXl6wupxC/aTcRCkoMr3Rg9486bDuvj/wBt1L/uf/ZQOtFJ+7u6c/PYXkeQW908KNI3E5VVUjJ8TzrneNdusdpGjvH84u4oGZDwsEfOcHwPKgb6KSv3ro/9u1L/ALn/ANlK+3Bk0URPDc3UiTJPGRNL2mHEYMZXkMc8/dQV2ikOx3cCWKOSS91EO6KzBbjADFQWwOHkM1rdrNmzptt85hu753WWJeGWfjQh5VU5XhHgaCnUUkbXM9xqVpZLLLEjxTTSGJuB8JgL3sHHOvr962P/AG7Uv+5P+SgdaKnGpaS2l3Fi8dzdyxzXK28qzS9ouJFYqRyGDlfvrJ1i1a81d7Rp7iKOO1WYdjJ2ZLNJw8zg5GKB+opJO69PC+1IHz+c5/WlB3f3Cc7fVb5T4CQxzL7wVBPxoHailHZTaK4+cyWV8F+cRqJEkTkk0ZOONR4HzHgc03UBRRRQFFFFAUUUUBRRRQFFFFAUUVwzADJoOaSd0X8Xt/Sbj+2ak7eBv4EbNBpvDIw5NORxID5RL+H+UeXkDTRuPkZtIRnzxGWYtnkcmQk8vbQazfR/D6R/TB+uOqjUu30f6RpH9MH646qNAlbuv4fVf6fJ+ytfW8r62m/8Rg/xVOm3f3t/f6i9tefN41vJFK8cq5bAOcJy6HHurqk3aXdheafNcXYnU3sMYXMp5ls57/Lw++gv1TvfdpJnsoAOou4V90hMePiwp71FyIZCOoRj8FNYBt1vbSBm6N83uB7UaOYfqoNsi4AA6Dl8KTN7/wDFb/z1v/bpTDdXmLyCL7Ucz/mGIf46WN9kRbRplXqZIQPaZkAoO21+k2jmPhBZInvlk4v1LTZdXoR4lPWVyg9oR5P1IamG4fQpbc6gJzmVZkgY8XEMxKxIDeP16YtudU7PUdHTOOO5k/sjGPvkoPve5H/4aZR1t5oZx6cEqgn4Ma69Pk4topmHQ2EZ+Mua3W3Vj22mXkfi0EmPaFLD7xUr3G7RTXmozPcMGZLRIgQoXupIuM46n1oKpt3ePDpl3JExR0gdlYdVYLkEVi7stYkutKtpp2LyMrBmIAJKyOoPLl0Ars3kfxRff0eT9k1rdzJzolr/AMz+2koOde7uvaaRy44bpCfPAjYD4kn3060lbUfx1pP5N3+xHToKDmiiigKKKKAooooCiiigKKKKDg1BN7+857mU6fYklOLs5HTJMr5x2SY6rnkcfWPp1dd9u25sbIRQtie5ygI6pGMcbjyPMKPafKk35P8AsMHZtQmXIQlIAftfhye76o9S3lQN27DdFFYos9yqyXZweeGWH8VB0LebfDHjtd0f8Xt/Sbj+2anXFIm726W3nvLCQ8MiTyTxg/hxTHiyvnwnOfaKDVb6P9I0j+mD9cdVCl3azYxL97R3dk+azCcAAHixjunPTmBz9tbnUtRjgieWVgkaAszHoAP7/ADxzQTbZm0vpbrVFtporeH57JxyFO1mLYXkiseBRjHM55npRtdsvHbzabI09xPM1/CC88rMcZJPDGMIoyB0WsTZnSrqSCe5mvf3PtbqeS5wvAkxDnlxTPyjGAOS86wdTg0tbnT/AJk7Tz/PoOOdmmmJXJyDM3c5nHJT4UFj1L+Bk/Ib9k0vbrr3tdHsmznEKp/08p/hpg1I/QyfkN+yan+4G949ICHrFNInubhkH7dBubi8ztFDF9iwlf8APnjH+CujfKB+5MnFyXtYM88cu2TPPw5VqNMvOPa65HhHZCP74XP3vW031NjR5j5SQ/2yUHzubtVWwldM8Mt1O6ksWJUN2a95iSeSdSa2m1Ow/wA8vLO57ZozaPxqoUMHPErcySMfVx76+d11p2ekWYxjMfaf9Ri/+KtBvP24urK7t47dkCFO0lBQMSvapHyPh1NBR5YwylT0IIPsPKovuU4hqEqOcmK1MOMAFezuSuD5+2rTUl3eWfZbSaqnhhnA8AJJUk5fnUDxvI/ii+/o8n7JrXbmVxolr7JP7aSmfWtKS5t5YJCQkqGNuE4OGGDg+dcaFosVpbx28IIjjXhUE5PUkknxJJJ99BON8uj3F1eabFaP2c+LlkbjZMcIiJ7y8x0pYg3m6xpLiPUoDKmcBnADEfiTJlW9+TT3rsZu9dtkglKNZwySSOuG4WlKgRuDyOVXmORw3UGnm90+OaNo5UWRG5FXAZT7QaBb2O3m2WogCGTglxzhkwsnrw+Dj8kn1xTbUJ2/3GNFm50vi7vfMGTxrjnmFupx9k8/InpXzu534PGy22pklc8K3B+sh6Ym8x+N1HjnqAvFFfEcgYAgggjII5gg9CDX3QFFFFAUUUUBXBNc0l71NuF06xcqw7eUGOFfHJGDJjyUHPtwPGgiu8S+fVteMMPeAdbWLxGFJ429nEXbPkK9H6Fo6WltFbxDCRIEHrjqx9Sck+pqO/J72NOZNQlHXMUOfH/WSf4c/lVcaD4mchSQCxHQDGT6c+VJ2s7BC+ft72Qo6D6IQtwdj48RlwGkf15KPAeJdKw9R01Z1CSc485ZPB8dFbzXzXx8eWQQnOkW2qSu/wA21FvmaDu3FxDEzSEdTGDgtGP9YxAPhkc6wU2Su9TkDNdyS26HInlRVjcj8K2tVwrDylk5eQbrVP1XSROixN/BEjtF+2q9Iz+KTjI8QMeJrnVdZt7SLjnkjhjHLLEKPYo8T6Cg1Nhu8tI2DyIbmUdJLg9sw/JVu4g9FUVnbQbNpdxJGWaPs3WRGjwGR0+qV5YGM0gax8oiyjJEEU0/42BGp9nF3v0aXpPlLSZ7tkmPWZifuSgof73s5+tqt+VPIgtHgg+H1a64N1ohBW0vbu2U4LLGUwxAC8RBXrgCki0+Urz+lsuXmk2fuZP76bdD36abcEK7vbsf9cuF/PXKj34oMfXN2LwxzXVpdXIvQjMZCy8UwGC0bHHiFAB8CBXdp2wnz60ikmv72aGeNJeykMeO8A65wvUf3U+CVJoso6sjqQGUhgQRjII5GvnSNOW3t4oV5rFGkQJ6kIoUE/CgU13cyqAseqX0aKAqopjwqgYCju9AOVfX72MbiT5xc3Fw7x9lxyFeJVDBxw4HLvDNOtFAi3ew06BnbWL9EUFmyY+QAyTnh6AA1haNsBHOovLbUL3juEGbjkryIMYyGUcuQ8PAUx7cwrJDDFJns5bmCKRQSONGfmjY/BJABHiKYY4woAAAAGAByAA6ADyoE39764/831D4x/5aP3upW5SapqLr4gSKmfeq5p0ozQTf/wDjtxogeayHzq2J45oXA+cAdWeOUD6THM8LD3+VCsrtZY0kjPEjqHU+asMg/A13GsPSNNEEfZr9QMxQfZVmLBfYMkD0AoMyorv72EgWH90I8Ry8apKoHdk4uQb0ceJ8R61a6Rt9OmNNo1xwjJj4JceiMC36OT7qDZ7tJg2kWRH+oQe9Rwn7xTNUi+T5tYslo9k5+kgJdB9qJzk4/JYn3MKrtAUUUUBXFc0nbx94kWlwZ5PPID2UWev47+SD7zyHmAy9udvbfTIO0mPE7Z7OIHvOf7lHi36zyrzc+qvrGpq97MUV2wSqu/ZxjnwRogY+g5dTk+NNOjbFz6kf3R1RpWWZgsMSYE1wxyVSMHlHFgE58FBPId6qzoWwHZR4LfNlP8jaHsx7JLjHbSt+NlR6UGdpmv28EMcUEF32SKEQLa3OAB06oD7631jfrKnGocDph0eNgR5q4BpI2jGjWH+lt3yMhWlnmlPrwly2PU4FK0O+zS7d829pceXF3Vz7mc0FndwBk8gOZJ6ACtHf7dWMOOO6hJPRUbtXPsSPiY/Ck7Td/wBp0x4ZRNDnll0DLz8yhJx7q2ui7K2kSNc6W8jIx7QQw3HDA78uRyDw+GRnoOnhQbjarbOKysGu3DEYHAjAozu31FwwyuepyMgA1AG0m71ljeXt5bW8bFhGZ5Agwp5rDF14V6E+fmc1adudgpNWsoo5pVgmjbtMJmSLiIIwc8LHAPJuXU8udT+x+TbKT9PeIFH+rjZj+kQB99BGryEJI6qyuFYqHXPCwBwGGeeD151016Ttvk/6bGuZGnfAyWaQKPU91RgUt6dsHoN7eNaWj3TOiM7SI4MQClQQGdTxHLeHL1oMDcXY2ZjumvXtSJCkSxTGLJ4QWLBX/KABHkac9odw1hcKWti1sxGRwHjjOfHgY9PySKXdY+TbyJtbvn4LMn+NP8tL1tHrez5zwM1uD3hzmtyPPu84z692gxZRqezd0o4sxOcgAloJgOowfqt8GHqOt+2K2xh1K1WeHl+C6HrG46qfPzB8QfdUJ293xLqdkLc2nZvxq/H2nEAVz9UcAPMEjr40+7g9kbi0t5prhWj+cFOCNsg8KcXfKnpniwM88D2UFYooqc7201YCKTTHfgUHtEjCmTOe62CCWGOWB8PIG7aaKHslkuJBHHBIlwWJAGYjxKCT649TUs2p+UUqkpYQ8eOXay5Cn1WMcyPaR7KmG123N/eqkN65+hJ7hQRni6ZdQBlgOXMcsnzr70DdbqN4oaK2YIeYeTEakeY48Ej1ANBl3e9nVblwoumTiOAI+zhUZ/G5Y9patjH+7gHGmoF/HlqMD49oabFbC0+TnfMPpJ7ZPQGRz9ygffW2t/k0t/KXqj8mEn7y4oMTYvftcRTiHUSssfFwGZQvEnPHESndkT1HPHME9KvZuFC8RYBevFkYwehz0qYaV8nixjIM0k858iVjU+5BxfpU/XeytrKkaSwRyJEoWNXHGqgAAYVsjOABk86DZxzBhlSCPMHI+IrieEOpVgGVgVIIyCCMEEeRFauPZGzX6ltCnqiKh+KYNLG1Ow1izxhrq4tJnJ7JhcygFx4KJWK559AQTQR/bLZe50HUUntiREXLQSdRjxhk8zjkQfrD34ue77eDDqlvxp3JkAEsRPNT5jzQ+B9x50s38k9unzPWwt1ZTERpegcJRjyTtwPqHPSQdD4nniT65plzs/qitC5wO/E/4MsRPNXA5HyYegI8KD1VRWl2Q2nj1CzjuYuQcYZfFHHJkPsPj4jB8a3VBjalfrBDJLIcJGjSMfJUBJ+4V512P099oNaee6yYU+ldfAIDiKAeh8fMBvE1W99F4Y9EusdWCR+5pFB+7I99Lvyc7ELp88v4Uk5U+yNFwPi5+NBRrW2R7hn5fQjsEGOSZVXfA8yCg9ie2kbe/vNawRba1ObqUZz17JDyDAeLnngemfLLls22Td56/OpB8FjA+7FRHY2P90tqZZpe8sckswB8oTwRD3HhPuoN/sZuLEoFzqryPLJ3zDxEHn/rX+sW9ARjzPSm/X9kdJ0+zluHsIWSJQSOAMxyQoALnmefiaeWYAZPLHPNQjfbvPinjNjaOJF4gZpF5qeA5EaH8LvYJI5d0dedBsNb3SWmq20d7pRW3MiZEbDEbYyMEDPZsCCDjIOPfU7XStX0WUyKk8PmyjtIXA+1w5Rh7efspg3cb6/mEEdrcQ8cKZ4XjOJFDMWOVY4bmT4irfs5trZ365tpkc45p9WQe1G5+/pQSzQvlH4ULe2x4h1eEjn/AMtzy/OrdT/KLsAuVhuWbyKxqPjx1RLvZm0m5y21vIfNoo2PxIrFj2E09TkWVqD/ADMf+Wggu028PUdbb5vawusJOOyi4mLfzsnLl6cl881U90W7Q6ZE8s5BuZgAwByI0HPgB8STzJ6chjpkv1vaJGvCiKi+SgKPgK7qArgrQTWvXaG37D5wZkWHmO0Y8CgqSpB4sYIIIwefKg1sG72wS7+dJbRLN5gd0H7QT6ob8YDNMWKSZd9GlK/B86B8OIRylR/WC4pxtLtJUWSNldHAZWUghgeYII6ig7qMUUUHnv5Q0QGp2pAALQjJxzOJWAz58uVegxUi35bvrm8aK6tV7QxRmNox9fHEWDJ9rrjA59MZrSbuN9jwMLXUyxUHgWdgeNCOXDMOpH43UeOfALzWp1faq1tXjS4njiaT6gdsZ8M+gz4nlWyhnV1DKQysAQwIIIPQgjqKQ96+7I6rHG8Tqk8OQvHngdWwSrEAleYyDg9TQOuoatFBEZZpEjjAyXYgLjw5+OfDHWpRtF8oiFGKWMDTnoHfKKT+Kg7ze/hpKv8AdNrjRpA6mWKLPAvziMouevCrMMfCnvc1uxksnmnvoVWburFlkfhXmXYFSQCeQz1wPWgTr7fLrX1uyWJfS3fh+L5/XW82Q3ypfyLZ6rBCyzEIrhe5xHkokRicZJxxDGD4eNO+7neMdUku1MYRYHAQgk8SMXALZ8e74edMWobH2U54prWB268RjXi/OAz99BodP2dFvdvZFmksbi3d0gkJcRsjokiIzZbgKyKQCeR6VP8AeLpB/cq4t5CWk0qePsnPNmtLjAjyfHGeAnzhqqanE37qWTD6vY3SN7WMDD9k0hb3Zgraj0w2n22fyvnrBffgmg6vk23xNtdxE8klRx/zFIP7AqyVHfk3WJW0upT0klVB/wAtMn9urFQJG+eyMmi3WOZQJJ7kkUn7sn3Uq/Jw1UNZ3NvnvRyiXH4sihc/FPvFVm/slmieKQZSRWRh5qwKkfA15n0i7l2d1pllDGMHgf8A3kDnKyL5kYDe1SPOg9CaG4Fzex+IlSX3SQxj9qNvvqI7Ly/uXtTJFJySWV4cn7M5DxN8eAfGqbrOt/N763v0zJY3EAhnlTvLHhuOGZscwvfYE9ACc+FY+87duNTSO4tmVbmMAo2e7ImeIAsPLqrep8+QK+8TStd1G4eBIDHaAkKFljCyL4NI3EC2evDjA8vGpXtLsjc6XPGtyigkCRSCGVgDzGfMEcx6jzr1+i8hnrUi+UdATZ2zCNm4ZmzIBkICmOFj4cRx+ZQOdxsjp2p20cjW8TLKgdXVQjgMAeTpg8vI+VSXbDcVc2jdtpzvMq94KDwzp+SVxx+7B9Kw90+9z5gPm11xNbE5VhzaEnry/CQnmQOY5464r0Lperw3MYkglSVD+EhDD2HHQ+h50HnXZ3fhqFm3Z3I+cKpwVlysox4dpjOfygarGzO+zT7vCvIbaQ/gzYVc+kn1T78eytJ8oXTYf3PWbs07YzIgk4Rx8JVyRxdSOXQ1PNmNzM2oWCXVvcRcTFlMbhlwUYjHGM9Rg8x40HpdpeJMxlSSMqeqk45Hl1HsrSQ6TfYy98nF4hbZQoPply2PaagabP67o54oluFQcz2R7aI+rIMge8CmPQflFzJ3b22V8ci8R4G96NkE+wigrEuj37cvn6KPNbVOL3FpGX9E1Fd8OlldRsrFZH7Ls48F2LfSTzydpM/gXJOSfSqzoO9zTbrAW5WNj+BN9EfZlu6fcaWd9mwUt+kN1ZjtZIgUZVIJaMniBTnzKnPIczxculBxPuR0i0i7S6mlCLjieSVY1yfDuqOvl1rbaZvP0WzhS3guAI4xwqFSZwOZJ7xU55kmtZo+zF9qmhG11DjhmWVezeRe+Y0KkF1zknBdeeCcDPmRfk52PAAZrri8W4oh+jwf30D9oG2Fpe5+azxykcyAcMB5lGwwHritzU32U3IwWN2lzHcXDNGSVU8Cg5BBDYGWHPpypp2v2yg02JJbgScDuI8ovFgkE5bmMDAPqccqDfEVGflD6PaiCKfupdM/AuBzlQDvcfnw8sMfPHjTxrG9PTre3E3zmOQMMokbB5H9OEc1/rYx41L9ntnp9pL5r28Bjs0PCiAnvBTkRIfLxd/M8ufQFndvvSudPdYeFriBmx2PMsCx/kT4En8HofQnNejtntqIL2MvA+Spw6MOGSNvsyRnmp+7yrX/AL3NiLmC5WBUktxhODurgAheJRyJXOQevtrL1rZCC4cS96KdRhbiFuzlA8iw5Ov4rAj0oN3WJq84S3mY8gsbtn2KTWJZtJbRMby5jdU59qyCEhR4yd4oT6gKPSozvR32CdJLSwz2bgpJMRgup5FYweikcix5kHkB1oFLdDtj8w1FOM4hnxDJ5DiPcf8Aqt9xNeo7yZljZkQyMBkICoLHwGWIA9prxlNphFvHOGBV3eMjxRkwcEeRVgQfQ+VemNltfu7rQ7WS0EbXDKsLNKTwpwExvKwHNjhc8I6lqDY7P6ZcCaW91B41coY44kbMVvFkM2XOOJ2IBZvxR4dIpvO2vW4luhC3GLiWKNCOeYLUEAjzDzOxH83VP2i2aitrSS71W4mvjEvF2bt2cBfoiLBHhTliB3s1NN0+hvqmrtdTqDHARKwAATi6QxKOgVcZA8o8UFt3d7N/MdNt4CMOF45P5x+8w9xPD/VplriuaApO3kbu49Ut8cknjBMUnl5o2OqH7uo8i41xQeatj9vbrQ7h7O8jZoAxDxHHEmerxE8ip646Nnwq06BBbSqJNPuJIUYBzCuODD94EwTKTFkfY4QevOsfeXu5j1S35YS5jB7KTz/3bnxQ/cefmDKN2W381hfLZ32ez4vm+ZOb27ZwAGPPs84yucDqPUPRYrov7BJo3jlQOjgqynmCD1BrvFGaDydvL2CbTLwoMmCTLwufFfFCftLnB8wQfGs7TNgtTigW80+TtY2HFx2srB+XUNGQrEg8iuDXoHbzY6PUrJ4HwH+tE/2JAOR9h6H0JqLbotrH0zUJLG7ykcj8DBukUw5BvY3JSfyT0FApbQ7wb+6g+bXknaKrhsPGiurJkdQAc8yOfnTLub3mpp7tb3JIt5W4g/M9k+MEkDnwkAZx0wPWn/fnsNFNZPeooWeAAswGO0jyFIbzIzkH0I9kO0rYq7ubZ7i3iaVI34HCd51PCGzwDmRg+GaD1/Z3kcqK8bq6MMhlIZT7CK1mt7G2d4P/APRbRSH7RXD+51ww+NeTNH2lurJybeeWE55hWIBI+0h5H3iqDofyh72LAuI4rhfEj6J/iuV/RoNrvQ3P2VlZS3UDzRlCoEZIdWLMFABbvDrnqelIOyenat2Rn08XXZqxQmFjjiABIKA8+TDwPWm3ejvZg1LT4oYFkRzKHkRwOQRWxhhyYFm9D3elVHc3pfY6NbAjBkDTH/mMSP0cUEpt98msWZC3UQcdPpoTG35yBf1GmTTflJxHHzi0kXzMbq/3OF/XVmkiDDDAEHwIyPgaW9W3aabcZ7SzhyfwkXs29pMeCffQaKx38aXJ9aWSL8uJ/wBacQrv17a/RtRtZLeW8g4JB1LcDKRzVl4wMEHnUc1jYq3j2jSwUOLdpYkxxZbDorHDe01Rr/5Odm38FPcRn14JB8MA/fQJ2i7rtNE/Fc6vaSQqchEkRGceAZi3d9cZPqKsEG3GlW8Sxpd2iIgCqqSIQAOgAXNRjbvckdOsnuRcmYIygr2PBhWOOIt2jdCR4eNYm7LdUuqxSSNcmIRvwFBHxE5GQeIsB9x6UFf1HffpcXSdpT5RxufvYBfvpL135SBwRZ22PJ5mz/8ATT/NW3tvk42YOXuLh/Qdmuf0TSJvp2Ig02W1NqhRHRgcktl42HeJbxIYZ9lBro4tX1+XmZJVGTk/RwJ5AYHDk9B1P667N1Gysd3f3Npcrg/N5VweqSBkHEPJlOfhXobYvXkvLCCdAFDoMqOisvddfcwPuqA7IbURwbSyXDsqQyT3CsxIACyF+Ek+WeGgQtV097eeSGQYeJ2jb2qcH9Veivk+T8WkEfYnkHuIRv1k1DN4esR3Wp3U8P8ABvJ3TjGQqqvFj1xn31avk5j/AMMm/pDf2cdBq/lIa0RHa2oP1y0zj0TCp97N8Kdd0GzIs9KhBGJJh28nnlwCo9ycI9ualG/JjPrkUPlHDEB/OOxP7deioowqhRyAAA9g5Cg+6KKKDiiiigKiPyhdjhwx38a4IIimx4g/wbn1H1SfVfKrdWr2o0Nbyznt26SxlAfJuqt7mAPuoNZu22i+e6ZbzE5fg7OT8uPutn24Df1qZ68+blNrTYXkun3XcEknCOLok690qfy8AZ8wvnXoMUBUl33btjcxm9tlzPGv0qAc5Ix+EB4uo+I9gqtUYoPKM29a8k017CUrIjBVEhz2gRSDwE5ww5AZPPHiate4/Zp7TTAZQVe4czcJ5FVICpkeBIHF/WFKm9nc0WZ7zT05nLSwL59S8Q+8p8PKtFsFvxntCIb7inhHd4z/AA0eOXU/XA8jz9fCgsu1G7ixv8meEcZ/lU7kn5w+t/WzUp2g+TjMpLWdwkg8ElHA3s41yp+Aq36RrMN1Es1vIskbdGU/cR1B9DzrMkcAEkgADJJ6ADxNB4w1nZ+e1uWt5kImQgFQQ3UBhgrnOQQa7tM2svLbHYXM8eOQCyNw+zhzj3Yp3sNQ/dLatJoeafOFdT/uoAO96ZCZ/rVbNo921hfZM9unGf5RPo5PaWX639bNBDtJ3/alFgSGGcfjpwt+dGV+8GmKP5Sz471khPpMQPgUrs1z5NxyTZ3Q9EmX/Gn+Wp7tTutvtPjMtxGnZAheNHVhluQ5cm+6g51DeCZdYXUuxAKuj9lxkj6NQuOPh8ceVPn/APZaT/YU/wCs3/46jDwMAGKkK3QkEA45cj418YoKxtFv9e7tJ7drNFE0bR8XaluHiGM44BkjrWl3d72G0qCSJbdZe0k7TiMhTHdC4wFPln30gUUFkuPlJ3BHctIVP4zu33AL+ukbbLeXd6mFW47IIjcSqiAYOMfWOW6eGcUqUUDJabwr6G3jt4Lh4Yo84WPCZLEsSzDmxJPicUuE0Yr6eIjGQRkZGQRkZIyPMZB+FB8V6Z3AW3Do4b7c0jfDhT/DXna80dooIJXwBPxsi+PAhC8fsLcQH5Br1Zu10r5vpNnGRg9kHYfjSZkI/Sx7qCP7wlztbbg9DNZj9KOvQ9ee96X0W09rIftWsn5smP8ADXoOg5ooooOM0UUUBRRRQR7fVuwM4N9aLmZR9NGo5yKvSRQOrqOo8QPMc+d0m+BZlSzvnxMO7HKx5SjoFcno/hk/W9vWwEVIN5+5UXBe6sAFmOWeHkFkPUsngr+nQ+h6hXs1zXnnYzfBLaZstVR5Ih9GSwPbRjpwuDzdR+cPXpT6NLueAXWh34miPP5tO5miPmqSMeOM/ikjHmKCk1Pd4O5631HilixBcnnxgdyQ/wC8UeP4w5+2sC22/t5pew1OKbTbvpx8bxqfIrKpAx+VlfU0wuupWwDwPHqMPXgfhiuOHw4JUHZycvNVz50EERtT2fuujRZPT60EwH3N9zD0pw2m35peaTNCqPDdSBYyB3kKE/SFG6jIBGD9rqaptntbY6hxWtwnZynk1rdJwP7g3J/QqTSRtb8nmKQl9Pk7JuvZSZZPYr/WX38XuoO35POyqpbSXrjvzExIfsxoe9j8ph+gKsIrypPpus6OeXzmFAfrIS8J+GU+POmLQvlE3keBcxRXA+0MxP8AEZU/mig9E1Nt/wBOF0dh9qaJR8S3+GsWw+UPYOPpEuIj+Srj4q2fupP3wbz7PUbOOC2MpZZlkJZOFcBHXGSc57w8KCgbmbZJdCt1kRXXMoIZQwP0reB5Vu7vdhpkhy1lBk/ZXg/YxSzug2nsYNKt4XvLdZBxM6tIqFS7s3DhyOgI6U7NtjZDreWo/wCfD/moIVv02bs7JrWK0gWIssjuQWJIyoXPET48VMW77cTA1uk+ocbPIocRBiiorDIDEd4tjmRkYpb3napDfbQW6CWN4F7CIuHUx8Jbjc8YPDjvYPPwq43W3NhGuWvbUD0mjJ9wUkn4UEY307Gadp8MIto2SeViQO0dgI1HeJDE9SQB762O77dPYPpsV9fdpzV5WUvwx9mrNwsQoDfVGevPNIm3u00eo6w0jyEW3GsSvhu7CpwXC4zzyz4xnnT3t/vbsJtNksrMTHiRY1IXs0VUKkA8XMjC4xigSdntAi1fWjHBEILYsZCi57kEeB+c3IZ83ru3l3cc2tdiyiG3tmiswAMBIkbvHH9ZiPTFavYneDLpYmNvFE0kwUccgY8Krk4VVI6k55nwFZVxdarrsoHA82D+AipEv5TABRjzY58qDv0+1Os62iIuIOIKqj6sVrByCjy7oA9Wf1r1KqgDA5Ckjddu2XS4CXIe5lA7Rx0UDpGnoOpPifYKeaDz/wDKGj7PUbSYdexA/wCnKzf4qvlvMGRWHRgGHvGajHylbPMdlJ5NKn5wRh+yap+w972um2cn2reLPtCAH7xQbyiiig4ooooCiiig5rjFFFArba7uLTU0+mThlAwsyYDjyB8HX0PuxUS1LZDVtAlM1u7ND4yxjiRh5TRHOPeCPI16WrgjNBGdjdDXaK2kuL+SbKzFFSNwsagIp7qsrY5k+NNdnuft4V4YbvUI1HQLcYA9i8GK7d2EQX90VUBQNQmwAAAOSdAOlYm+3aC4s7CKW1kaJ/nCqSMc14JCQQQQRkDl6UGJtPurmkiPBdSXXDzWK7Ctn0jmUK8beRHjS9aXVz83sxFezm2nuktJIpCPnFu+SGRZxzxyxhhy5VaLOYvEjEYLKrEeRIBqH3miRLq0kygh11mBOTHhKyJ2jZXpni559TQUE7rY/wDbdS5//M/+2tJffJ/s5Ofb3PF5kxNn2/RiqhU73YbS3Fxe6rDNI0iQXBEXFjugySrwg45jCjrQIh3NW8F9Ha3by8FxnsJ4iFyy8zG6OGw3sOD8ax9I3KxXd9MkE8vzW3bs3lZV4nkHVI8cuXix6ZHI55Uze5MY4LSVVLPHewlQMcRyHBUZIGSKyd0S50mF8YMjTSN5lmmkBz68h8KDBt9xelKvCYZHP2mmlz7e6QPupO273BJHC82ns+UBZoXPFlRzPZt1yB+Cc586Y95urSx6vo0ccjorT94KxAbiliTDAcjyJHPzqnYoPK9zutkFrbTxXEcpumEcUaq4ZmPUEnkMeJ8KqGzXyfbSOMG8Z55CO8FZo41PkvDhj7SfcK0OySwQ6rCHaOMQXN+CWcKBjuxjDHhGOI4wBVR2j2otTZXIS6tyxglCgTRkluzbGAG65oFnU9xGmTx/QCSEn6rpI0i+8SEgj2Ee2k7ZPc7am8mtL5pu3jAkTgZVjliJ5Ovd4vQjPI58qetxDH9xowfwZZV9nfzj4k19be6nHZ6pplzJlVIuIXKqzEqUVlHCoJPe8hQbLS902mW5BS0jYjxkLS/dISPurdarqkVnCpwBlljijUAF5HOEjRR4k/AZJ5Cla53h3U/d07TbiQnl2twvzeIeve5sPhWTsxsVOLgXupTC4ugCI0UEQ24PIiNT1YjlxY/9aB0Wsa31KN5ZIlYF4uHjXnleNeJfbkeVd086opZ2CqoJLEgAAdSSeQFaPZmIPLc3S/wdy0ZjJBBZIowgfB/BY5I8wQfGgTPlE23FpkT/AGLhfgyOP/St7uZuePRLQ/ZDp+ZK4H3YrB38x50aQ/ZkiP6eP7669wUudHUfZmlH3hv76CkUUUUHFFFFAUUUUBRRRQFFFFAl7teupf8AEJv1JTBtDs3b3sax3UYkRXEgUlgOIAgfVIzyJ5Uv7teupf8AEJv1JWl+UE5XTYipIIuUIIJBBEcvQigfdamnSBjaRRyygd1Hfs1+IB+HL2ivO+k6XdnVLe7nYZk1CNJkyVaObj4uFoz4AA4IyMCvSGmSFoImPVo0J9pUE1INqO7r3COjXmny/wBbgZCfbyoLQa1ej7O29q0zwRhWncyStkku5JPMk8uZPIchmtrUq3P3LHUdZQklRc8QGeQJknBwPDOB8KD624v2vL+3sp4ZLeFC1wHZgO3eNGCrG0Z5YznrnmOQ8WPdGuNGtPyXPxlkNa7fPdrBaW87A/Q3cTcgCeErIGAz5j9VZ+6CTi0W0PpJ8O2kxQK+9X+O9E/nl/t4arIqTb1f470T+eH9vDVZFBFdP1AF57UWsU8lxqV0qG4U9iOHvHvDnnl0x5VtX2Su4VaU6Zo7CNS/DEspkbhGcICMFjjAHnWr0flf27kgKNXvuZOB/B+dVjU9djigll40bs0aThDrluBS2Bz8cYoF3dFZvHpimSNomklml4GUqVDyMR3TzHKsTeJqUcGoaS8rcKLLOxOGOAIgOignqR4Vk229/TmjDmV0YgHs2hm7TmM4wqkH2gketdWz8c1/qC38sTwwQxtHbI/KRu0+vKw8MgYx5AUGZJvOtOkSXcx8orW4b4EoBWM+2WoT8rPS5Vz/ACl26wKPUxglz7OVO+K5xQJdlsVPO6y6rcC4KniW2jUpaoRzBKnnKR4cfL0NOYFc1j318kMbSSuqIg4mZiAAB4kmgQd/d2q6O6seckkaqPMhuM/cpr43ARkaOCfGaUj9EfrFTja7XJdotUitrQHsIyQhIIHDkdpO48BjGAeeAB1NegNB0aO0toreIYSJQg8z5sfUnJPqaDYUUUUHFFFFAUUUUBRXNcUBRRRQJe7X62pf8Qm/UlbnazZCDUYVhuePgWQS4RuEkqGGCcdMMelau83fEyySQXt3bdq5kdYmQKXOATgjryHwrp/e+uP/ADbUPzo/8tA5ogAAHQDAHoKi2sSCfVjcpzj/AHSsrdWHRjCjB8HxHFkU7ndoXGJ9Q1CZT1QzcKn0IQDl6VsrvYW3a1jt4uKBYnEsbR4DK69GBI60DFmpPuf/AI01r+f/APu3FMn739x/5tqH50f+WuqHdYIi7QXt3C8hzI6MnFIck5bK8zlifeaD43xWay2dvG4yr3sCMMkcmLA8x6Gud19yLdJdNc8MtpI/Ap6vC7l0dfPBYg+7zrKt93Z442uL67uVjdZVSUoV4l+qcBfCtltLsVBeFXbjjmTmk0bFJF9jCg6dpdiY7y7srh3ZTZyGQKACHyVYAk9MFB99bXXNbitLd55m4UQZ9WPgqjxYnkB60trspqad1NWJX/eW0Tv+dnnX3Z7uQ0qzX1zNeyIcqJMLEp81iXuigjeyupPe31tY3luBDJczXDBhIrMZlZiDzHIEDGKqm0G6rTIrS4kS0QOkMjqeKXkyoxB5v5imfaPZZbsRfSSQvCxaOSMgMpI4TjIPhyrRybuJXUrJql+6MCrKWjwykYIOF6EUGk2O3saWtnbxzTKkqRIrcUUnJgMHDBSDTRFvR0xul7B724f2gKV7r5PGnsO49zGfR0YfBkNai4+TXET3L2RR+NErfqdaChvvM0wf/HW3ucH9Va683z6VGP8ASg/oiSN/hxSMPk0D/bz/ANv/APtrPsvk3Ww/hbqd/wAlUT9fFQdet/KPhUEWltJIftSkIvt4VLE/EUnJDrG0cg4srbg5zgx26eoH8ow/rH2VYdE3PaZbEFbcSMPwpiZP0T3fupzjjCgAAADkAOQHoBQLOwmwFvpcPBF3pGx2kpHecj9lR4KPvNNFFFAUUUUHFFFFAUVzRQcUUUUBRRRQc0UUUBRRRQFFFFAUUUUBRRRQFFFFAUUUUBXBoooDNFFFAZozRRQGaM0U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QSEBQUEhQUFRUVFxoUGBcYGBUXGBgYFhgYFxgXGBcXHCYfGhwjHRgcHy8gIycqLCwsFh89NTAqNScrLCkBCQoKBQUFDQUFDSkYEhgpKSkpKSkpKSkpKSkpKSkpKSkpKSkpKSkpKSkpKSkpKSkpKSkpKSkpKSkpKSkpKSkpKf/AABEIANMA7wMBIgACEQEDEQH/xAAcAAADAAIDAQAAAAAAAAAAAAAABgcEBQEDCAL/xABVEAACAQMBBQUDBgcMCAQGAwABAgMABBEFBgcSITETIkFRYXGBkQgUIzJSoUJicpKisbIVFzM1Q3N0grPBwtI0U1RjdYOTlCVV0eJEZKPD0+MWGCT/xAAUAQEAAAAAAAAAAAAAAAAAAAAA/8QAFBEBAAAAAAAAAAAAAAAAAAAAAP/aAAwDAQACEQMRAD8AuNFFFAUUUUBRRRQFFcGpnsts6dShe4mu71GM0ycMU/AgWOQqMLwnwFBTa4qP7daW+nSWSQXl6wupxC/aTcRCkoMr3Rg9486bDuvj/wBt1L/uf/ZQOtFJ+7u6c/PYXkeQW908KNI3E5VVUjJ8TzrneNdusdpGjvH84u4oGZDwsEfOcHwPKgb6KSv3ro/9u1L/ALn/ANlK+3Bk0URPDc3UiTJPGRNL2mHEYMZXkMc8/dQV2ikOx3cCWKOSS91EO6KzBbjADFQWwOHkM1rdrNmzptt85hu753WWJeGWfjQh5VU5XhHgaCnUUkbXM9xqVpZLLLEjxTTSGJuB8JgL3sHHOvr962P/AG7Uv+5P+SgdaKnGpaS2l3Fi8dzdyxzXK28qzS9ouJFYqRyGDlfvrJ1i1a81d7Rp7iKOO1WYdjJ2ZLNJw8zg5GKB+opJO69PC+1IHz+c5/WlB3f3Cc7fVb5T4CQxzL7wVBPxoHailHZTaK4+cyWV8F+cRqJEkTkk0ZOONR4HzHgc03UBRRRQFFFFAUUUUBRRRQFFFFAUUVwzADJoOaSd0X8Xt/Sbj+2ak7eBv4EbNBpvDIw5NORxID5RL+H+UeXkDTRuPkZtIRnzxGWYtnkcmQk8vbQazfR/D6R/TB+uOqjUu30f6RpH9MH646qNAlbuv4fVf6fJ+ytfW8r62m/8Rg/xVOm3f3t/f6i9tefN41vJFK8cq5bAOcJy6HHurqk3aXdheafNcXYnU3sMYXMp5ls57/Lw++gv1TvfdpJnsoAOou4V90hMePiwp71FyIZCOoRj8FNYBt1vbSBm6N83uB7UaOYfqoNsi4AA6Dl8KTN7/wDFb/z1v/bpTDdXmLyCL7Ucz/mGIf46WN9kRbRplXqZIQPaZkAoO21+k2jmPhBZInvlk4v1LTZdXoR4lPWVyg9oR5P1IamG4fQpbc6gJzmVZkgY8XEMxKxIDeP16YtudU7PUdHTOOO5k/sjGPvkoPve5H/4aZR1t5oZx6cEqgn4Ma69Pk4topmHQ2EZ+Mua3W3Vj22mXkfi0EmPaFLD7xUr3G7RTXmozPcMGZLRIgQoXupIuM46n1oKpt3ePDpl3JExR0gdlYdVYLkEVi7stYkutKtpp2LyMrBmIAJKyOoPLl0Ars3kfxRff0eT9k1rdzJzolr/AMz+2koOde7uvaaRy44bpCfPAjYD4kn3060lbUfx1pP5N3+xHToKDmiiigKKKKAooooCiiigKKKKDg1BN7+857mU6fYklOLs5HTJMr5x2SY6rnkcfWPp1dd9u25sbIRQtie5ygI6pGMcbjyPMKPafKk35P8AsMHZtQmXIQlIAftfhye76o9S3lQN27DdFFYos9yqyXZweeGWH8VB0LebfDHjtd0f8Xt/Sbj+2anXFIm726W3nvLCQ8MiTyTxg/hxTHiyvnwnOfaKDVb6P9I0j+mD9cdVCl3azYxL97R3dk+azCcAAHixjunPTmBz9tbnUtRjgieWVgkaAszHoAP7/ADxzQTbZm0vpbrVFtporeH57JxyFO1mLYXkiseBRjHM55npRtdsvHbzabI09xPM1/CC88rMcZJPDGMIoyB0WsTZnSrqSCe5mvf3PtbqeS5wvAkxDnlxTPyjGAOS86wdTg0tbnT/AJk7Tz/PoOOdmmmJXJyDM3c5nHJT4UFj1L+Bk/Ib9k0vbrr3tdHsmznEKp/08p/hpg1I/QyfkN+yan+4G949ICHrFNInubhkH7dBubi8ztFDF9iwlf8APnjH+CujfKB+5MnFyXtYM88cu2TPPw5VqNMvOPa65HhHZCP74XP3vW031NjR5j5SQ/2yUHzubtVWwldM8Mt1O6ksWJUN2a95iSeSdSa2m1Ow/wA8vLO57ZozaPxqoUMHPErcySMfVx76+d11p2ekWYxjMfaf9Ri/+KtBvP24urK7t47dkCFO0lBQMSvapHyPh1NBR5YwylT0IIPsPKovuU4hqEqOcmK1MOMAFezuSuD5+2rTUl3eWfZbSaqnhhnA8AJJUk5fnUDxvI/ii+/o8n7JrXbmVxolr7JP7aSmfWtKS5t5YJCQkqGNuE4OGGDg+dcaFosVpbx28IIjjXhUE5PUkknxJJJ99BON8uj3F1eabFaP2c+LlkbjZMcIiJ7y8x0pYg3m6xpLiPUoDKmcBnADEfiTJlW9+TT3rsZu9dtkglKNZwySSOuG4WlKgRuDyOVXmORw3UGnm90+OaNo5UWRG5FXAZT7QaBb2O3m2WogCGTglxzhkwsnrw+Dj8kn1xTbUJ2/3GNFm50vi7vfMGTxrjnmFupx9k8/InpXzu534PGy22pklc8K3B+sh6Ym8x+N1HjnqAvFFfEcgYAgggjII5gg9CDX3QFFFFAUUUUBXBNc0l71NuF06xcqw7eUGOFfHJGDJjyUHPtwPGgiu8S+fVteMMPeAdbWLxGFJ429nEXbPkK9H6Fo6WltFbxDCRIEHrjqx9Sck+pqO/J72NOZNQlHXMUOfH/WSf4c/lVcaD4mchSQCxHQDGT6c+VJ2s7BC+ft72Qo6D6IQtwdj48RlwGkf15KPAeJdKw9R01Z1CSc485ZPB8dFbzXzXx8eWQQnOkW2qSu/wA21FvmaDu3FxDEzSEdTGDgtGP9YxAPhkc6wU2Su9TkDNdyS26HInlRVjcj8K2tVwrDylk5eQbrVP1XSROixN/BEjtF+2q9Iz+KTjI8QMeJrnVdZt7SLjnkjhjHLLEKPYo8T6Cg1Nhu8tI2DyIbmUdJLg9sw/JVu4g9FUVnbQbNpdxJGWaPs3WRGjwGR0+qV5YGM0gax8oiyjJEEU0/42BGp9nF3v0aXpPlLSZ7tkmPWZifuSgof73s5+tqt+VPIgtHgg+H1a64N1ohBW0vbu2U4LLGUwxAC8RBXrgCki0+Urz+lsuXmk2fuZP76bdD36abcEK7vbsf9cuF/PXKj34oMfXN2LwxzXVpdXIvQjMZCy8UwGC0bHHiFAB8CBXdp2wnz60ikmv72aGeNJeykMeO8A65wvUf3U+CVJoso6sjqQGUhgQRjII5GvnSNOW3t4oV5rFGkQJ6kIoUE/CgU13cyqAseqX0aKAqopjwqgYCju9AOVfX72MbiT5xc3Fw7x9lxyFeJVDBxw4HLvDNOtFAi3ew06BnbWL9EUFmyY+QAyTnh6AA1haNsBHOovLbUL3juEGbjkryIMYyGUcuQ8PAUx7cwrJDDFJns5bmCKRQSONGfmjY/BJABHiKYY4woAAAAGAByAA6ADyoE39764/831D4x/5aP3upW5SapqLr4gSKmfeq5p0ozQTf/wDjtxogeayHzq2J45oXA+cAdWeOUD6THM8LD3+VCsrtZY0kjPEjqHU+asMg/A13GsPSNNEEfZr9QMxQfZVmLBfYMkD0AoMyorv72EgWH90I8Ry8apKoHdk4uQb0ceJ8R61a6Rt9OmNNo1xwjJj4JceiMC36OT7qDZ7tJg2kWRH+oQe9Rwn7xTNUi+T5tYslo9k5+kgJdB9qJzk4/JYn3MKrtAUUUUBXFc0nbx94kWlwZ5PPID2UWev47+SD7zyHmAy9udvbfTIO0mPE7Z7OIHvOf7lHi36zyrzc+qvrGpq97MUV2wSqu/ZxjnwRogY+g5dTk+NNOjbFz6kf3R1RpWWZgsMSYE1wxyVSMHlHFgE58FBPId6qzoWwHZR4LfNlP8jaHsx7JLjHbSt+NlR6UGdpmv28EMcUEF32SKEQLa3OAB06oD7631jfrKnGocDph0eNgR5q4BpI2jGjWH+lt3yMhWlnmlPrwly2PU4FK0O+zS7d829pceXF3Vz7mc0FndwBk8gOZJ6ACtHf7dWMOOO6hJPRUbtXPsSPiY/Ck7Td/wBp0x4ZRNDnll0DLz8yhJx7q2ui7K2kSNc6W8jIx7QQw3HDA78uRyDw+GRnoOnhQbjarbOKysGu3DEYHAjAozu31FwwyuepyMgA1AG0m71ljeXt5bW8bFhGZ5Agwp5rDF14V6E+fmc1adudgpNWsoo5pVgmjbtMJmSLiIIwc8LHAPJuXU8udT+x+TbKT9PeIFH+rjZj+kQB99BGryEJI6qyuFYqHXPCwBwGGeeD151016Ttvk/6bGuZGnfAyWaQKPU91RgUt6dsHoN7eNaWj3TOiM7SI4MQClQQGdTxHLeHL1oMDcXY2ZjumvXtSJCkSxTGLJ4QWLBX/KABHkac9odw1hcKWti1sxGRwHjjOfHgY9PySKXdY+TbyJtbvn4LMn+NP8tL1tHrez5zwM1uD3hzmtyPPu84z692gxZRqezd0o4sxOcgAloJgOowfqt8GHqOt+2K2xh1K1WeHl+C6HrG46qfPzB8QfdUJ293xLqdkLc2nZvxq/H2nEAVz9UcAPMEjr40+7g9kbi0t5prhWj+cFOCNsg8KcXfKnpniwM88D2UFYooqc7201YCKTTHfgUHtEjCmTOe62CCWGOWB8PIG7aaKHslkuJBHHBIlwWJAGYjxKCT649TUs2p+UUqkpYQ8eOXay5Cn1WMcyPaR7KmG123N/eqkN65+hJ7hQRni6ZdQBlgOXMcsnzr70DdbqN4oaK2YIeYeTEakeY48Ej1ANBl3e9nVblwoumTiOAI+zhUZ/G5Y9patjH+7gHGmoF/HlqMD49oabFbC0+TnfMPpJ7ZPQGRz9ygffW2t/k0t/KXqj8mEn7y4oMTYvftcRTiHUSssfFwGZQvEnPHESndkT1HPHME9KvZuFC8RYBevFkYwehz0qYaV8nixjIM0k858iVjU+5BxfpU/XeytrKkaSwRyJEoWNXHGqgAAYVsjOABk86DZxzBhlSCPMHI+IrieEOpVgGVgVIIyCCMEEeRFauPZGzX6ltCnqiKh+KYNLG1Ow1izxhrq4tJnJ7JhcygFx4KJWK559AQTQR/bLZe50HUUntiREXLQSdRjxhk8zjkQfrD34ue77eDDqlvxp3JkAEsRPNT5jzQ+B9x50s38k9unzPWwt1ZTERpegcJRjyTtwPqHPSQdD4nniT65plzs/qitC5wO/E/4MsRPNXA5HyYegI8KD1VRWl2Q2nj1CzjuYuQcYZfFHHJkPsPj4jB8a3VBjalfrBDJLIcJGjSMfJUBJ+4V512P099oNaee6yYU+ldfAIDiKAeh8fMBvE1W99F4Y9EusdWCR+5pFB+7I99Lvyc7ELp88v4Uk5U+yNFwPi5+NBRrW2R7hn5fQjsEGOSZVXfA8yCg9ie2kbe/vNawRba1ObqUZz17JDyDAeLnngemfLLls22Td56/OpB8FjA+7FRHY2P90tqZZpe8sckswB8oTwRD3HhPuoN/sZuLEoFzqryPLJ3zDxEHn/rX+sW9ARjzPSm/X9kdJ0+zluHsIWSJQSOAMxyQoALnmefiaeWYAZPLHPNQjfbvPinjNjaOJF4gZpF5qeA5EaH8LvYJI5d0dedBsNb3SWmq20d7pRW3MiZEbDEbYyMEDPZsCCDjIOPfU7XStX0WUyKk8PmyjtIXA+1w5Rh7efspg3cb6/mEEdrcQ8cKZ4XjOJFDMWOVY4bmT4irfs5trZ365tpkc45p9WQe1G5+/pQSzQvlH4ULe2x4h1eEjn/AMtzy/OrdT/KLsAuVhuWbyKxqPjx1RLvZm0m5y21vIfNoo2PxIrFj2E09TkWVqD/ADMf+Wggu028PUdbb5vawusJOOyi4mLfzsnLl6cl881U90W7Q6ZE8s5BuZgAwByI0HPgB8STzJ6chjpkv1vaJGvCiKi+SgKPgK7qArgrQTWvXaG37D5wZkWHmO0Y8CgqSpB4sYIIIwefKg1sG72wS7+dJbRLN5gd0H7QT6ob8YDNMWKSZd9GlK/B86B8OIRylR/WC4pxtLtJUWSNldHAZWUghgeYII6ig7qMUUUHnv5Q0QGp2pAALQjJxzOJWAz58uVegxUi35bvrm8aK6tV7QxRmNox9fHEWDJ9rrjA59MZrSbuN9jwMLXUyxUHgWdgeNCOXDMOpH43UeOfALzWp1faq1tXjS4njiaT6gdsZ8M+gz4nlWyhnV1DKQysAQwIIIPQgjqKQ96+7I6rHG8Tqk8OQvHngdWwSrEAleYyDg9TQOuoatFBEZZpEjjAyXYgLjw5+OfDHWpRtF8oiFGKWMDTnoHfKKT+Kg7ze/hpKv8AdNrjRpA6mWKLPAvziMouevCrMMfCnvc1uxksnmnvoVWburFlkfhXmXYFSQCeQz1wPWgTr7fLrX1uyWJfS3fh+L5/XW82Q3ypfyLZ6rBCyzEIrhe5xHkokRicZJxxDGD4eNO+7neMdUku1MYRYHAQgk8SMXALZ8e74edMWobH2U54prWB268RjXi/OAz99BodP2dFvdvZFmksbi3d0gkJcRsjokiIzZbgKyKQCeR6VP8AeLpB/cq4t5CWk0qePsnPNmtLjAjyfHGeAnzhqqanE37qWTD6vY3SN7WMDD9k0hb3Zgraj0w2n22fyvnrBffgmg6vk23xNtdxE8klRx/zFIP7AqyVHfk3WJW0upT0klVB/wAtMn9urFQJG+eyMmi3WOZQJJ7kkUn7sn3Uq/Jw1UNZ3NvnvRyiXH4sihc/FPvFVm/slmieKQZSRWRh5qwKkfA15n0i7l2d1pllDGMHgf8A3kDnKyL5kYDe1SPOg9CaG4Fzex+IlSX3SQxj9qNvvqI7Ly/uXtTJFJySWV4cn7M5DxN8eAfGqbrOt/N763v0zJY3EAhnlTvLHhuOGZscwvfYE9ACc+FY+87duNTSO4tmVbmMAo2e7ImeIAsPLqrep8+QK+8TStd1G4eBIDHaAkKFljCyL4NI3EC2evDjA8vGpXtLsjc6XPGtyigkCRSCGVgDzGfMEcx6jzr1+i8hnrUi+UdATZ2zCNm4ZmzIBkICmOFj4cRx+ZQOdxsjp2p20cjW8TLKgdXVQjgMAeTpg8vI+VSXbDcVc2jdtpzvMq94KDwzp+SVxx+7B9Kw90+9z5gPm11xNbE5VhzaEnry/CQnmQOY5464r0Lperw3MYkglSVD+EhDD2HHQ+h50HnXZ3fhqFm3Z3I+cKpwVlysox4dpjOfygarGzO+zT7vCvIbaQ/gzYVc+kn1T78eytJ8oXTYf3PWbs07YzIgk4Rx8JVyRxdSOXQ1PNmNzM2oWCXVvcRcTFlMbhlwUYjHGM9Rg8x40HpdpeJMxlSSMqeqk45Hl1HsrSQ6TfYy98nF4hbZQoPply2PaagabP67o54oluFQcz2R7aI+rIMge8CmPQflFzJ3b22V8ci8R4G96NkE+wigrEuj37cvn6KPNbVOL3FpGX9E1Fd8OlldRsrFZH7Ls48F2LfSTzydpM/gXJOSfSqzoO9zTbrAW5WNj+BN9EfZlu6fcaWd9mwUt+kN1ZjtZIgUZVIJaMniBTnzKnPIczxculBxPuR0i0i7S6mlCLjieSVY1yfDuqOvl1rbaZvP0WzhS3guAI4xwqFSZwOZJ7xU55kmtZo+zF9qmhG11DjhmWVezeRe+Y0KkF1zknBdeeCcDPmRfk52PAAZrri8W4oh+jwf30D9oG2Fpe5+azxykcyAcMB5lGwwHritzU32U3IwWN2lzHcXDNGSVU8Cg5BBDYGWHPpypp2v2yg02JJbgScDuI8ovFgkE5bmMDAPqccqDfEVGflD6PaiCKfupdM/AuBzlQDvcfnw8sMfPHjTxrG9PTre3E3zmOQMMokbB5H9OEc1/rYx41L9ntnp9pL5r28Bjs0PCiAnvBTkRIfLxd/M8ufQFndvvSudPdYeFriBmx2PMsCx/kT4En8HofQnNejtntqIL2MvA+Spw6MOGSNvsyRnmp+7yrX/AL3NiLmC5WBUktxhODurgAheJRyJXOQevtrL1rZCC4cS96KdRhbiFuzlA8iw5Ov4rAj0oN3WJq84S3mY8gsbtn2KTWJZtJbRMby5jdU59qyCEhR4yd4oT6gKPSozvR32CdJLSwz2bgpJMRgup5FYweikcix5kHkB1oFLdDtj8w1FOM4hnxDJ5DiPcf8Aqt9xNeo7yZljZkQyMBkICoLHwGWIA9prxlNphFvHOGBV3eMjxRkwcEeRVgQfQ+VemNltfu7rQ7WS0EbXDKsLNKTwpwExvKwHNjhc8I6lqDY7P6ZcCaW91B41coY44kbMVvFkM2XOOJ2IBZvxR4dIpvO2vW4luhC3GLiWKNCOeYLUEAjzDzOxH83VP2i2aitrSS71W4mvjEvF2bt2cBfoiLBHhTliB3s1NN0+hvqmrtdTqDHARKwAATi6QxKOgVcZA8o8UFt3d7N/MdNt4CMOF45P5x+8w9xPD/VplriuaApO3kbu49Ut8cknjBMUnl5o2OqH7uo8i41xQeatj9vbrQ7h7O8jZoAxDxHHEmerxE8ip646Nnwq06BBbSqJNPuJIUYBzCuODD94EwTKTFkfY4QevOsfeXu5j1S35YS5jB7KTz/3bnxQ/cefmDKN2W381hfLZ32ez4vm+ZOb27ZwAGPPs84yucDqPUPRYrov7BJo3jlQOjgqynmCD1BrvFGaDydvL2CbTLwoMmCTLwufFfFCftLnB8wQfGs7TNgtTigW80+TtY2HFx2srB+XUNGQrEg8iuDXoHbzY6PUrJ4HwH+tE/2JAOR9h6H0JqLbotrH0zUJLG7ykcj8DBukUw5BvY3JSfyT0FApbQ7wb+6g+bXknaKrhsPGiurJkdQAc8yOfnTLub3mpp7tb3JIt5W4g/M9k+MEkDnwkAZx0wPWn/fnsNFNZPeooWeAAswGO0jyFIbzIzkH0I9kO0rYq7ubZ7i3iaVI34HCd51PCGzwDmRg+GaD1/Z3kcqK8bq6MMhlIZT7CK1mt7G2d4P/APRbRSH7RXD+51ww+NeTNH2lurJybeeWE55hWIBI+0h5H3iqDofyh72LAuI4rhfEj6J/iuV/RoNrvQ3P2VlZS3UDzRlCoEZIdWLMFABbvDrnqelIOyenat2Rn08XXZqxQmFjjiABIKA8+TDwPWm3ejvZg1LT4oYFkRzKHkRwOQRWxhhyYFm9D3elVHc3pfY6NbAjBkDTH/mMSP0cUEpt98msWZC3UQcdPpoTG35yBf1GmTTflJxHHzi0kXzMbq/3OF/XVmkiDDDAEHwIyPgaW9W3aabcZ7SzhyfwkXs29pMeCffQaKx38aXJ9aWSL8uJ/wBacQrv17a/RtRtZLeW8g4JB1LcDKRzVl4wMEHnUc1jYq3j2jSwUOLdpYkxxZbDorHDe01Rr/5Odm38FPcRn14JB8MA/fQJ2i7rtNE/Fc6vaSQqchEkRGceAZi3d9cZPqKsEG3GlW8Sxpd2iIgCqqSIQAOgAXNRjbvckdOsnuRcmYIygr2PBhWOOIt2jdCR4eNYm7LdUuqxSSNcmIRvwFBHxE5GQeIsB9x6UFf1HffpcXSdpT5RxufvYBfvpL135SBwRZ22PJ5mz/8ATT/NW3tvk42YOXuLh/Qdmuf0TSJvp2Ig02W1NqhRHRgcktl42HeJbxIYZ9lBro4tX1+XmZJVGTk/RwJ5AYHDk9B1P667N1Gysd3f3Npcrg/N5VweqSBkHEPJlOfhXobYvXkvLCCdAFDoMqOisvddfcwPuqA7IbURwbSyXDsqQyT3CsxIACyF+Ek+WeGgQtV097eeSGQYeJ2jb2qcH9Veivk+T8WkEfYnkHuIRv1k1DN4esR3Wp3U8P8ABvJ3TjGQqqvFj1xn31avk5j/AMMm/pDf2cdBq/lIa0RHa2oP1y0zj0TCp97N8Kdd0GzIs9KhBGJJh28nnlwCo9ycI9ualG/JjPrkUPlHDEB/OOxP7deioowqhRyAAA9g5Cg+6KKKDiiiigKiPyhdjhwx38a4IIimx4g/wbn1H1SfVfKrdWr2o0Nbyznt26SxlAfJuqt7mAPuoNZu22i+e6ZbzE5fg7OT8uPutn24Df1qZ68+blNrTYXkun3XcEknCOLok690qfy8AZ8wvnXoMUBUl33btjcxm9tlzPGv0qAc5Ix+EB4uo+I9gqtUYoPKM29a8k017CUrIjBVEhz2gRSDwE5ww5AZPPHiate4/Zp7TTAZQVe4czcJ5FVICpkeBIHF/WFKm9nc0WZ7zT05nLSwL59S8Q+8p8PKtFsFvxntCIb7inhHd4z/AA0eOXU/XA8jz9fCgsu1G7ixv8meEcZ/lU7kn5w+t/WzUp2g+TjMpLWdwkg8ElHA3s41yp+Aq36RrMN1Es1vIskbdGU/cR1B9DzrMkcAEkgADJJ6ADxNB4w1nZ+e1uWt5kImQgFQQ3UBhgrnOQQa7tM2svLbHYXM8eOQCyNw+zhzj3Yp3sNQ/dLatJoeafOFdT/uoAO96ZCZ/rVbNo921hfZM9unGf5RPo5PaWX639bNBDtJ3/alFgSGGcfjpwt+dGV+8GmKP5Sz471khPpMQPgUrs1z5NxyTZ3Q9EmX/Gn+Wp7tTutvtPjMtxGnZAheNHVhluQ5cm+6g51DeCZdYXUuxAKuj9lxkj6NQuOPh8ceVPn/APZaT/YU/wCs3/46jDwMAGKkK3QkEA45cj418YoKxtFv9e7tJ7drNFE0bR8XaluHiGM44BkjrWl3d72G0qCSJbdZe0k7TiMhTHdC4wFPln30gUUFkuPlJ3BHctIVP4zu33AL+ukbbLeXd6mFW47IIjcSqiAYOMfWOW6eGcUqUUDJabwr6G3jt4Lh4Yo84WPCZLEsSzDmxJPicUuE0Yr6eIjGQRkZGQRkZIyPMZB+FB8V6Z3AW3Do4b7c0jfDhT/DXna80dooIJXwBPxsi+PAhC8fsLcQH5Br1Zu10r5vpNnGRg9kHYfjSZkI/Sx7qCP7wlztbbg9DNZj9KOvQ9ee96X0W09rIftWsn5smP8ADXoOg5ooooOM0UUUBRRRQR7fVuwM4N9aLmZR9NGo5yKvSRQOrqOo8QPMc+d0m+BZlSzvnxMO7HKx5SjoFcno/hk/W9vWwEVIN5+5UXBe6sAFmOWeHkFkPUsngr+nQ+h6hXs1zXnnYzfBLaZstVR5Ih9GSwPbRjpwuDzdR+cPXpT6NLueAXWh34miPP5tO5miPmqSMeOM/ikjHmKCk1Pd4O5631HilixBcnnxgdyQ/wC8UeP4w5+2sC22/t5pew1OKbTbvpx8bxqfIrKpAx+VlfU0wuupWwDwPHqMPXgfhiuOHw4JUHZycvNVz50EERtT2fuujRZPT60EwH3N9zD0pw2m35peaTNCqPDdSBYyB3kKE/SFG6jIBGD9rqaptntbY6hxWtwnZynk1rdJwP7g3J/QqTSRtb8nmKQl9Pk7JuvZSZZPYr/WX38XuoO35POyqpbSXrjvzExIfsxoe9j8ph+gKsIrypPpus6OeXzmFAfrIS8J+GU+POmLQvlE3keBcxRXA+0MxP8AEZU/mig9E1Nt/wBOF0dh9qaJR8S3+GsWw+UPYOPpEuIj+Srj4q2fupP3wbz7PUbOOC2MpZZlkJZOFcBHXGSc57w8KCgbmbZJdCt1kRXXMoIZQwP0reB5Vu7vdhpkhy1lBk/ZXg/YxSzug2nsYNKt4XvLdZBxM6tIqFS7s3DhyOgI6U7NtjZDreWo/wCfD/moIVv02bs7JrWK0gWIssjuQWJIyoXPET48VMW77cTA1uk+ocbPIocRBiiorDIDEd4tjmRkYpb3napDfbQW6CWN4F7CIuHUx8Jbjc8YPDjvYPPwq43W3NhGuWvbUD0mjJ9wUkn4UEY307Gadp8MIto2SeViQO0dgI1HeJDE9SQB762O77dPYPpsV9fdpzV5WUvwx9mrNwsQoDfVGevPNIm3u00eo6w0jyEW3GsSvhu7CpwXC4zzyz4xnnT3t/vbsJtNksrMTHiRY1IXs0VUKkA8XMjC4xigSdntAi1fWjHBEILYsZCi57kEeB+c3IZ83ru3l3cc2tdiyiG3tmiswAMBIkbvHH9ZiPTFavYneDLpYmNvFE0kwUccgY8Krk4VVI6k55nwFZVxdarrsoHA82D+AipEv5TABRjzY58qDv0+1Os62iIuIOIKqj6sVrByCjy7oA9Wf1r1KqgDA5Ckjddu2XS4CXIe5lA7Rx0UDpGnoOpPifYKeaDz/wDKGj7PUbSYdexA/wCnKzf4qvlvMGRWHRgGHvGajHylbPMdlJ5NKn5wRh+yap+w972um2cn2reLPtCAH7xQbyiiig4ooooCiiig5rjFFFArba7uLTU0+mThlAwsyYDjyB8HX0PuxUS1LZDVtAlM1u7ND4yxjiRh5TRHOPeCPI16WrgjNBGdjdDXaK2kuL+SbKzFFSNwsagIp7qsrY5k+NNdnuft4V4YbvUI1HQLcYA9i8GK7d2EQX90VUBQNQmwAAAOSdAOlYm+3aC4s7CKW1kaJ/nCqSMc14JCQQQQRkDl6UGJtPurmkiPBdSXXDzWK7Ctn0jmUK8beRHjS9aXVz83sxFezm2nuktJIpCPnFu+SGRZxzxyxhhy5VaLOYvEjEYLKrEeRIBqH3miRLq0kygh11mBOTHhKyJ2jZXpni559TQUE7rY/wDbdS5//M/+2tJffJ/s5Ofb3PF5kxNn2/RiqhU73YbS3Fxe6rDNI0iQXBEXFjugySrwg45jCjrQIh3NW8F9Ha3by8FxnsJ4iFyy8zG6OGw3sOD8ax9I3KxXd9MkE8vzW3bs3lZV4nkHVI8cuXix6ZHI55Uze5MY4LSVVLPHewlQMcRyHBUZIGSKyd0S50mF8YMjTSN5lmmkBz68h8KDBt9xelKvCYZHP2mmlz7e6QPupO273BJHC82ns+UBZoXPFlRzPZt1yB+Cc586Y95urSx6vo0ccjorT94KxAbiliTDAcjyJHPzqnYoPK9zutkFrbTxXEcpumEcUaq4ZmPUEnkMeJ8KqGzXyfbSOMG8Z55CO8FZo41PkvDhj7SfcK0OySwQ6rCHaOMQXN+CWcKBjuxjDHhGOI4wBVR2j2otTZXIS6tyxglCgTRkluzbGAG65oFnU9xGmTx/QCSEn6rpI0i+8SEgj2Ee2k7ZPc7am8mtL5pu3jAkTgZVjliJ5Ovd4vQjPI58qetxDH9xowfwZZV9nfzj4k19be6nHZ6pplzJlVIuIXKqzEqUVlHCoJPe8hQbLS902mW5BS0jYjxkLS/dISPurdarqkVnCpwBlljijUAF5HOEjRR4k/AZJ5Cla53h3U/d07TbiQnl2twvzeIeve5sPhWTsxsVOLgXupTC4ugCI0UEQ24PIiNT1YjlxY/9aB0Wsa31KN5ZIlYF4uHjXnleNeJfbkeVd086opZ2CqoJLEgAAdSSeQFaPZmIPLc3S/wdy0ZjJBBZIowgfB/BY5I8wQfGgTPlE23FpkT/AGLhfgyOP/St7uZuePRLQ/ZDp+ZK4H3YrB38x50aQ/ZkiP6eP7669wUudHUfZmlH3hv76CkUUUUHFFFFAUUUUBRRRQFFFFAl7teupf8AEJv1JTBtDs3b3sax3UYkRXEgUlgOIAgfVIzyJ5Uv7teupf8AEJv1JWl+UE5XTYipIIuUIIJBBEcvQigfdamnSBjaRRyygd1Hfs1+IB+HL2ivO+k6XdnVLe7nYZk1CNJkyVaObj4uFoz4AA4IyMCvSGmSFoImPVo0J9pUE1INqO7r3COjXmny/wBbgZCfbyoLQa1ej7O29q0zwRhWncyStkku5JPMk8uZPIchmtrUq3P3LHUdZQklRc8QGeQJknBwPDOB8KD624v2vL+3sp4ZLeFC1wHZgO3eNGCrG0Z5YznrnmOQ8WPdGuNGtPyXPxlkNa7fPdrBaW87A/Q3cTcgCeErIGAz5j9VZ+6CTi0W0PpJ8O2kxQK+9X+O9E/nl/t4arIqTb1f470T+eH9vDVZFBFdP1AF57UWsU8lxqV0qG4U9iOHvHvDnnl0x5VtX2Su4VaU6Zo7CNS/DEspkbhGcICMFjjAHnWr0flf27kgKNXvuZOB/B+dVjU9djigll40bs0aThDrluBS2Bz8cYoF3dFZvHpimSNomklml4GUqVDyMR3TzHKsTeJqUcGoaS8rcKLLOxOGOAIgOignqR4Vk229/TmjDmV0YgHs2hm7TmM4wqkH2gketdWz8c1/qC38sTwwQxtHbI/KRu0+vKw8MgYx5AUGZJvOtOkSXcx8orW4b4EoBWM+2WoT8rPS5Vz/ACl26wKPUxglz7OVO+K5xQJdlsVPO6y6rcC4KniW2jUpaoRzBKnnKR4cfL0NOYFc1j318kMbSSuqIg4mZiAAB4kmgQd/d2q6O6seckkaqPMhuM/cpr43ARkaOCfGaUj9EfrFTja7XJdotUitrQHsIyQhIIHDkdpO48BjGAeeAB1NegNB0aO0toreIYSJQg8z5sfUnJPqaDYUUUUHFFFFAUUUUBRXNcUBRRRQJe7X62pf8Qm/UlbnazZCDUYVhuePgWQS4RuEkqGGCcdMMelau83fEyySQXt3bdq5kdYmQKXOATgjryHwrp/e+uP/ADbUPzo/8tA5ogAAHQDAHoKi2sSCfVjcpzj/AHSsrdWHRjCjB8HxHFkU7ndoXGJ9Q1CZT1QzcKn0IQDl6VsrvYW3a1jt4uKBYnEsbR4DK69GBI60DFmpPuf/AI01r+f/APu3FMn739x/5tqH50f+WuqHdYIi7QXt3C8hzI6MnFIck5bK8zlifeaD43xWay2dvG4yr3sCMMkcmLA8x6Gud19yLdJdNc8MtpI/Ap6vC7l0dfPBYg+7zrKt93Z442uL67uVjdZVSUoV4l+qcBfCtltLsVBeFXbjjmTmk0bFJF9jCg6dpdiY7y7srh3ZTZyGQKACHyVYAk9MFB99bXXNbitLd55m4UQZ9WPgqjxYnkB60trspqad1NWJX/eW0Tv+dnnX3Z7uQ0qzX1zNeyIcqJMLEp81iXuigjeyupPe31tY3luBDJczXDBhIrMZlZiDzHIEDGKqm0G6rTIrS4kS0QOkMjqeKXkyoxB5v5imfaPZZbsRfSSQvCxaOSMgMpI4TjIPhyrRybuJXUrJql+6MCrKWjwykYIOF6EUGk2O3saWtnbxzTKkqRIrcUUnJgMHDBSDTRFvR0xul7B724f2gKV7r5PGnsO49zGfR0YfBkNai4+TXET3L2RR+NErfqdaChvvM0wf/HW3ucH9Va683z6VGP8ASg/oiSN/hxSMPk0D/bz/ANv/APtrPsvk3Ww/hbqd/wAlUT9fFQdet/KPhUEWltJIftSkIvt4VLE/EUnJDrG0cg4srbg5zgx26eoH8ow/rH2VYdE3PaZbEFbcSMPwpiZP0T3fupzjjCgAAADkAOQHoBQLOwmwFvpcPBF3pGx2kpHecj9lR4KPvNNFFFAUUUUHFFFFAUVzRQcUUUUBRRRQc0UUUBRRRQFFFFAUUUUBRRRQFFFFAUUUUBXBoooDNFFFAZozRRQGaM0UU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pickapop.fr/doc/produit/maxi/1311/u-mad-bro-num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533" y="5029198"/>
            <a:ext cx="2978729"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huffpost.com/gadgets/slideshows/321122/slide_321122_3009619_free.jpg?13818472412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9" y="1828800"/>
            <a:ext cx="4648199" cy="31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205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xx.fbcdn.net/hphotos-xap1/v/l/t1.0-9/11215198_10150669532579949_6264832600035611099_n.jpg?oh=32130cb1ed612c6a4687f32e5cd56783&amp;oe=57AEFF0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987"/>
            <a:ext cx="5791200" cy="684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3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Anthony Kennedy</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US" dirty="0"/>
              <a:t>Born:  </a:t>
            </a:r>
            <a:r>
              <a:rPr lang="en-US" dirty="0" smtClean="0"/>
              <a:t>1936</a:t>
            </a:r>
            <a:endParaRPr lang="en-US" dirty="0"/>
          </a:p>
          <a:p>
            <a:r>
              <a:rPr lang="en-US" dirty="0"/>
              <a:t>Nominated by Reagan</a:t>
            </a:r>
          </a:p>
          <a:p>
            <a:r>
              <a:rPr lang="en-US" dirty="0"/>
              <a:t>Sworn in </a:t>
            </a:r>
            <a:r>
              <a:rPr lang="en-US" dirty="0" smtClean="0"/>
              <a:t>Feb. 18, 1988</a:t>
            </a:r>
          </a:p>
          <a:p>
            <a:r>
              <a:rPr lang="en-US" dirty="0" smtClean="0"/>
              <a:t>Swing vote</a:t>
            </a:r>
          </a:p>
          <a:p>
            <a:pPr lvl="1"/>
            <a:r>
              <a:rPr lang="en-US" dirty="0" smtClean="0"/>
              <a:t>Tends to lean conservative on fiscal issues and liberal on social issues</a:t>
            </a:r>
          </a:p>
          <a:p>
            <a:r>
              <a:rPr lang="en-US" dirty="0" smtClean="0"/>
              <a:t>Oversees the Ninth Circuit</a:t>
            </a:r>
            <a:endParaRPr lang="en-US" dirty="0"/>
          </a:p>
        </p:txBody>
      </p:sp>
      <p:pic>
        <p:nvPicPr>
          <p:cNvPr id="4098" name="Picture 2" descr="http://i81.photobucket.com/albums/j217/kamakot/magic/jkennedym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320040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9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Clarence Thomas</a:t>
            </a:r>
            <a:endParaRPr lang="en-US" dirty="0">
              <a:solidFill>
                <a:srgbClr val="FF0000"/>
              </a:solidFill>
            </a:endParaRPr>
          </a:p>
        </p:txBody>
      </p:sp>
      <p:sp>
        <p:nvSpPr>
          <p:cNvPr id="3" name="Content Placeholder 2"/>
          <p:cNvSpPr>
            <a:spLocks noGrp="1"/>
          </p:cNvSpPr>
          <p:nvPr>
            <p:ph sz="half" idx="1"/>
          </p:nvPr>
        </p:nvSpPr>
        <p:spPr/>
        <p:txBody>
          <a:bodyPr/>
          <a:lstStyle/>
          <a:p>
            <a:r>
              <a:rPr lang="en-US" dirty="0"/>
              <a:t>Born:  </a:t>
            </a:r>
            <a:r>
              <a:rPr lang="en-US" dirty="0" smtClean="0"/>
              <a:t>1948</a:t>
            </a:r>
            <a:endParaRPr lang="en-US" dirty="0"/>
          </a:p>
          <a:p>
            <a:r>
              <a:rPr lang="en-US" dirty="0"/>
              <a:t>Nominated by </a:t>
            </a:r>
            <a:r>
              <a:rPr lang="en-US" dirty="0" smtClean="0"/>
              <a:t>Bush (41)</a:t>
            </a:r>
            <a:endParaRPr lang="en-US" dirty="0"/>
          </a:p>
          <a:p>
            <a:r>
              <a:rPr lang="en-US" dirty="0"/>
              <a:t>Sworn in </a:t>
            </a:r>
            <a:r>
              <a:rPr lang="en-US" dirty="0" smtClean="0"/>
              <a:t>October 23, 1991</a:t>
            </a:r>
          </a:p>
          <a:p>
            <a:r>
              <a:rPr lang="en-US" dirty="0" smtClean="0"/>
              <a:t>Conservative	</a:t>
            </a:r>
          </a:p>
          <a:p>
            <a:r>
              <a:rPr lang="en-US" dirty="0" smtClean="0"/>
              <a:t>Oversees the Eleventh Circuit</a:t>
            </a:r>
            <a:endParaRPr lang="en-US" dirty="0"/>
          </a:p>
          <a:p>
            <a:endParaRPr lang="en-US" dirty="0"/>
          </a:p>
        </p:txBody>
      </p:sp>
      <p:pic>
        <p:nvPicPr>
          <p:cNvPr id="4100" name="Picture 4" descr="http://www.bradblog.com/Images/RobertsScaliaThomasAlito_B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218" y="2133599"/>
            <a:ext cx="4305300" cy="362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96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Ruth Bader Ginsberg</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1933</a:t>
            </a:r>
          </a:p>
          <a:p>
            <a:r>
              <a:rPr lang="en-US" dirty="0" smtClean="0"/>
              <a:t>Nominated by Clinton</a:t>
            </a:r>
          </a:p>
          <a:p>
            <a:r>
              <a:rPr lang="en-US" dirty="0" smtClean="0"/>
              <a:t>Sworn in August 10, 1993</a:t>
            </a:r>
          </a:p>
          <a:p>
            <a:r>
              <a:rPr lang="en-US" dirty="0" smtClean="0"/>
              <a:t>Liberal</a:t>
            </a:r>
          </a:p>
          <a:p>
            <a:r>
              <a:rPr lang="en-US" dirty="0" smtClean="0"/>
              <a:t>Oversees the Second Circuit</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0957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394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Stephen </a:t>
            </a:r>
            <a:r>
              <a:rPr lang="en-US" dirty="0" err="1" smtClean="0">
                <a:solidFill>
                  <a:schemeClr val="tx2"/>
                </a:solidFill>
              </a:rPr>
              <a:t>Breyer</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1938</a:t>
            </a:r>
            <a:endParaRPr lang="en-US" dirty="0"/>
          </a:p>
          <a:p>
            <a:r>
              <a:rPr lang="en-US" dirty="0"/>
              <a:t>Nominated </a:t>
            </a:r>
            <a:r>
              <a:rPr lang="en-US" dirty="0" smtClean="0"/>
              <a:t>by Clinton</a:t>
            </a:r>
            <a:endParaRPr lang="en-US" dirty="0"/>
          </a:p>
          <a:p>
            <a:r>
              <a:rPr lang="en-US" dirty="0"/>
              <a:t>Sworn </a:t>
            </a:r>
            <a:r>
              <a:rPr lang="en-US" dirty="0" smtClean="0"/>
              <a:t>in August 3, 1994</a:t>
            </a:r>
          </a:p>
          <a:p>
            <a:r>
              <a:rPr lang="en-US" dirty="0" smtClean="0"/>
              <a:t>Liberal</a:t>
            </a:r>
          </a:p>
          <a:p>
            <a:r>
              <a:rPr lang="en-US" dirty="0" smtClean="0"/>
              <a:t>Oversees the First Circuit</a:t>
            </a:r>
            <a:endParaRPr lang="en-US" dirty="0"/>
          </a:p>
          <a:p>
            <a:endParaRPr lang="en-US" dirty="0"/>
          </a:p>
        </p:txBody>
      </p:sp>
      <p:pic>
        <p:nvPicPr>
          <p:cNvPr id="1026" name="Picture 2" descr="http://abovethelaw.com/uploads/2012/02/stephen-bre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3402"/>
            <a:ext cx="3564128" cy="4492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9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System</a:t>
            </a:r>
            <a:endParaRPr lang="en-US" dirty="0"/>
          </a:p>
        </p:txBody>
      </p:sp>
      <p:sp>
        <p:nvSpPr>
          <p:cNvPr id="3" name="Content Placeholder 2"/>
          <p:cNvSpPr>
            <a:spLocks noGrp="1"/>
          </p:cNvSpPr>
          <p:nvPr>
            <p:ph idx="1"/>
          </p:nvPr>
        </p:nvSpPr>
        <p:spPr>
          <a:xfrm>
            <a:off x="457200" y="1600201"/>
            <a:ext cx="8229600" cy="3200400"/>
          </a:xfrm>
        </p:spPr>
        <p:txBody>
          <a:bodyPr/>
          <a:lstStyle/>
          <a:p>
            <a:r>
              <a:rPr lang="en-US" dirty="0" smtClean="0"/>
              <a:t>Consists of federal and state courts</a:t>
            </a:r>
          </a:p>
          <a:p>
            <a:r>
              <a:rPr lang="en-US" dirty="0" smtClean="0"/>
              <a:t>Jurisdiction:  The authority to hear certain cases.</a:t>
            </a:r>
          </a:p>
          <a:p>
            <a:pPr lvl="1"/>
            <a:r>
              <a:rPr lang="en-US" dirty="0" smtClean="0"/>
              <a:t>State courts and jurisdiction dealing with state laws and federal courts have jurisdiction dealing with federal laws.</a:t>
            </a:r>
            <a:endParaRPr lang="en-US" dirty="0"/>
          </a:p>
        </p:txBody>
      </p:sp>
      <p:pic>
        <p:nvPicPr>
          <p:cNvPr id="1026" name="Picture 2" descr="http://i1.kym-cdn.com/photos/images/facebook/000/210/119/9b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084" y="4099407"/>
            <a:ext cx="3733800" cy="273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9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John Roberts</a:t>
            </a:r>
            <a:endParaRPr lang="en-US" dirty="0">
              <a:solidFill>
                <a:srgbClr val="FF0000"/>
              </a:solidFill>
            </a:endParaRPr>
          </a:p>
        </p:txBody>
      </p:sp>
      <p:sp>
        <p:nvSpPr>
          <p:cNvPr id="5" name="Content Placeholder 4"/>
          <p:cNvSpPr>
            <a:spLocks noGrp="1"/>
          </p:cNvSpPr>
          <p:nvPr>
            <p:ph sz="half" idx="1"/>
          </p:nvPr>
        </p:nvSpPr>
        <p:spPr/>
        <p:txBody>
          <a:bodyPr>
            <a:normAutofit fontScale="70000" lnSpcReduction="20000"/>
          </a:bodyPr>
          <a:lstStyle/>
          <a:p>
            <a:pPr fontAlgn="base"/>
            <a:r>
              <a:rPr lang="en-US" sz="4000" dirty="0" smtClean="0"/>
              <a:t>Born:</a:t>
            </a:r>
            <a:r>
              <a:rPr lang="en-US" sz="4000" dirty="0"/>
              <a:t> </a:t>
            </a:r>
            <a:r>
              <a:rPr lang="en-US" sz="4000" dirty="0" smtClean="0"/>
              <a:t> 1955</a:t>
            </a:r>
            <a:endParaRPr lang="en-US" sz="4000" dirty="0"/>
          </a:p>
          <a:p>
            <a:pPr fontAlgn="base"/>
            <a:r>
              <a:rPr lang="en-US" sz="4000" dirty="0" smtClean="0"/>
              <a:t>Chief </a:t>
            </a:r>
            <a:r>
              <a:rPr lang="en-US" sz="4000" dirty="0"/>
              <a:t>Justice</a:t>
            </a:r>
          </a:p>
          <a:p>
            <a:pPr fontAlgn="base"/>
            <a:r>
              <a:rPr lang="en-US" sz="4000" dirty="0" smtClean="0"/>
              <a:t>Nominated By Bush </a:t>
            </a:r>
            <a:r>
              <a:rPr lang="en-US" sz="4000" dirty="0"/>
              <a:t>(43)</a:t>
            </a:r>
          </a:p>
          <a:p>
            <a:pPr fontAlgn="base"/>
            <a:r>
              <a:rPr lang="en-US" sz="4000" dirty="0" smtClean="0"/>
              <a:t>Sworn in September </a:t>
            </a:r>
            <a:r>
              <a:rPr lang="en-US" sz="4000" dirty="0"/>
              <a:t>29, </a:t>
            </a:r>
            <a:r>
              <a:rPr lang="en-US" sz="4000" dirty="0" smtClean="0"/>
              <a:t>2005</a:t>
            </a:r>
          </a:p>
          <a:p>
            <a:pPr fontAlgn="base"/>
            <a:r>
              <a:rPr lang="en-US" sz="4000" dirty="0" smtClean="0"/>
              <a:t>Conservative</a:t>
            </a:r>
          </a:p>
          <a:p>
            <a:pPr fontAlgn="base"/>
            <a:r>
              <a:rPr lang="en-US" sz="4000" dirty="0" smtClean="0"/>
              <a:t>Oversees the Fourth, Federal, and D.C. Circuits</a:t>
            </a:r>
            <a:endParaRPr lang="en-US" sz="4000" dirty="0"/>
          </a:p>
          <a:p>
            <a:endParaRPr lang="en-US" dirty="0"/>
          </a:p>
        </p:txBody>
      </p:sp>
      <p:sp>
        <p:nvSpPr>
          <p:cNvPr id="6" name="Content Placeholder 5"/>
          <p:cNvSpPr>
            <a:spLocks noGrp="1"/>
          </p:cNvSpPr>
          <p:nvPr>
            <p:ph sz="half" idx="2"/>
          </p:nvPr>
        </p:nvSpPr>
        <p:spPr>
          <a:xfrm>
            <a:off x="4495800" y="4965124"/>
            <a:ext cx="4343400" cy="1161039"/>
          </a:xfrm>
        </p:spPr>
        <p:txBody>
          <a:bodyPr>
            <a:normAutofit fontScale="70000" lnSpcReduction="20000"/>
          </a:bodyPr>
          <a:lstStyle/>
          <a:p>
            <a:pPr marL="0" indent="0" algn="ctr">
              <a:buNone/>
            </a:pPr>
            <a:r>
              <a:rPr lang="en-US" dirty="0" smtClean="0"/>
              <a:t>As Chief Justice, it is John Roberts’ duty to administer the Oath of Office to the President.  Here he is seen administering the high five of office.</a:t>
            </a:r>
            <a:endParaRPr lang="en-US" dirty="0"/>
          </a:p>
        </p:txBody>
      </p:sp>
      <p:pic>
        <p:nvPicPr>
          <p:cNvPr id="3074" name="Picture 2" descr="http://2.bp.blogspot.com/-9xW_q2Lq23k/UPNZrkTw4OI/AAAAAAAAHk4/fagUNYb-jRk/s640/Second_oath_of_office_of_Barack_Obama%2Bby%2BChief%2BJustice%2BJohn%2BRoberts%2Bon%2BJanuary%2B21,%2B2009%2B(White%2BHouse%2B(Pete%2BSouza)%2B-%2Bfr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93273"/>
            <a:ext cx="44958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9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Samuel Alito</a:t>
            </a:r>
            <a:endParaRPr lang="en-US" dirty="0">
              <a:solidFill>
                <a:srgbClr val="FF0000"/>
              </a:solidFill>
            </a:endParaRPr>
          </a:p>
        </p:txBody>
      </p:sp>
      <p:sp>
        <p:nvSpPr>
          <p:cNvPr id="3" name="Content Placeholder 2"/>
          <p:cNvSpPr>
            <a:spLocks noGrp="1"/>
          </p:cNvSpPr>
          <p:nvPr>
            <p:ph sz="half" idx="1"/>
          </p:nvPr>
        </p:nvSpPr>
        <p:spPr/>
        <p:txBody>
          <a:bodyPr>
            <a:normAutofit fontScale="70000" lnSpcReduction="20000"/>
          </a:bodyPr>
          <a:lstStyle/>
          <a:p>
            <a:r>
              <a:rPr lang="en-US" sz="4000" dirty="0" smtClean="0"/>
              <a:t>Born 1950</a:t>
            </a:r>
            <a:endParaRPr lang="en-US" sz="4000" dirty="0"/>
          </a:p>
          <a:p>
            <a:r>
              <a:rPr lang="en-US" sz="4000" dirty="0"/>
              <a:t>Nominated </a:t>
            </a:r>
            <a:r>
              <a:rPr lang="en-US" sz="4000" dirty="0" smtClean="0"/>
              <a:t>by Bush (43)</a:t>
            </a:r>
            <a:endParaRPr lang="en-US" sz="4000" dirty="0"/>
          </a:p>
          <a:p>
            <a:r>
              <a:rPr lang="en-US" sz="4000" dirty="0"/>
              <a:t>Sworn </a:t>
            </a:r>
            <a:r>
              <a:rPr lang="en-US" sz="4000" dirty="0" smtClean="0"/>
              <a:t>in January 31, 2006</a:t>
            </a:r>
            <a:endParaRPr lang="en-US" sz="4000" dirty="0"/>
          </a:p>
          <a:p>
            <a:r>
              <a:rPr lang="en-US" sz="4000" dirty="0" smtClean="0"/>
              <a:t>Conservative</a:t>
            </a:r>
          </a:p>
          <a:p>
            <a:r>
              <a:rPr lang="en-US" sz="4000" dirty="0" smtClean="0"/>
              <a:t>Oversees the Third and Eighth Circuits</a:t>
            </a:r>
            <a:endParaRPr lang="en-US" sz="4000" dirty="0"/>
          </a:p>
        </p:txBody>
      </p:sp>
      <p:sp>
        <p:nvSpPr>
          <p:cNvPr id="4" name="Content Placeholder 3"/>
          <p:cNvSpPr>
            <a:spLocks noGrp="1"/>
          </p:cNvSpPr>
          <p:nvPr>
            <p:ph sz="half" idx="2"/>
          </p:nvPr>
        </p:nvSpPr>
        <p:spPr>
          <a:xfrm>
            <a:off x="4648200" y="5029200"/>
            <a:ext cx="4038600" cy="1096963"/>
          </a:xfrm>
        </p:spPr>
        <p:txBody>
          <a:bodyPr>
            <a:normAutofit fontScale="70000" lnSpcReduction="20000"/>
          </a:bodyPr>
          <a:lstStyle/>
          <a:p>
            <a:pPr marL="0" indent="0">
              <a:buNone/>
            </a:pPr>
            <a:r>
              <a:rPr lang="en-US" dirty="0" smtClean="0"/>
              <a:t>This is not Samuel Alito.  I </a:t>
            </a:r>
            <a:r>
              <a:rPr lang="en-US" dirty="0" err="1" smtClean="0"/>
              <a:t>googled</a:t>
            </a:r>
            <a:r>
              <a:rPr lang="en-US" dirty="0" smtClean="0"/>
              <a:t> him and for some reason, this picture came up.  It makes me smile.</a:t>
            </a:r>
            <a:endParaRPr lang="en-US" dirty="0"/>
          </a:p>
        </p:txBody>
      </p:sp>
      <p:pic>
        <p:nvPicPr>
          <p:cNvPr id="2050" name="Picture 2" descr="http://ww1.hdnux.com/photos/12/16/40/2680840/10/628x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443088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48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Sonia Sotomayor</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1954</a:t>
            </a:r>
            <a:endParaRPr lang="en-US" dirty="0"/>
          </a:p>
          <a:p>
            <a:r>
              <a:rPr lang="en-US" dirty="0"/>
              <a:t>Nominated </a:t>
            </a:r>
            <a:r>
              <a:rPr lang="en-US" dirty="0" smtClean="0"/>
              <a:t>by Obama</a:t>
            </a:r>
            <a:endParaRPr lang="en-US" dirty="0"/>
          </a:p>
          <a:p>
            <a:r>
              <a:rPr lang="en-US" dirty="0"/>
              <a:t>Sworn </a:t>
            </a:r>
            <a:r>
              <a:rPr lang="en-US" dirty="0" smtClean="0"/>
              <a:t>in August 8, 2009</a:t>
            </a:r>
          </a:p>
          <a:p>
            <a:r>
              <a:rPr lang="en-US" dirty="0" smtClean="0"/>
              <a:t>Liberal</a:t>
            </a:r>
            <a:endParaRPr lang="en-US" dirty="0"/>
          </a:p>
          <a:p>
            <a:r>
              <a:rPr lang="en-US" dirty="0" smtClean="0"/>
              <a:t>Oversees the Tenth Circuit</a:t>
            </a:r>
            <a:endParaRPr lang="en-US" dirty="0"/>
          </a:p>
        </p:txBody>
      </p:sp>
      <p:pic>
        <p:nvPicPr>
          <p:cNvPr id="6146" name="Picture 2" descr="http://jmuwomensstudentcaucus.files.wordpress.com/2012/11/sonia-sotomayor-high-r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23655"/>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1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Elena </a:t>
            </a:r>
            <a:r>
              <a:rPr lang="en-US" dirty="0" err="1" smtClean="0">
                <a:solidFill>
                  <a:schemeClr val="tx2"/>
                </a:solidFill>
              </a:rPr>
              <a:t>Kagan</a:t>
            </a:r>
            <a:endParaRPr lang="en-US" dirty="0">
              <a:solidFill>
                <a:schemeClr val="tx2"/>
              </a:solidFill>
            </a:endParaRPr>
          </a:p>
        </p:txBody>
      </p:sp>
      <p:sp>
        <p:nvSpPr>
          <p:cNvPr id="3" name="Content Placeholder 2"/>
          <p:cNvSpPr>
            <a:spLocks noGrp="1"/>
          </p:cNvSpPr>
          <p:nvPr>
            <p:ph sz="half" idx="1"/>
          </p:nvPr>
        </p:nvSpPr>
        <p:spPr/>
        <p:txBody>
          <a:bodyPr/>
          <a:lstStyle/>
          <a:p>
            <a:r>
              <a:rPr lang="en-US" dirty="0" smtClean="0"/>
              <a:t>Born 1960</a:t>
            </a:r>
            <a:endParaRPr lang="en-US" dirty="0"/>
          </a:p>
          <a:p>
            <a:r>
              <a:rPr lang="en-US" dirty="0"/>
              <a:t>Nominated </a:t>
            </a:r>
            <a:r>
              <a:rPr lang="en-US" dirty="0" smtClean="0"/>
              <a:t>by Obama</a:t>
            </a:r>
            <a:endParaRPr lang="en-US" dirty="0"/>
          </a:p>
          <a:p>
            <a:r>
              <a:rPr lang="en-US" dirty="0"/>
              <a:t>Sworn </a:t>
            </a:r>
            <a:r>
              <a:rPr lang="en-US" dirty="0" smtClean="0"/>
              <a:t>in August 7, 2010</a:t>
            </a:r>
          </a:p>
          <a:p>
            <a:r>
              <a:rPr lang="en-US" dirty="0" smtClean="0"/>
              <a:t>Liberal</a:t>
            </a:r>
          </a:p>
          <a:p>
            <a:r>
              <a:rPr lang="en-US" dirty="0" smtClean="0"/>
              <a:t>Oversees the Sixth and Seventh Circuit</a:t>
            </a:r>
          </a:p>
          <a:p>
            <a:pPr lvl="1"/>
            <a:r>
              <a:rPr lang="en-US" dirty="0" smtClean="0"/>
              <a:t>Illinois is in the 7th</a:t>
            </a:r>
            <a:endParaRPr lang="en-US" dirty="0"/>
          </a:p>
          <a:p>
            <a:endParaRPr lang="en-US" dirty="0"/>
          </a:p>
        </p:txBody>
      </p:sp>
      <p:pic>
        <p:nvPicPr>
          <p:cNvPr id="3074" name="Picture 2" descr="http://a.fod4.com/images/user_photos/1307961/4239ab7827cd9b88cb4bbcd6a290960c_width_600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267200" cy="2876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00600" y="4876800"/>
            <a:ext cx="3886200" cy="646331"/>
          </a:xfrm>
          <a:prstGeom prst="rect">
            <a:avLst/>
          </a:prstGeom>
          <a:noFill/>
        </p:spPr>
        <p:txBody>
          <a:bodyPr wrap="square" rtlCol="0">
            <a:spAutoFit/>
          </a:bodyPr>
          <a:lstStyle/>
          <a:p>
            <a:r>
              <a:rPr lang="en-US" dirty="0" smtClean="0"/>
              <a:t>You don’t </a:t>
            </a:r>
            <a:r>
              <a:rPr lang="en-US" dirty="0" err="1" smtClean="0"/>
              <a:t>wanna</a:t>
            </a:r>
            <a:r>
              <a:rPr lang="en-US" dirty="0" smtClean="0"/>
              <a:t> know what he’s whispering to her…</a:t>
            </a:r>
            <a:endParaRPr lang="en-US" dirty="0"/>
          </a:p>
        </p:txBody>
      </p:sp>
    </p:spTree>
    <p:extLst>
      <p:ext uri="{BB962C8B-B14F-4D97-AF65-F5344CB8AC3E}">
        <p14:creationId xmlns:p14="http://schemas.microsoft.com/office/powerpoint/2010/main" val="3437485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 Facts about the court</a:t>
            </a:r>
            <a:endParaRPr lang="en-US" dirty="0"/>
          </a:p>
        </p:txBody>
      </p:sp>
      <p:sp>
        <p:nvSpPr>
          <p:cNvPr id="6" name="Content Placeholder 5"/>
          <p:cNvSpPr>
            <a:spLocks noGrp="1"/>
          </p:cNvSpPr>
          <p:nvPr>
            <p:ph idx="1"/>
          </p:nvPr>
        </p:nvSpPr>
        <p:spPr>
          <a:xfrm>
            <a:off x="457200" y="1371600"/>
            <a:ext cx="8229600" cy="5181600"/>
          </a:xfrm>
        </p:spPr>
        <p:txBody>
          <a:bodyPr>
            <a:normAutofit fontScale="70000" lnSpcReduction="20000"/>
          </a:bodyPr>
          <a:lstStyle/>
          <a:p>
            <a:r>
              <a:rPr lang="en-US" i="1" dirty="0" smtClean="0"/>
              <a:t>America (The Book)</a:t>
            </a:r>
            <a:r>
              <a:rPr lang="en-US" dirty="0" smtClean="0"/>
              <a:t> featured images of the naked Supreme Court Justices and was banned from Wal-Mart</a:t>
            </a:r>
          </a:p>
          <a:p>
            <a:r>
              <a:rPr lang="en-US" dirty="0" smtClean="0"/>
              <a:t>There are no official qualifications for becoming a Supreme Court Justice</a:t>
            </a:r>
          </a:p>
          <a:p>
            <a:r>
              <a:rPr lang="en-US" dirty="0" smtClean="0"/>
              <a:t>Although Ruth Bader Ginsberg and Antonin Scalia disagree on just about every case, they are good friends.  They even appeared on stage at on opera together and admitted to being hung over at the State of the Union Address.</a:t>
            </a:r>
          </a:p>
          <a:p>
            <a:r>
              <a:rPr lang="en-US" dirty="0" smtClean="0"/>
              <a:t>The most recent appointee to the court is in charge of taking notes, answering phones, opening the door, and pouring coffee.  (In other words, they are freshmen)</a:t>
            </a:r>
          </a:p>
          <a:p>
            <a:r>
              <a:rPr lang="en-US" dirty="0" smtClean="0"/>
              <a:t>The Supreme Court building has a basketball court inside</a:t>
            </a:r>
          </a:p>
          <a:p>
            <a:r>
              <a:rPr lang="en-US" dirty="0" smtClean="0"/>
              <a:t>About 10,000 cases are on the docket every year.  They usually only agree to hear 80-90.</a:t>
            </a:r>
          </a:p>
          <a:p>
            <a:r>
              <a:rPr lang="en-US" dirty="0" smtClean="0"/>
              <a:t>Cameras are not allowed inside while the Supreme Court is in session.</a:t>
            </a:r>
          </a:p>
          <a:p>
            <a:endParaRPr lang="en-US" dirty="0" smtClean="0"/>
          </a:p>
          <a:p>
            <a:endParaRPr lang="en-US" dirty="0"/>
          </a:p>
        </p:txBody>
      </p:sp>
    </p:spTree>
    <p:extLst>
      <p:ext uri="{BB962C8B-B14F-4D97-AF65-F5344CB8AC3E}">
        <p14:creationId xmlns:p14="http://schemas.microsoft.com/office/powerpoint/2010/main" val="2802950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for some awesomeness…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www.youtube.com/watch?v=OaRpVBbSHcg</a:t>
            </a:r>
            <a:r>
              <a:rPr lang="en-US" dirty="0" smtClean="0"/>
              <a:t> </a:t>
            </a:r>
          </a:p>
          <a:p>
            <a:r>
              <a:rPr lang="en-US" dirty="0">
                <a:hlinkClick r:id="rId3"/>
              </a:rPr>
              <a:t>https://</a:t>
            </a:r>
            <a:r>
              <a:rPr lang="en-US" dirty="0" smtClean="0">
                <a:hlinkClick r:id="rId3"/>
              </a:rPr>
              <a:t>www.youtube.com/watch?v=VxPVjRPx40k</a:t>
            </a:r>
            <a:r>
              <a:rPr lang="en-US" dirty="0" smtClean="0"/>
              <a:t> </a:t>
            </a:r>
          </a:p>
          <a:p>
            <a:r>
              <a:rPr lang="en-US" dirty="0">
                <a:hlinkClick r:id="rId4"/>
              </a:rPr>
              <a:t>https://</a:t>
            </a:r>
            <a:r>
              <a:rPr lang="en-US" dirty="0" smtClean="0">
                <a:hlinkClick r:id="rId4"/>
              </a:rPr>
              <a:t>www.youtube.com/watch?v=dh4_JL5nitk</a:t>
            </a:r>
            <a:r>
              <a:rPr lang="en-US" dirty="0" smtClean="0"/>
              <a:t> </a:t>
            </a:r>
            <a:endParaRPr lang="en-US" dirty="0"/>
          </a:p>
        </p:txBody>
      </p:sp>
    </p:spTree>
    <p:extLst>
      <p:ext uri="{BB962C8B-B14F-4D97-AF65-F5344CB8AC3E}">
        <p14:creationId xmlns:p14="http://schemas.microsoft.com/office/powerpoint/2010/main" val="776741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Roberts Court Rulings</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b="1" i="1" dirty="0" smtClean="0"/>
              <a:t>Citizens </a:t>
            </a:r>
            <a:r>
              <a:rPr lang="en-US" b="1" i="1" dirty="0"/>
              <a:t>United</a:t>
            </a:r>
            <a:r>
              <a:rPr lang="en-US" b="1" dirty="0"/>
              <a:t> v.</a:t>
            </a:r>
            <a:r>
              <a:rPr lang="en-US" dirty="0"/>
              <a:t> </a:t>
            </a:r>
            <a:r>
              <a:rPr lang="en-US" b="1" i="1" dirty="0"/>
              <a:t>Federal Election Commission,</a:t>
            </a:r>
            <a:r>
              <a:rPr lang="en-US" dirty="0"/>
              <a:t> </a:t>
            </a:r>
          </a:p>
          <a:p>
            <a:pPr marL="0" indent="0">
              <a:buNone/>
            </a:pPr>
            <a:r>
              <a:rPr lang="en-US" dirty="0" smtClean="0"/>
              <a:t>Question:  Can the government restrict the amount of spending by corporations for political campaigns?</a:t>
            </a:r>
            <a:endParaRPr lang="en-US" dirty="0"/>
          </a:p>
          <a:p>
            <a:r>
              <a:rPr lang="en-US" dirty="0"/>
              <a:t>T</a:t>
            </a:r>
            <a:r>
              <a:rPr lang="en-US" dirty="0" smtClean="0"/>
              <a:t>he </a:t>
            </a:r>
            <a:r>
              <a:rPr lang="en-US" dirty="0"/>
              <a:t>Supreme Court ruled, 5–4, that the government cannot restrict the spending of corporations for political campaigns, maintaining that it's their First Amendment right to support candidates as they choose. This decision upsets two previous precedents on the free-speech rights of corporations. President Obama expressed disapproval of the decision, calling it a "victory" for Wall Street and Big Business.</a:t>
            </a:r>
            <a:br>
              <a:rPr lang="en-US" dirty="0"/>
            </a:br>
            <a:endParaRPr lang="en-US" dirty="0"/>
          </a:p>
        </p:txBody>
      </p:sp>
    </p:spTree>
    <p:extLst>
      <p:ext uri="{BB962C8B-B14F-4D97-AF65-F5344CB8AC3E}">
        <p14:creationId xmlns:p14="http://schemas.microsoft.com/office/powerpoint/2010/main" val="31159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Roberts Court Rulings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 </a:t>
            </a:r>
            <a:r>
              <a:rPr lang="en-US" b="1" i="1" dirty="0"/>
              <a:t>National Federation of Independent Business</a:t>
            </a:r>
            <a:r>
              <a:rPr lang="en-US" b="1" dirty="0"/>
              <a:t> v.</a:t>
            </a:r>
            <a:r>
              <a:rPr lang="en-US" dirty="0"/>
              <a:t> </a:t>
            </a:r>
            <a:r>
              <a:rPr lang="en-US" b="1" i="1" dirty="0"/>
              <a:t>Kathleen </a:t>
            </a:r>
            <a:r>
              <a:rPr lang="en-US" b="1" i="1" dirty="0" err="1"/>
              <a:t>Sebelius</a:t>
            </a:r>
            <a:r>
              <a:rPr lang="en-US" b="1" i="1" dirty="0"/>
              <a:t>, Secretary of Health and Human Services,</a:t>
            </a:r>
            <a:r>
              <a:rPr lang="en-US" dirty="0"/>
              <a:t> one of the most anticipated rulings in recent history, the Supreme Court </a:t>
            </a:r>
            <a:r>
              <a:rPr lang="en-US" dirty="0" smtClean="0"/>
              <a:t>heard arguments on </a:t>
            </a:r>
            <a:r>
              <a:rPr lang="en-US" dirty="0"/>
              <a:t>President Barack Obama's healthcare law—the signature legislation of his first term, including the individual mandate, which requires that most Americans buy health insurance or pay a fee. The individual mandate was the centerpiece of the law. </a:t>
            </a:r>
            <a:endParaRPr lang="en-US" dirty="0" smtClean="0"/>
          </a:p>
          <a:p>
            <a:pPr marL="0" indent="0">
              <a:buNone/>
            </a:pPr>
            <a:endParaRPr lang="en-US" dirty="0"/>
          </a:p>
          <a:p>
            <a:r>
              <a:rPr lang="en-US" dirty="0" smtClean="0"/>
              <a:t>The </a:t>
            </a:r>
            <a:r>
              <a:rPr lang="en-US" dirty="0"/>
              <a:t>court ruled, 5–4, that the individual mandate is constitutional under Congress's taxing authority. "Because the Constitution permits such a tax, it is not our role to forbid it, or to pass upon its wisdom or fairness," Chief Justice John Roberts wrote in the majority decision. The Court also upheld the expansion of Medicaid, the government's health insurance program for low-income Americans, but limited the provision, saying states will not necessarily lose their funding if they choose not to expand the program. The ruling was considered a major victory for Obama in an election year</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9538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Roberts Court Rulings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smtClean="0"/>
              <a:t>Shelby </a:t>
            </a:r>
            <a:r>
              <a:rPr lang="en-US" b="1" i="1" dirty="0"/>
              <a:t>County</a:t>
            </a:r>
            <a:r>
              <a:rPr lang="en-US" b="1" dirty="0"/>
              <a:t> v. </a:t>
            </a:r>
            <a:r>
              <a:rPr lang="en-US" b="1" i="1" dirty="0"/>
              <a:t>Holder</a:t>
            </a:r>
            <a:r>
              <a:rPr lang="en-US" dirty="0"/>
              <a:t>, </a:t>
            </a:r>
            <a:r>
              <a:rPr lang="en-US" dirty="0" smtClean="0"/>
              <a:t>Section </a:t>
            </a:r>
            <a:r>
              <a:rPr lang="en-US" dirty="0"/>
              <a:t>4 of the Voting Rights Act, which established a formula for Congress to use when determining if a state or voting jurisdiction requires prior approval before changing its voting laws. Currently under Section 5 of the act nine—mostly Southern—states with a history of discrimination must get clearance from Congress before changing voting rules to make sure racial minorities are not negatively </a:t>
            </a:r>
            <a:r>
              <a:rPr lang="en-US" dirty="0" smtClean="0"/>
              <a:t>affected.</a:t>
            </a:r>
          </a:p>
          <a:p>
            <a:r>
              <a:rPr lang="en-US" dirty="0"/>
              <a:t>T</a:t>
            </a:r>
            <a:r>
              <a:rPr lang="en-US" dirty="0" smtClean="0"/>
              <a:t>he </a:t>
            </a:r>
            <a:r>
              <a:rPr lang="en-US" dirty="0"/>
              <a:t>5–4 decision did not invalidate Section 5, it made it toothless. Chief Justice John Roberts said the formula Congress now uses, which was written in 1965, has become outdated. "While any racial discrimination in voting is too much, Congress must ensure that the legislation it passes to remedy that problem speaks to current conditions," he said in the majority opinion. In a strongly worded dissent, Judge Ruth Bader Ginsburg said, "Hubris is a fit word for today’s demolition of the V.R.A." (Voting Rights Act).</a:t>
            </a:r>
            <a:br>
              <a:rPr lang="en-US" dirty="0"/>
            </a:br>
            <a:endParaRPr lang="en-US" dirty="0"/>
          </a:p>
        </p:txBody>
      </p:sp>
    </p:spTree>
    <p:extLst>
      <p:ext uri="{BB962C8B-B14F-4D97-AF65-F5344CB8AC3E}">
        <p14:creationId xmlns:p14="http://schemas.microsoft.com/office/powerpoint/2010/main" val="15388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Obergefell</a:t>
            </a:r>
            <a:r>
              <a:rPr lang="en-US" dirty="0" smtClean="0"/>
              <a:t> v. Hodges</a:t>
            </a:r>
            <a:endParaRPr lang="en-US" dirty="0"/>
          </a:p>
        </p:txBody>
      </p:sp>
      <p:sp>
        <p:nvSpPr>
          <p:cNvPr id="3" name="Content Placeholder 2"/>
          <p:cNvSpPr>
            <a:spLocks noGrp="1"/>
          </p:cNvSpPr>
          <p:nvPr>
            <p:ph idx="1"/>
          </p:nvPr>
        </p:nvSpPr>
        <p:spPr>
          <a:xfrm>
            <a:off x="457200" y="1371600"/>
            <a:ext cx="8229600" cy="4754563"/>
          </a:xfrm>
        </p:spPr>
        <p:txBody>
          <a:bodyPr>
            <a:normAutofit fontScale="62500" lnSpcReduction="20000"/>
          </a:bodyPr>
          <a:lstStyle/>
          <a:p>
            <a:pPr marL="0" indent="0">
              <a:buNone/>
            </a:pPr>
            <a:r>
              <a:rPr lang="en-US" dirty="0"/>
              <a:t>Groups of same-sex couples sued their relevant state agencies in Ohio, Michigan, Kentucky, and Tennessee to challenge the constitutionality of those states' bans on same-sex marriage or refusal to recognize legal same-sex marriages that occurred in jurisdictions that provided for such marriages. The plaintiffs in each case argued that the states' statutes violated the Equal Protection Clause and Due Process Clause of the Fourteenth Amendment, and one group of plaintiffs also brought claims under the Civil Rights Act. In all the cases, the trial court found in favor of the plaintiffs. The U.S. Court of Appeals for the Sixth Circuit reversed and held that the states' bans on same-sex marriage and refusal to recognize marriages performed in other states did not violate the couples' Fourteenth Amendment rights to equal protection and due </a:t>
            </a:r>
            <a:r>
              <a:rPr lang="en-US" dirty="0" smtClean="0"/>
              <a:t>process.</a:t>
            </a:r>
          </a:p>
          <a:p>
            <a:pPr marL="0" indent="0">
              <a:buNone/>
            </a:pPr>
            <a:r>
              <a:rPr lang="en-US" b="1" u="sng" dirty="0" smtClean="0"/>
              <a:t>Questions</a:t>
            </a:r>
            <a:endParaRPr lang="en-US" b="1" u="sng" dirty="0"/>
          </a:p>
          <a:p>
            <a:pPr marL="514350" indent="-514350">
              <a:buFont typeface="+mj-lt"/>
              <a:buAutoNum type="arabicPeriod"/>
            </a:pPr>
            <a:r>
              <a:rPr lang="en-US" dirty="0" smtClean="0"/>
              <a:t>Does </a:t>
            </a:r>
            <a:r>
              <a:rPr lang="en-US" dirty="0"/>
              <a:t>the Fourteenth Amendment require a state to license a marriage between two people of the same sex?</a:t>
            </a:r>
          </a:p>
          <a:p>
            <a:pPr marL="514350" indent="-514350">
              <a:buFont typeface="+mj-lt"/>
              <a:buAutoNum type="arabicPeriod"/>
            </a:pPr>
            <a:r>
              <a:rPr lang="en-US" dirty="0" smtClean="0"/>
              <a:t>Does </a:t>
            </a:r>
            <a:r>
              <a:rPr lang="en-US" dirty="0"/>
              <a:t>the Fourteenth Amendment require a state to recognize a marriage between two people of the same sex that was legally licensed and performed in another state?</a:t>
            </a:r>
          </a:p>
          <a:p>
            <a:pPr marL="0" indent="0">
              <a:buNone/>
            </a:pPr>
            <a:endParaRPr lang="en-US" dirty="0"/>
          </a:p>
        </p:txBody>
      </p:sp>
    </p:spTree>
    <p:extLst>
      <p:ext uri="{BB962C8B-B14F-4D97-AF65-F5344CB8AC3E}">
        <p14:creationId xmlns:p14="http://schemas.microsoft.com/office/powerpoint/2010/main" val="338825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Jurisdiction</a:t>
            </a:r>
            <a:endParaRPr lang="en-US" dirty="0"/>
          </a:p>
        </p:txBody>
      </p:sp>
      <p:sp>
        <p:nvSpPr>
          <p:cNvPr id="3" name="Content Placeholder 2"/>
          <p:cNvSpPr>
            <a:spLocks noGrp="1"/>
          </p:cNvSpPr>
          <p:nvPr>
            <p:ph idx="1"/>
          </p:nvPr>
        </p:nvSpPr>
        <p:spPr/>
        <p:txBody>
          <a:bodyPr>
            <a:normAutofit lnSpcReduction="10000"/>
          </a:bodyPr>
          <a:lstStyle/>
          <a:p>
            <a:r>
              <a:rPr lang="en-US" dirty="0" smtClean="0"/>
              <a:t>Cases when b</a:t>
            </a:r>
            <a:r>
              <a:rPr lang="en-US" dirty="0" smtClean="0"/>
              <a:t>oth </a:t>
            </a:r>
            <a:r>
              <a:rPr lang="en-US" dirty="0" smtClean="0"/>
              <a:t>courts have jurisdiction.  A person may sue in either court.  If the defendant insists, however, the case must be tried in federal court.</a:t>
            </a:r>
          </a:p>
          <a:p>
            <a:r>
              <a:rPr lang="en-US" dirty="0" smtClean="0"/>
              <a:t>Case originally starts in </a:t>
            </a:r>
            <a:r>
              <a:rPr lang="en-US" b="1" dirty="0" smtClean="0"/>
              <a:t>trial court </a:t>
            </a:r>
            <a:r>
              <a:rPr lang="en-US" dirty="0" smtClean="0"/>
              <a:t>(known as </a:t>
            </a:r>
            <a:r>
              <a:rPr lang="en-US" b="1" dirty="0" smtClean="0"/>
              <a:t>original jurisdiction</a:t>
            </a:r>
            <a:r>
              <a:rPr lang="en-US" dirty="0" smtClean="0"/>
              <a:t>) </a:t>
            </a:r>
            <a:r>
              <a:rPr lang="en-US" dirty="0" smtClean="0"/>
              <a:t>but </a:t>
            </a:r>
            <a:r>
              <a:rPr lang="en-US" dirty="0" smtClean="0"/>
              <a:t>decision can be appealed to the </a:t>
            </a:r>
            <a:r>
              <a:rPr lang="en-US" b="1" dirty="0" smtClean="0"/>
              <a:t>appellate </a:t>
            </a:r>
            <a:r>
              <a:rPr lang="en-US" b="1" dirty="0" smtClean="0"/>
              <a:t>court </a:t>
            </a:r>
            <a:r>
              <a:rPr lang="en-US" dirty="0" smtClean="0"/>
              <a:t>(known as </a:t>
            </a:r>
            <a:r>
              <a:rPr lang="en-US" b="1" dirty="0" smtClean="0"/>
              <a:t>appellate jurisdiction</a:t>
            </a:r>
            <a:r>
              <a:rPr lang="en-US" dirty="0" smtClean="0"/>
              <a:t>).  </a:t>
            </a:r>
            <a:r>
              <a:rPr lang="en-US" dirty="0" smtClean="0"/>
              <a:t>That decision can be appealed to the </a:t>
            </a:r>
            <a:r>
              <a:rPr lang="en-US" b="1" dirty="0" smtClean="0"/>
              <a:t>Supreme Court</a:t>
            </a:r>
            <a:r>
              <a:rPr lang="en-US" dirty="0" smtClean="0"/>
              <a:t>.</a:t>
            </a:r>
            <a:endParaRPr lang="en-US" dirty="0"/>
          </a:p>
        </p:txBody>
      </p:sp>
    </p:spTree>
    <p:extLst>
      <p:ext uri="{BB962C8B-B14F-4D97-AF65-F5344CB8AC3E}">
        <p14:creationId xmlns:p14="http://schemas.microsoft.com/office/powerpoint/2010/main" val="305204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who in a lawsuit?</a:t>
            </a:r>
            <a:endParaRPr lang="en-US" dirty="0"/>
          </a:p>
        </p:txBody>
      </p:sp>
      <p:sp>
        <p:nvSpPr>
          <p:cNvPr id="3" name="Content Placeholder 2"/>
          <p:cNvSpPr>
            <a:spLocks noGrp="1"/>
          </p:cNvSpPr>
          <p:nvPr>
            <p:ph idx="1"/>
          </p:nvPr>
        </p:nvSpPr>
        <p:spPr/>
        <p:txBody>
          <a:bodyPr/>
          <a:lstStyle/>
          <a:p>
            <a:r>
              <a:rPr lang="en-US" dirty="0" smtClean="0"/>
              <a:t>Litigants</a:t>
            </a:r>
          </a:p>
          <a:p>
            <a:pPr lvl="1"/>
            <a:r>
              <a:rPr lang="en-US" dirty="0" smtClean="0"/>
              <a:t>People engaged in a lawsuit</a:t>
            </a:r>
          </a:p>
          <a:p>
            <a:r>
              <a:rPr lang="en-US" dirty="0"/>
              <a:t>Defendant</a:t>
            </a:r>
          </a:p>
          <a:p>
            <a:pPr lvl="1"/>
            <a:r>
              <a:rPr lang="en-US" dirty="0"/>
              <a:t>Person accused of committing a crime</a:t>
            </a:r>
          </a:p>
          <a:p>
            <a:r>
              <a:rPr lang="en-US" dirty="0"/>
              <a:t>Plaintiff</a:t>
            </a:r>
          </a:p>
          <a:p>
            <a:pPr lvl="1"/>
            <a:r>
              <a:rPr lang="en-US" dirty="0"/>
              <a:t>Person suing the defendant in a civil case</a:t>
            </a:r>
          </a:p>
          <a:p>
            <a:r>
              <a:rPr lang="en-US" dirty="0"/>
              <a:t>Prosecutor</a:t>
            </a:r>
          </a:p>
          <a:p>
            <a:pPr lvl="1"/>
            <a:r>
              <a:rPr lang="en-US" dirty="0"/>
              <a:t>Government attorney in a criminal case</a:t>
            </a:r>
          </a:p>
          <a:p>
            <a:endParaRPr lang="en-US" dirty="0"/>
          </a:p>
        </p:txBody>
      </p:sp>
    </p:spTree>
    <p:extLst>
      <p:ext uri="{BB962C8B-B14F-4D97-AF65-F5344CB8AC3E}">
        <p14:creationId xmlns:p14="http://schemas.microsoft.com/office/powerpoint/2010/main" val="133687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Branch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Based on </a:t>
            </a:r>
            <a:r>
              <a:rPr lang="en-US" b="1" u="sng" dirty="0" smtClean="0"/>
              <a:t>English Common Law</a:t>
            </a:r>
            <a:r>
              <a:rPr lang="en-US" dirty="0" smtClean="0"/>
              <a:t>.  Use of precedent.</a:t>
            </a:r>
          </a:p>
          <a:p>
            <a:r>
              <a:rPr lang="en-US" b="1" u="sng" dirty="0" smtClean="0"/>
              <a:t>Precedent</a:t>
            </a:r>
            <a:r>
              <a:rPr lang="en-US" dirty="0" smtClean="0"/>
              <a:t>:  Act, decision, or case that serves as a guide or justification for similar situations.</a:t>
            </a:r>
          </a:p>
          <a:p>
            <a:r>
              <a:rPr lang="en-US" b="1" u="sng" dirty="0" smtClean="0"/>
              <a:t>Judicial Review</a:t>
            </a:r>
            <a:r>
              <a:rPr lang="en-US" dirty="0" smtClean="0"/>
              <a:t>:  Power of the court to examine the actions of legislative and executive branches and to determine whether such actions are constitutional.  Created by the court in the case of </a:t>
            </a:r>
            <a:r>
              <a:rPr lang="en-US" i="1" dirty="0" smtClean="0"/>
              <a:t>Marbury v. </a:t>
            </a:r>
            <a:r>
              <a:rPr lang="en-US" i="1" dirty="0" smtClean="0"/>
              <a:t>Madison.</a:t>
            </a:r>
            <a:r>
              <a:rPr lang="en-US" dirty="0" smtClean="0"/>
              <a:t>  Chief Justice John Marshall created this power in his </a:t>
            </a:r>
            <a:r>
              <a:rPr lang="en-US" b="1" dirty="0" smtClean="0"/>
              <a:t>majority opinion</a:t>
            </a:r>
            <a:r>
              <a:rPr lang="en-US" dirty="0" smtClean="0"/>
              <a:t>.</a:t>
            </a:r>
            <a:endParaRPr lang="en-US" i="1" dirty="0" smtClean="0"/>
          </a:p>
          <a:p>
            <a:r>
              <a:rPr lang="en-US" dirty="0" smtClean="0"/>
              <a:t>Justices make decisions based on constitutional interpretation, not personal or religious opinions.</a:t>
            </a:r>
            <a:endParaRPr lang="en-US" dirty="0"/>
          </a:p>
        </p:txBody>
      </p:sp>
    </p:spTree>
    <p:extLst>
      <p:ext uri="{BB962C8B-B14F-4D97-AF65-F5344CB8AC3E}">
        <p14:creationId xmlns:p14="http://schemas.microsoft.com/office/powerpoint/2010/main" val="48240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a:t>
            </a:r>
            <a:endParaRPr lang="en-US" dirty="0"/>
          </a:p>
        </p:txBody>
      </p:sp>
      <p:sp>
        <p:nvSpPr>
          <p:cNvPr id="3" name="Content Placeholder 2"/>
          <p:cNvSpPr>
            <a:spLocks noGrp="1"/>
          </p:cNvSpPr>
          <p:nvPr>
            <p:ph idx="1"/>
          </p:nvPr>
        </p:nvSpPr>
        <p:spPr/>
        <p:txBody>
          <a:bodyPr/>
          <a:lstStyle/>
          <a:p>
            <a:r>
              <a:rPr lang="en-US" dirty="0" smtClean="0"/>
              <a:t>Due Process Clause of 14</a:t>
            </a:r>
            <a:r>
              <a:rPr lang="en-US" baseline="30000" dirty="0" smtClean="0"/>
              <a:t>th</a:t>
            </a:r>
            <a:r>
              <a:rPr lang="en-US" dirty="0" smtClean="0"/>
              <a:t> Amendment</a:t>
            </a:r>
          </a:p>
          <a:p>
            <a:pPr lvl="1"/>
            <a:r>
              <a:rPr lang="en-US" dirty="0" smtClean="0"/>
              <a:t>Gov’t may not deprive any person of life, liberty, or property without due process of </a:t>
            </a:r>
            <a:r>
              <a:rPr lang="en-US" dirty="0" smtClean="0"/>
              <a:t>law</a:t>
            </a:r>
          </a:p>
          <a:p>
            <a:pPr marL="0" indent="0">
              <a:buNone/>
            </a:pPr>
            <a:endParaRPr lang="en-US" dirty="0"/>
          </a:p>
        </p:txBody>
      </p:sp>
    </p:spTree>
    <p:extLst>
      <p:ext uri="{BB962C8B-B14F-4D97-AF65-F5344CB8AC3E}">
        <p14:creationId xmlns:p14="http://schemas.microsoft.com/office/powerpoint/2010/main" val="209179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Federal Courts</a:t>
            </a:r>
            <a:endParaRPr lang="en-US" dirty="0"/>
          </a:p>
        </p:txBody>
      </p:sp>
      <p:sp>
        <p:nvSpPr>
          <p:cNvPr id="3" name="Content Placeholder 2"/>
          <p:cNvSpPr>
            <a:spLocks noGrp="1"/>
          </p:cNvSpPr>
          <p:nvPr>
            <p:ph idx="1"/>
          </p:nvPr>
        </p:nvSpPr>
        <p:spPr/>
        <p:txBody>
          <a:bodyPr>
            <a:normAutofit fontScale="92500"/>
          </a:bodyPr>
          <a:lstStyle/>
          <a:p>
            <a:r>
              <a:rPr lang="en-US" dirty="0" smtClean="0"/>
              <a:t>Courts established by Congress are constitutional courts</a:t>
            </a:r>
          </a:p>
          <a:p>
            <a:r>
              <a:rPr lang="en-US" dirty="0" smtClean="0"/>
              <a:t>District Courts serve as trial courts</a:t>
            </a:r>
          </a:p>
          <a:p>
            <a:pPr lvl="1"/>
            <a:r>
              <a:rPr lang="en-US" dirty="0" smtClean="0"/>
              <a:t>Grand Jury:  16-23 people hears charges of crime.  If they feel there is enough evidence they issue a indictment (formal accusation charging a person with a crime)</a:t>
            </a:r>
          </a:p>
          <a:p>
            <a:pPr lvl="1"/>
            <a:r>
              <a:rPr lang="en-US" dirty="0" smtClean="0"/>
              <a:t>Trail Jury(Petit Jury):  6-12 people.  Weighs evidence</a:t>
            </a:r>
          </a:p>
          <a:p>
            <a:pPr lvl="2"/>
            <a:r>
              <a:rPr lang="en-US" dirty="0" smtClean="0"/>
              <a:t>Criminal case:  Renders a verdict of guilty or not guilty</a:t>
            </a:r>
          </a:p>
          <a:p>
            <a:pPr lvl="2"/>
            <a:r>
              <a:rPr lang="en-US" dirty="0" smtClean="0"/>
              <a:t>Civil case:  Finds for either defendant or </a:t>
            </a:r>
            <a:r>
              <a:rPr lang="en-US" dirty="0" err="1" smtClean="0"/>
              <a:t>plantiff</a:t>
            </a:r>
            <a:endParaRPr lang="en-US" dirty="0"/>
          </a:p>
        </p:txBody>
      </p:sp>
    </p:spTree>
    <p:extLst>
      <p:ext uri="{BB962C8B-B14F-4D97-AF65-F5344CB8AC3E}">
        <p14:creationId xmlns:p14="http://schemas.microsoft.com/office/powerpoint/2010/main" val="420369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Court of Appeals</a:t>
            </a:r>
            <a:endParaRPr lang="en-US" dirty="0"/>
          </a:p>
        </p:txBody>
      </p:sp>
      <p:sp>
        <p:nvSpPr>
          <p:cNvPr id="3" name="Content Placeholder 2"/>
          <p:cNvSpPr>
            <a:spLocks noGrp="1"/>
          </p:cNvSpPr>
          <p:nvPr>
            <p:ph idx="1"/>
          </p:nvPr>
        </p:nvSpPr>
        <p:spPr/>
        <p:txBody>
          <a:bodyPr/>
          <a:lstStyle/>
          <a:p>
            <a:r>
              <a:rPr lang="en-US" dirty="0" smtClean="0"/>
              <a:t>13 U.S. Courts of Appeals</a:t>
            </a:r>
          </a:p>
          <a:p>
            <a:r>
              <a:rPr lang="en-US" dirty="0" smtClean="0"/>
              <a:t>Divided into 12 circuits.  (13</a:t>
            </a:r>
            <a:r>
              <a:rPr lang="en-US" baseline="30000" dirty="0" smtClean="0"/>
              <a:t>th</a:t>
            </a:r>
            <a:r>
              <a:rPr lang="en-US" dirty="0" smtClean="0"/>
              <a:t> is a special appeals court with national jurisdiction)</a:t>
            </a:r>
            <a:endParaRPr lang="en-US" dirty="0"/>
          </a:p>
        </p:txBody>
      </p:sp>
    </p:spTree>
    <p:extLst>
      <p:ext uri="{BB962C8B-B14F-4D97-AF65-F5344CB8AC3E}">
        <p14:creationId xmlns:p14="http://schemas.microsoft.com/office/powerpoint/2010/main" val="349111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 Court of Appeals and District Court map.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8176"/>
            <a:ext cx="8838720" cy="573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74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2963</TotalTime>
  <Words>1249</Words>
  <Application>Microsoft Office PowerPoint</Application>
  <PresentationFormat>On-screen Show (4:3)</PresentationFormat>
  <Paragraphs>145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Judicial Branch</vt:lpstr>
      <vt:lpstr>Judicial System</vt:lpstr>
      <vt:lpstr>Concurrent Jurisdiction</vt:lpstr>
      <vt:lpstr>Who is who in a lawsuit?</vt:lpstr>
      <vt:lpstr>Judicial Branch</vt:lpstr>
      <vt:lpstr>Due Process</vt:lpstr>
      <vt:lpstr>Lower Federal Courts</vt:lpstr>
      <vt:lpstr>Federal Court of Appeals</vt:lpstr>
      <vt:lpstr>PowerPoint Presentation</vt:lpstr>
      <vt:lpstr>Supreme Court Process</vt:lpstr>
      <vt:lpstr>Important Supreme Court Decisions</vt:lpstr>
      <vt:lpstr>The Current Supreme Court</vt:lpstr>
      <vt:lpstr>The Supreme Court</vt:lpstr>
      <vt:lpstr>Antonin Scalia</vt:lpstr>
      <vt:lpstr>PowerPoint Presentation</vt:lpstr>
      <vt:lpstr>Anthony Kennedy</vt:lpstr>
      <vt:lpstr>Clarence Thomas</vt:lpstr>
      <vt:lpstr>Ruth Bader Ginsberg</vt:lpstr>
      <vt:lpstr>Stephen Breyer</vt:lpstr>
      <vt:lpstr>John Roberts</vt:lpstr>
      <vt:lpstr>Samuel Alito</vt:lpstr>
      <vt:lpstr>Sonia Sotomayor</vt:lpstr>
      <vt:lpstr>Elena Kagan</vt:lpstr>
      <vt:lpstr>Fun Facts about the court</vt:lpstr>
      <vt:lpstr>And now for some awesomeness…</vt:lpstr>
      <vt:lpstr>Roberts Court Rulings</vt:lpstr>
      <vt:lpstr>Roberts Court Rulings</vt:lpstr>
      <vt:lpstr>Roberts Court Rulings</vt:lpstr>
      <vt:lpstr>Obergefell v. Hodges</vt:lpstr>
    </vt:vector>
  </TitlesOfParts>
  <Company>cusd300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Current Supreme Court</dc:title>
  <dc:creator>cusd300</dc:creator>
  <cp:lastModifiedBy>cusd300</cp:lastModifiedBy>
  <cp:revision>44</cp:revision>
  <dcterms:created xsi:type="dcterms:W3CDTF">2014-02-14T20:22:42Z</dcterms:created>
  <dcterms:modified xsi:type="dcterms:W3CDTF">2016-05-04T12:56:00Z</dcterms:modified>
</cp:coreProperties>
</file>