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9" r:id="rId9"/>
    <p:sldId id="280" r:id="rId10"/>
    <p:sldId id="279" r:id="rId11"/>
    <p:sldId id="281" r:id="rId12"/>
    <p:sldId id="282" r:id="rId13"/>
    <p:sldId id="283" r:id="rId14"/>
    <p:sldId id="270" r:id="rId15"/>
    <p:sldId id="271" r:id="rId16"/>
    <p:sldId id="272" r:id="rId17"/>
    <p:sldId id="273" r:id="rId18"/>
    <p:sldId id="274" r:id="rId19"/>
    <p:sldId id="275" r:id="rId20"/>
    <p:sldId id="276" r:id="rId21"/>
    <p:sldId id="277" r:id="rId22"/>
    <p:sldId id="278" r:id="rId23"/>
    <p:sldId id="265" r:id="rId24"/>
    <p:sldId id="268" r:id="rId25"/>
    <p:sldId id="267" r:id="rId26"/>
    <p:sldId id="263" r:id="rId27"/>
    <p:sldId id="264" r:id="rId28"/>
    <p:sldId id="286" r:id="rId29"/>
    <p:sldId id="287" r:id="rId30"/>
    <p:sldId id="288" r:id="rId31"/>
    <p:sldId id="289" r:id="rId32"/>
    <p:sldId id="266" r:id="rId33"/>
    <p:sldId id="284" r:id="rId34"/>
    <p:sldId id="28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9625A-A123-457B-ABD3-6CB043B858C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287261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9625A-A123-457B-ABD3-6CB043B858C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375973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9625A-A123-457B-ABD3-6CB043B858C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260317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9625A-A123-457B-ABD3-6CB043B858C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3832921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9625A-A123-457B-ABD3-6CB043B858C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178739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9625A-A123-457B-ABD3-6CB043B858C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188734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9625A-A123-457B-ABD3-6CB043B858CE}"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51639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9625A-A123-457B-ABD3-6CB043B858CE}"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192074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9625A-A123-457B-ABD3-6CB043B858CE}"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4199063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9625A-A123-457B-ABD3-6CB043B858C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733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9625A-A123-457B-ABD3-6CB043B858C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8C1DE-CD3D-4F72-87C4-BA4F47300314}" type="slidenum">
              <a:rPr lang="en-US" smtClean="0"/>
              <a:t>‹#›</a:t>
            </a:fld>
            <a:endParaRPr lang="en-US"/>
          </a:p>
        </p:txBody>
      </p:sp>
    </p:spTree>
    <p:extLst>
      <p:ext uri="{BB962C8B-B14F-4D97-AF65-F5344CB8AC3E}">
        <p14:creationId xmlns:p14="http://schemas.microsoft.com/office/powerpoint/2010/main" val="2292596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9625A-A123-457B-ABD3-6CB043B858CE}" type="datetimeFigureOut">
              <a:rPr lang="en-US" smtClean="0"/>
              <a:t>8/24/2015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8C1DE-CD3D-4F72-87C4-BA4F47300314}" type="slidenum">
              <a:rPr lang="en-US" smtClean="0"/>
              <a:t>‹#›</a:t>
            </a:fld>
            <a:endParaRPr lang="en-US"/>
          </a:p>
        </p:txBody>
      </p:sp>
    </p:spTree>
    <p:extLst>
      <p:ext uri="{BB962C8B-B14F-4D97-AF65-F5344CB8AC3E}">
        <p14:creationId xmlns:p14="http://schemas.microsoft.com/office/powerpoint/2010/main" val="234459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the Legal System</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Did you hear about the crime that happened in the parking garage?</a:t>
            </a:r>
          </a:p>
          <a:p>
            <a:endParaRPr lang="en-US" dirty="0"/>
          </a:p>
          <a:p>
            <a:r>
              <a:rPr lang="en-US" dirty="0" smtClean="0"/>
              <a:t>It was wrong on so many levels</a:t>
            </a:r>
            <a:endParaRPr lang="en-US" dirty="0"/>
          </a:p>
        </p:txBody>
      </p:sp>
    </p:spTree>
    <p:extLst>
      <p:ext uri="{BB962C8B-B14F-4D97-AF65-F5344CB8AC3E}">
        <p14:creationId xmlns:p14="http://schemas.microsoft.com/office/powerpoint/2010/main" val="3009805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Case 1:  Watson’s Car</a:t>
            </a:r>
            <a:endParaRPr lang="en-US" dirty="0"/>
          </a:p>
        </p:txBody>
      </p:sp>
      <p:sp>
        <p:nvSpPr>
          <p:cNvPr id="6" name="Content Placeholder 5"/>
          <p:cNvSpPr>
            <a:spLocks noGrp="1"/>
          </p:cNvSpPr>
          <p:nvPr>
            <p:ph idx="1"/>
          </p:nvPr>
        </p:nvSpPr>
        <p:spPr/>
        <p:txBody>
          <a:bodyPr>
            <a:normAutofit/>
          </a:bodyPr>
          <a:lstStyle/>
          <a:p>
            <a:pPr marL="1371600" lvl="3" indent="0">
              <a:buNone/>
            </a:pPr>
            <a:r>
              <a:rPr lang="en-US" sz="3600" dirty="0"/>
              <a:t>Watson was suspected of having stolen credit cards. The police searched him and found no cards. They then asked him if they could search his car. He said “Go ahead,” and the officer’s found two stolen credit cards under the floor mat. He was convicted and sent to </a:t>
            </a:r>
            <a:r>
              <a:rPr lang="en-US" sz="3600" dirty="0" smtClean="0"/>
              <a:t>jail.</a:t>
            </a:r>
            <a:endParaRPr lang="en-US" sz="3600" dirty="0"/>
          </a:p>
        </p:txBody>
      </p:sp>
    </p:spTree>
    <p:extLst>
      <p:ext uri="{BB962C8B-B14F-4D97-AF65-F5344CB8AC3E}">
        <p14:creationId xmlns:p14="http://schemas.microsoft.com/office/powerpoint/2010/main" val="966446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Cocoa Lane</a:t>
            </a:r>
            <a:endParaRPr lang="en-US" dirty="0"/>
          </a:p>
        </p:txBody>
      </p:sp>
      <p:sp>
        <p:nvSpPr>
          <p:cNvPr id="3" name="Content Placeholder 2"/>
          <p:cNvSpPr>
            <a:spLocks noGrp="1"/>
          </p:cNvSpPr>
          <p:nvPr>
            <p:ph idx="1"/>
          </p:nvPr>
        </p:nvSpPr>
        <p:spPr/>
        <p:txBody>
          <a:bodyPr/>
          <a:lstStyle/>
          <a:p>
            <a:pPr marL="0" lvl="3" indent="0">
              <a:buNone/>
            </a:pPr>
            <a:r>
              <a:rPr lang="en-US" sz="3200" dirty="0"/>
              <a:t>An armed robber entered the offices of a taxi company, stole $363, and ran. Tow taxi drivers who heard shouts of “holdup,” followed the robber to 2111 Cocoa Lane. Police proceeded to the house and were let in by a woman. Officers spread out through the house and found Hayden upstairs pretending to sleep. He was arrested and convicted. </a:t>
            </a:r>
          </a:p>
          <a:p>
            <a:endParaRPr lang="en-US" dirty="0"/>
          </a:p>
        </p:txBody>
      </p:sp>
    </p:spTree>
    <p:extLst>
      <p:ext uri="{BB962C8B-B14F-4D97-AF65-F5344CB8AC3E}">
        <p14:creationId xmlns:p14="http://schemas.microsoft.com/office/powerpoint/2010/main" val="2042465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  Gas Station</a:t>
            </a:r>
            <a:endParaRPr lang="en-US" dirty="0"/>
          </a:p>
        </p:txBody>
      </p:sp>
      <p:sp>
        <p:nvSpPr>
          <p:cNvPr id="3" name="Content Placeholder 2"/>
          <p:cNvSpPr>
            <a:spLocks noGrp="1"/>
          </p:cNvSpPr>
          <p:nvPr>
            <p:ph idx="1"/>
          </p:nvPr>
        </p:nvSpPr>
        <p:spPr/>
        <p:txBody>
          <a:bodyPr/>
          <a:lstStyle/>
          <a:p>
            <a:pPr marL="0" lvl="3" indent="0">
              <a:buNone/>
            </a:pPr>
            <a:r>
              <a:rPr lang="en-US" sz="2800" dirty="0"/>
              <a:t>During the middle of the night a gas station was robbed at gunpoint. Witnesses saw a blue station wagon leaving the gas station with four men inside, one in a green sweater and one in a trench coat. Police found the station wagon about an hour later and observed two men matching the description inside. Chambers was arrested and the car was searched. Under the dashboard police found two guns and cards that belonged to the gas station attendant. </a:t>
            </a:r>
          </a:p>
          <a:p>
            <a:pPr marL="0" indent="0">
              <a:buNone/>
            </a:pPr>
            <a:endParaRPr lang="en-US" dirty="0"/>
          </a:p>
        </p:txBody>
      </p:sp>
    </p:spTree>
    <p:extLst>
      <p:ext uri="{BB962C8B-B14F-4D97-AF65-F5344CB8AC3E}">
        <p14:creationId xmlns:p14="http://schemas.microsoft.com/office/powerpoint/2010/main" val="538658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4:  Horton’s Rings</a:t>
            </a:r>
            <a:endParaRPr lang="en-US" dirty="0"/>
          </a:p>
        </p:txBody>
      </p:sp>
      <p:sp>
        <p:nvSpPr>
          <p:cNvPr id="3" name="Content Placeholder 2"/>
          <p:cNvSpPr>
            <a:spLocks noGrp="1"/>
          </p:cNvSpPr>
          <p:nvPr>
            <p:ph idx="1"/>
          </p:nvPr>
        </p:nvSpPr>
        <p:spPr/>
        <p:txBody>
          <a:bodyPr/>
          <a:lstStyle/>
          <a:p>
            <a:pPr marL="0" lvl="3" indent="0">
              <a:buNone/>
            </a:pPr>
            <a:r>
              <a:rPr lang="en-US" sz="3200" dirty="0"/>
              <a:t>Horton was suspected of robbing a coin collector. Police got a warrant to search his house for three rings that were stolen. Police did not find the rings during the search, but they did find guns that matched the description of those used in the robbery lying on a bed in one of the rooms. </a:t>
            </a:r>
          </a:p>
          <a:p>
            <a:pPr marL="0" indent="0">
              <a:buNone/>
            </a:pPr>
            <a:endParaRPr lang="en-US" dirty="0"/>
          </a:p>
        </p:txBody>
      </p:sp>
    </p:spTree>
    <p:extLst>
      <p:ext uri="{BB962C8B-B14F-4D97-AF65-F5344CB8AC3E}">
        <p14:creationId xmlns:p14="http://schemas.microsoft.com/office/powerpoint/2010/main" val="1608057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Vehicles in the Park</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town of </a:t>
            </a:r>
            <a:r>
              <a:rPr lang="en-US" dirty="0" err="1"/>
              <a:t>Beautifica</a:t>
            </a:r>
            <a:r>
              <a:rPr lang="en-US" dirty="0"/>
              <a:t> has a lovely park in its center. The city council wishes to preserve the feeling of nature, undisturbed by city noise, traffic, pollution and crowding. It is a place where people can go to find grass, trees, flowers and quiet. In addition, there are playgrounds and picnic areas. In order to make sure the park stays as it is, the city council passed a law, called an ordinance. At all entrances to the park, the following sign is posted: </a:t>
            </a:r>
            <a:r>
              <a:rPr lang="en-US" b="1" dirty="0"/>
              <a:t>"NO VEHICLES IN THE PARK."</a:t>
            </a:r>
            <a:endParaRPr lang="en-US" dirty="0"/>
          </a:p>
          <a:p>
            <a:pPr lvl="1"/>
            <a:r>
              <a:rPr lang="en-US" dirty="0"/>
              <a:t>The law seems clear, but some disputes have arisen over the interpretation of the law</a:t>
            </a:r>
          </a:p>
        </p:txBody>
      </p:sp>
    </p:spTree>
    <p:extLst>
      <p:ext uri="{BB962C8B-B14F-4D97-AF65-F5344CB8AC3E}">
        <p14:creationId xmlns:p14="http://schemas.microsoft.com/office/powerpoint/2010/main" val="240242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 Smith</a:t>
            </a:r>
            <a:endParaRPr lang="en-US" dirty="0"/>
          </a:p>
        </p:txBody>
      </p:sp>
      <p:sp>
        <p:nvSpPr>
          <p:cNvPr id="3" name="Content Placeholder 2"/>
          <p:cNvSpPr>
            <a:spLocks noGrp="1"/>
          </p:cNvSpPr>
          <p:nvPr>
            <p:ph idx="1"/>
          </p:nvPr>
        </p:nvSpPr>
        <p:spPr/>
        <p:txBody>
          <a:bodyPr/>
          <a:lstStyle/>
          <a:p>
            <a:r>
              <a:rPr lang="en-US" dirty="0"/>
              <a:t>John Smith – a government lawyer – lives on one side of town and works on the other side. To avoid being late for an important meeting, he drives his Honda Accord through the park on a paved street. A police officer arrests him and he is tried and convicted for violating the city’s law. </a:t>
            </a:r>
          </a:p>
        </p:txBody>
      </p:sp>
    </p:spTree>
    <p:extLst>
      <p:ext uri="{BB962C8B-B14F-4D97-AF65-F5344CB8AC3E}">
        <p14:creationId xmlns:p14="http://schemas.microsoft.com/office/powerpoint/2010/main" val="4055973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 </a:t>
            </a:r>
            <a:r>
              <a:rPr lang="en-US" dirty="0" err="1" smtClean="0"/>
              <a:t>Stodd</a:t>
            </a:r>
            <a:endParaRPr lang="en-US" dirty="0"/>
          </a:p>
        </p:txBody>
      </p:sp>
      <p:sp>
        <p:nvSpPr>
          <p:cNvPr id="3" name="Content Placeholder 2"/>
          <p:cNvSpPr>
            <a:spLocks noGrp="1"/>
          </p:cNvSpPr>
          <p:nvPr>
            <p:ph idx="1"/>
          </p:nvPr>
        </p:nvSpPr>
        <p:spPr/>
        <p:txBody>
          <a:bodyPr/>
          <a:lstStyle/>
          <a:p>
            <a:r>
              <a:rPr lang="en-US" dirty="0"/>
              <a:t>Stevie </a:t>
            </a:r>
            <a:r>
              <a:rPr lang="en-US" dirty="0" err="1"/>
              <a:t>Stodd</a:t>
            </a:r>
            <a:r>
              <a:rPr lang="en-US" dirty="0"/>
              <a:t>, a 3-year old child, “drives” a non-motorized toy car that his father gave him into the park. A police officer arrests young Stevie. He is tried and convicted for violating the city’s law. </a:t>
            </a:r>
          </a:p>
        </p:txBody>
      </p:sp>
    </p:spTree>
    <p:extLst>
      <p:ext uri="{BB962C8B-B14F-4D97-AF65-F5344CB8AC3E}">
        <p14:creationId xmlns:p14="http://schemas.microsoft.com/office/powerpoint/2010/main" val="2292316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 Edwards</a:t>
            </a:r>
            <a:endParaRPr lang="en-US" dirty="0"/>
          </a:p>
        </p:txBody>
      </p:sp>
      <p:sp>
        <p:nvSpPr>
          <p:cNvPr id="3" name="Content Placeholder 2"/>
          <p:cNvSpPr>
            <a:spLocks noGrp="1"/>
          </p:cNvSpPr>
          <p:nvPr>
            <p:ph idx="1"/>
          </p:nvPr>
        </p:nvSpPr>
        <p:spPr/>
        <p:txBody>
          <a:bodyPr/>
          <a:lstStyle/>
          <a:p>
            <a:r>
              <a:rPr lang="en-US" dirty="0"/>
              <a:t>A bee stings Sally, a little girl who is playing in the park. She has a life-threatening allergic reaction. Her father uses his cell-phone to call an ambulance. The ambulance arrives and very carefully enters the park to save sally. A police officer arrests the ambulance driver, Mary Edwards. She is tried and convicted for violating the city’s law. </a:t>
            </a:r>
          </a:p>
        </p:txBody>
      </p:sp>
    </p:spTree>
    <p:extLst>
      <p:ext uri="{BB962C8B-B14F-4D97-AF65-F5344CB8AC3E}">
        <p14:creationId xmlns:p14="http://schemas.microsoft.com/office/powerpoint/2010/main" val="878375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 Budd</a:t>
            </a:r>
            <a:endParaRPr lang="en-US" dirty="0"/>
          </a:p>
        </p:txBody>
      </p:sp>
      <p:sp>
        <p:nvSpPr>
          <p:cNvPr id="3" name="Content Placeholder 2"/>
          <p:cNvSpPr>
            <a:spLocks noGrp="1"/>
          </p:cNvSpPr>
          <p:nvPr>
            <p:ph idx="1"/>
          </p:nvPr>
        </p:nvSpPr>
        <p:spPr/>
        <p:txBody>
          <a:bodyPr/>
          <a:lstStyle/>
          <a:p>
            <a:r>
              <a:rPr lang="en-US" dirty="0"/>
              <a:t>Julie Budd rides her bicycle through the park on her way to a girl-scout charity event. A police officer arrests Budd. She is tried and convicted for violating the city’s law. </a:t>
            </a:r>
          </a:p>
        </p:txBody>
      </p:sp>
    </p:spTree>
    <p:extLst>
      <p:ext uri="{BB962C8B-B14F-4D97-AF65-F5344CB8AC3E}">
        <p14:creationId xmlns:p14="http://schemas.microsoft.com/office/powerpoint/2010/main" val="835117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 </a:t>
            </a:r>
            <a:r>
              <a:rPr lang="en-US" dirty="0" err="1" smtClean="0"/>
              <a:t>Karlberg</a:t>
            </a:r>
            <a:endParaRPr lang="en-US" dirty="0"/>
          </a:p>
        </p:txBody>
      </p:sp>
      <p:sp>
        <p:nvSpPr>
          <p:cNvPr id="3" name="Content Placeholder 2"/>
          <p:cNvSpPr>
            <a:spLocks noGrp="1"/>
          </p:cNvSpPr>
          <p:nvPr>
            <p:ph idx="1"/>
          </p:nvPr>
        </p:nvSpPr>
        <p:spPr/>
        <p:txBody>
          <a:bodyPr/>
          <a:lstStyle/>
          <a:p>
            <a:r>
              <a:rPr lang="en-US" dirty="0"/>
              <a:t>Kevin </a:t>
            </a:r>
            <a:r>
              <a:rPr lang="en-US" dirty="0" err="1"/>
              <a:t>Karlberg</a:t>
            </a:r>
            <a:r>
              <a:rPr lang="en-US" dirty="0"/>
              <a:t>, a commercial airline pilot, flies a Delta Airlines “Whisper Jet” over the park at approximately 1000 feet on his approach for landing. A police officer arrests him. He is tried and convicted of violating the city’s law. </a:t>
            </a:r>
          </a:p>
        </p:txBody>
      </p:sp>
    </p:spTree>
    <p:extLst>
      <p:ext uri="{BB962C8B-B14F-4D97-AF65-F5344CB8AC3E}">
        <p14:creationId xmlns:p14="http://schemas.microsoft.com/office/powerpoint/2010/main" val="3419568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Law?</a:t>
            </a:r>
            <a:endParaRPr lang="en-US" dirty="0"/>
          </a:p>
        </p:txBody>
      </p:sp>
      <p:sp>
        <p:nvSpPr>
          <p:cNvPr id="3" name="Content Placeholder 2"/>
          <p:cNvSpPr>
            <a:spLocks noGrp="1"/>
          </p:cNvSpPr>
          <p:nvPr>
            <p:ph idx="1"/>
          </p:nvPr>
        </p:nvSpPr>
        <p:spPr/>
        <p:txBody>
          <a:bodyPr/>
          <a:lstStyle/>
          <a:p>
            <a:r>
              <a:rPr lang="en-US" dirty="0" smtClean="0"/>
              <a:t>Laws, or statutes, are rules and regulations made and enforced by government that regulate the conduct of people in society.</a:t>
            </a:r>
          </a:p>
          <a:p>
            <a:r>
              <a:rPr lang="en-US" dirty="0" smtClean="0"/>
              <a:t>Jurisprudence:  The study of law and legal philosophy</a:t>
            </a:r>
          </a:p>
        </p:txBody>
      </p:sp>
    </p:spTree>
    <p:extLst>
      <p:ext uri="{BB962C8B-B14F-4D97-AF65-F5344CB8AC3E}">
        <p14:creationId xmlns:p14="http://schemas.microsoft.com/office/powerpoint/2010/main" val="2147298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 Wadsworth</a:t>
            </a:r>
            <a:endParaRPr lang="en-US" dirty="0"/>
          </a:p>
        </p:txBody>
      </p:sp>
      <p:sp>
        <p:nvSpPr>
          <p:cNvPr id="3" name="Content Placeholder 2"/>
          <p:cNvSpPr>
            <a:spLocks noGrp="1"/>
          </p:cNvSpPr>
          <p:nvPr>
            <p:ph idx="1"/>
          </p:nvPr>
        </p:nvSpPr>
        <p:spPr/>
        <p:txBody>
          <a:bodyPr>
            <a:normAutofit lnSpcReduction="10000"/>
          </a:bodyPr>
          <a:lstStyle/>
          <a:p>
            <a:r>
              <a:rPr lang="en-US" dirty="0"/>
              <a:t>A monument to the town’s citizens who died in an overseas war is being built. A full-size military tank, donated by the government is placed in the park as part of the monument. A group of anti-war activists gives a police officer a tip about this activity, On the day the tank is installed, the police officer arrests the project manager, Walter Wadsworth, who ordered the tank to be installed. He is tried and convicted for violating the city’s law. </a:t>
            </a:r>
          </a:p>
        </p:txBody>
      </p:sp>
    </p:spTree>
    <p:extLst>
      <p:ext uri="{BB962C8B-B14F-4D97-AF65-F5344CB8AC3E}">
        <p14:creationId xmlns:p14="http://schemas.microsoft.com/office/powerpoint/2010/main" val="4210588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might the statute be improved?</a:t>
            </a:r>
            <a:endParaRPr lang="en-US" dirty="0"/>
          </a:p>
        </p:txBody>
      </p:sp>
      <p:sp>
        <p:nvSpPr>
          <p:cNvPr id="3" name="Content Placeholder 2"/>
          <p:cNvSpPr>
            <a:spLocks noGrp="1"/>
          </p:cNvSpPr>
          <p:nvPr>
            <p:ph idx="1"/>
          </p:nvPr>
        </p:nvSpPr>
        <p:spPr/>
        <p:txBody>
          <a:bodyPr/>
          <a:lstStyle/>
          <a:p>
            <a:r>
              <a:rPr lang="en-US" dirty="0" smtClean="0"/>
              <a:t>What are some problems that need clarification?</a:t>
            </a:r>
          </a:p>
          <a:p>
            <a:r>
              <a:rPr lang="en-US" dirty="0" smtClean="0"/>
              <a:t>How could we rewrite this to make it better?</a:t>
            </a:r>
          </a:p>
        </p:txBody>
      </p:sp>
    </p:spTree>
    <p:extLst>
      <p:ext uri="{BB962C8B-B14F-4D97-AF65-F5344CB8AC3E}">
        <p14:creationId xmlns:p14="http://schemas.microsoft.com/office/powerpoint/2010/main" val="561844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 Charles</a:t>
            </a:r>
            <a:endParaRPr lang="en-US" dirty="0"/>
          </a:p>
        </p:txBody>
      </p:sp>
      <p:sp>
        <p:nvSpPr>
          <p:cNvPr id="3" name="Content Placeholder 2"/>
          <p:cNvSpPr>
            <a:spLocks noGrp="1"/>
          </p:cNvSpPr>
          <p:nvPr>
            <p:ph idx="1"/>
          </p:nvPr>
        </p:nvSpPr>
        <p:spPr/>
        <p:txBody>
          <a:bodyPr/>
          <a:lstStyle/>
          <a:p>
            <a:pPr marL="342900" lvl="3" indent="-342900">
              <a:buFont typeface="Arial" pitchFamily="34" charset="0"/>
              <a:buChar char="•"/>
            </a:pPr>
            <a:r>
              <a:rPr lang="en-US" sz="4000" dirty="0"/>
              <a:t>Andy Charles, a 4-year old boy, is playing the park with his remote control speed racecar. The car goes 40 kilometers per hour and makes a loud buzzing sound. A dutiful police officer arrests him.</a:t>
            </a:r>
          </a:p>
          <a:p>
            <a:pPr marL="0" indent="0">
              <a:buNone/>
            </a:pPr>
            <a:endParaRPr lang="en-US" dirty="0"/>
          </a:p>
        </p:txBody>
      </p:sp>
    </p:spTree>
    <p:extLst>
      <p:ext uri="{BB962C8B-B14F-4D97-AF65-F5344CB8AC3E}">
        <p14:creationId xmlns:p14="http://schemas.microsoft.com/office/powerpoint/2010/main" val="4139893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Settling Disputes</a:t>
            </a:r>
            <a:endParaRPr lang="en-US" dirty="0"/>
          </a:p>
        </p:txBody>
      </p:sp>
      <p:sp>
        <p:nvSpPr>
          <p:cNvPr id="5" name="Content Placeholder 4"/>
          <p:cNvSpPr>
            <a:spLocks noGrp="1"/>
          </p:cNvSpPr>
          <p:nvPr>
            <p:ph idx="1"/>
          </p:nvPr>
        </p:nvSpPr>
        <p:spPr>
          <a:xfrm>
            <a:off x="457200" y="1295400"/>
            <a:ext cx="8229600" cy="4830763"/>
          </a:xfrm>
        </p:spPr>
        <p:txBody>
          <a:bodyPr>
            <a:normAutofit lnSpcReduction="10000"/>
          </a:bodyPr>
          <a:lstStyle/>
          <a:p>
            <a:r>
              <a:rPr lang="en-US" dirty="0" smtClean="0"/>
              <a:t>Negotiation</a:t>
            </a:r>
          </a:p>
          <a:p>
            <a:pPr lvl="1"/>
            <a:r>
              <a:rPr lang="en-US" dirty="0" smtClean="0"/>
              <a:t>Process by which people involved in a dispute talk to each other about their problem and try to reach a settlement before a case goes to trial</a:t>
            </a:r>
          </a:p>
          <a:p>
            <a:r>
              <a:rPr lang="en-US" dirty="0" smtClean="0"/>
              <a:t>Arbitration</a:t>
            </a:r>
          </a:p>
          <a:p>
            <a:pPr lvl="1"/>
            <a:r>
              <a:rPr lang="en-US" dirty="0" smtClean="0"/>
              <a:t>Third party listens to dispute and makes final decision</a:t>
            </a:r>
          </a:p>
          <a:p>
            <a:r>
              <a:rPr lang="en-US" dirty="0" smtClean="0"/>
              <a:t>Mediation</a:t>
            </a:r>
          </a:p>
          <a:p>
            <a:pPr lvl="1"/>
            <a:r>
              <a:rPr lang="en-US" dirty="0" smtClean="0"/>
              <a:t>Third party attempts to guide those involved in the dispute to a solution</a:t>
            </a:r>
          </a:p>
          <a:p>
            <a:pPr lvl="1"/>
            <a:endParaRPr lang="en-US" dirty="0"/>
          </a:p>
        </p:txBody>
      </p:sp>
    </p:spTree>
    <p:extLst>
      <p:ext uri="{BB962C8B-B14F-4D97-AF65-F5344CB8AC3E}">
        <p14:creationId xmlns:p14="http://schemas.microsoft.com/office/powerpoint/2010/main" val="912302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a:t>
            </a:r>
            <a:endParaRPr lang="en-US" dirty="0"/>
          </a:p>
        </p:txBody>
      </p:sp>
      <p:sp>
        <p:nvSpPr>
          <p:cNvPr id="3" name="Content Placeholder 2"/>
          <p:cNvSpPr>
            <a:spLocks noGrp="1"/>
          </p:cNvSpPr>
          <p:nvPr>
            <p:ph sz="half" idx="1"/>
          </p:nvPr>
        </p:nvSpPr>
        <p:spPr/>
        <p:txBody>
          <a:bodyPr/>
          <a:lstStyle/>
          <a:p>
            <a:r>
              <a:rPr lang="en-US" dirty="0" smtClean="0"/>
              <a:t>Trial Courts</a:t>
            </a:r>
          </a:p>
          <a:p>
            <a:pPr lvl="1"/>
            <a:r>
              <a:rPr lang="en-US" dirty="0" smtClean="0"/>
              <a:t>Listen to testimony, consider evidence, and decide the facts of disputed situations.</a:t>
            </a:r>
          </a:p>
          <a:p>
            <a:pPr lvl="1"/>
            <a:r>
              <a:rPr lang="en-US" dirty="0" smtClean="0"/>
              <a:t>U.S. uses adversary system:  Each party presents their side in front of impartial judge/jury</a:t>
            </a:r>
          </a:p>
        </p:txBody>
      </p:sp>
      <p:pic>
        <p:nvPicPr>
          <p:cNvPr id="1026" name="Picture 2" descr="http://www.aalawsolicitors.biz/img/slider/w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0105" y="2286000"/>
            <a:ext cx="4019550" cy="267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050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Court System</a:t>
            </a:r>
            <a:endParaRPr lang="en-US" dirty="0"/>
          </a:p>
        </p:txBody>
      </p:sp>
      <p:sp>
        <p:nvSpPr>
          <p:cNvPr id="3" name="Content Placeholder 2"/>
          <p:cNvSpPr>
            <a:spLocks noGrp="1"/>
          </p:cNvSpPr>
          <p:nvPr>
            <p:ph idx="1"/>
          </p:nvPr>
        </p:nvSpPr>
        <p:spPr/>
        <p:txBody>
          <a:bodyPr/>
          <a:lstStyle/>
          <a:p>
            <a:r>
              <a:rPr lang="en-US" dirty="0" smtClean="0"/>
              <a:t>Appeals Court</a:t>
            </a:r>
          </a:p>
          <a:p>
            <a:pPr lvl="1"/>
            <a:r>
              <a:rPr lang="en-US" dirty="0" smtClean="0"/>
              <a:t>One party takes argument to higher court asking for change in trial court’s decision.</a:t>
            </a:r>
          </a:p>
          <a:p>
            <a:pPr lvl="1"/>
            <a:r>
              <a:rPr lang="en-US" dirty="0" smtClean="0"/>
              <a:t>Often heard by more than one judge</a:t>
            </a:r>
          </a:p>
          <a:p>
            <a:pPr lvl="1"/>
            <a:r>
              <a:rPr lang="en-US" dirty="0" smtClean="0"/>
              <a:t>No juries, witnesses, or new evidence</a:t>
            </a:r>
          </a:p>
          <a:p>
            <a:pPr lvl="1"/>
            <a:r>
              <a:rPr lang="en-US" dirty="0" smtClean="0"/>
              <a:t>Appeal made on error of law (Judge makes a legal mistake by misapplying the law or giving jury wrong instructions</a:t>
            </a:r>
            <a:endParaRPr lang="en-US" dirty="0"/>
          </a:p>
        </p:txBody>
      </p:sp>
    </p:spTree>
    <p:extLst>
      <p:ext uri="{BB962C8B-B14F-4D97-AF65-F5344CB8AC3E}">
        <p14:creationId xmlns:p14="http://schemas.microsoft.com/office/powerpoint/2010/main" val="1167109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Law</a:t>
            </a:r>
            <a:endParaRPr lang="en-US" dirty="0"/>
          </a:p>
        </p:txBody>
      </p:sp>
      <p:sp>
        <p:nvSpPr>
          <p:cNvPr id="3" name="Content Placeholder 2"/>
          <p:cNvSpPr>
            <a:spLocks noGrp="1"/>
          </p:cNvSpPr>
          <p:nvPr>
            <p:ph idx="1"/>
          </p:nvPr>
        </p:nvSpPr>
        <p:spPr/>
        <p:txBody>
          <a:bodyPr/>
          <a:lstStyle/>
          <a:p>
            <a:r>
              <a:rPr lang="en-US" dirty="0" smtClean="0"/>
              <a:t>U.S. Constitution=Highest law in the land</a:t>
            </a:r>
          </a:p>
          <a:p>
            <a:r>
              <a:rPr lang="en-US" dirty="0" smtClean="0"/>
              <a:t>Based on the principle of limited government</a:t>
            </a:r>
          </a:p>
          <a:p>
            <a:pPr lvl="1"/>
            <a:r>
              <a:rPr lang="en-US" dirty="0" smtClean="0"/>
              <a:t>Founders were concerned that if government, even a democracy, were given too much power it would become tyrannical</a:t>
            </a:r>
          </a:p>
          <a:p>
            <a:r>
              <a:rPr lang="en-US" dirty="0" smtClean="0"/>
              <a:t>Used the separation of powers to prevent abuse of power.</a:t>
            </a:r>
          </a:p>
          <a:p>
            <a:pPr marL="0" indent="0">
              <a:buNone/>
            </a:pPr>
            <a:endParaRPr lang="en-US" dirty="0" smtClean="0"/>
          </a:p>
          <a:p>
            <a:endParaRPr lang="en-US" dirty="0"/>
          </a:p>
        </p:txBody>
      </p:sp>
    </p:spTree>
    <p:extLst>
      <p:ext uri="{BB962C8B-B14F-4D97-AF65-F5344CB8AC3E}">
        <p14:creationId xmlns:p14="http://schemas.microsoft.com/office/powerpoint/2010/main" val="630896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Law</a:t>
            </a:r>
            <a:endParaRPr lang="en-US" dirty="0"/>
          </a:p>
        </p:txBody>
      </p:sp>
      <p:sp>
        <p:nvSpPr>
          <p:cNvPr id="3" name="Content Placeholder 2"/>
          <p:cNvSpPr>
            <a:spLocks noGrp="1"/>
          </p:cNvSpPr>
          <p:nvPr>
            <p:ph idx="1"/>
          </p:nvPr>
        </p:nvSpPr>
        <p:spPr/>
        <p:txBody>
          <a:bodyPr/>
          <a:lstStyle/>
          <a:p>
            <a:r>
              <a:rPr lang="en-US" dirty="0" smtClean="0"/>
              <a:t>Supreme Court holds power of Judicial Review</a:t>
            </a:r>
          </a:p>
          <a:p>
            <a:pPr lvl="1"/>
            <a:r>
              <a:rPr lang="en-US" dirty="0" smtClean="0"/>
              <a:t>Created in the case of Marbury v. Madison</a:t>
            </a:r>
          </a:p>
          <a:p>
            <a:pPr lvl="1"/>
            <a:r>
              <a:rPr lang="en-US" dirty="0" smtClean="0"/>
              <a:t>Allows court to cancel out laws that conflict with the Constitution.  </a:t>
            </a:r>
          </a:p>
        </p:txBody>
      </p:sp>
    </p:spTree>
    <p:extLst>
      <p:ext uri="{BB962C8B-B14F-4D97-AF65-F5344CB8AC3E}">
        <p14:creationId xmlns:p14="http://schemas.microsoft.com/office/powerpoint/2010/main" val="2723667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Lawyers</a:t>
            </a:r>
            <a:endParaRPr lang="en-US" dirty="0"/>
          </a:p>
        </p:txBody>
      </p:sp>
      <p:sp>
        <p:nvSpPr>
          <p:cNvPr id="3" name="Content Placeholder 2"/>
          <p:cNvSpPr>
            <a:spLocks noGrp="1"/>
          </p:cNvSpPr>
          <p:nvPr>
            <p:ph idx="1"/>
          </p:nvPr>
        </p:nvSpPr>
        <p:spPr/>
        <p:txBody>
          <a:bodyPr/>
          <a:lstStyle/>
          <a:p>
            <a:pPr marL="0" indent="0">
              <a:buNone/>
            </a:pPr>
            <a:r>
              <a:rPr lang="en-US" dirty="0"/>
              <a:t>Santa Claus, the tooth fairy, and honest lawyer, and an old drunk were walking along when they simultaneously spotted a hundred-dollar bill laying in the street. Who gets it?</a:t>
            </a:r>
            <a:endParaRPr lang="en-US" dirty="0"/>
          </a:p>
        </p:txBody>
      </p:sp>
    </p:spTree>
    <p:extLst>
      <p:ext uri="{BB962C8B-B14F-4D97-AF65-F5344CB8AC3E}">
        <p14:creationId xmlns:p14="http://schemas.microsoft.com/office/powerpoint/2010/main" val="4226398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Drunk</a:t>
            </a:r>
            <a:endParaRPr lang="en-US" dirty="0"/>
          </a:p>
        </p:txBody>
      </p:sp>
      <p:sp>
        <p:nvSpPr>
          <p:cNvPr id="3" name="Content Placeholder 2"/>
          <p:cNvSpPr>
            <a:spLocks noGrp="1"/>
          </p:cNvSpPr>
          <p:nvPr>
            <p:ph idx="1"/>
          </p:nvPr>
        </p:nvSpPr>
        <p:spPr/>
        <p:txBody>
          <a:bodyPr/>
          <a:lstStyle/>
          <a:p>
            <a:pPr marL="0" indent="0">
              <a:buNone/>
            </a:pPr>
            <a:r>
              <a:rPr lang="en-US" dirty="0" smtClean="0"/>
              <a:t>…The other three are mythical creatures</a:t>
            </a:r>
            <a:endParaRPr lang="en-US" dirty="0"/>
          </a:p>
        </p:txBody>
      </p:sp>
    </p:spTree>
    <p:extLst>
      <p:ext uri="{BB962C8B-B14F-4D97-AF65-F5344CB8AC3E}">
        <p14:creationId xmlns:p14="http://schemas.microsoft.com/office/powerpoint/2010/main" val="3824311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Law</a:t>
            </a:r>
            <a:endParaRPr lang="en-US" dirty="0"/>
          </a:p>
        </p:txBody>
      </p:sp>
      <p:sp>
        <p:nvSpPr>
          <p:cNvPr id="3" name="Content Placeholder 2"/>
          <p:cNvSpPr>
            <a:spLocks noGrp="1"/>
          </p:cNvSpPr>
          <p:nvPr>
            <p:ph idx="1"/>
          </p:nvPr>
        </p:nvSpPr>
        <p:spPr>
          <a:xfrm>
            <a:off x="457200" y="1371600"/>
            <a:ext cx="3810000" cy="5029200"/>
          </a:xfrm>
        </p:spPr>
        <p:txBody>
          <a:bodyPr>
            <a:normAutofit fontScale="77500" lnSpcReduction="20000"/>
          </a:bodyPr>
          <a:lstStyle/>
          <a:p>
            <a:pPr marL="514350" indent="-514350">
              <a:buFont typeface="+mj-lt"/>
              <a:buAutoNum type="arabicPeriod"/>
            </a:pPr>
            <a:r>
              <a:rPr lang="en-US" dirty="0" smtClean="0"/>
              <a:t>Protecting basic human rights</a:t>
            </a:r>
          </a:p>
          <a:p>
            <a:pPr marL="514350" indent="-514350">
              <a:buFont typeface="+mj-lt"/>
              <a:buAutoNum type="arabicPeriod"/>
            </a:pPr>
            <a:r>
              <a:rPr lang="en-US" dirty="0" smtClean="0"/>
              <a:t>Promoting fairness</a:t>
            </a:r>
          </a:p>
          <a:p>
            <a:pPr marL="514350" indent="-514350">
              <a:buFont typeface="+mj-lt"/>
              <a:buAutoNum type="arabicPeriod"/>
            </a:pPr>
            <a:r>
              <a:rPr lang="en-US" dirty="0" smtClean="0"/>
              <a:t>Helping resolve conflicts</a:t>
            </a:r>
          </a:p>
          <a:p>
            <a:pPr marL="514350" indent="-514350">
              <a:buFont typeface="+mj-lt"/>
              <a:buAutoNum type="arabicPeriod"/>
            </a:pPr>
            <a:r>
              <a:rPr lang="en-US" dirty="0" smtClean="0"/>
              <a:t>Promoting order and stability</a:t>
            </a:r>
          </a:p>
          <a:p>
            <a:pPr marL="514350" indent="-514350">
              <a:buFont typeface="+mj-lt"/>
              <a:buAutoNum type="arabicPeriod"/>
            </a:pPr>
            <a:r>
              <a:rPr lang="en-US" dirty="0" smtClean="0"/>
              <a:t>Promoting desirable social and economic behavior</a:t>
            </a:r>
          </a:p>
          <a:p>
            <a:pPr marL="514350" indent="-514350">
              <a:buFont typeface="+mj-lt"/>
              <a:buAutoNum type="arabicPeriod"/>
            </a:pPr>
            <a:r>
              <a:rPr lang="en-US" dirty="0" smtClean="0"/>
              <a:t>Representing the will of the majority</a:t>
            </a:r>
          </a:p>
          <a:p>
            <a:pPr marL="514350" indent="-514350">
              <a:buFont typeface="+mj-lt"/>
              <a:buAutoNum type="arabicPeriod"/>
            </a:pPr>
            <a:r>
              <a:rPr lang="en-US" dirty="0" smtClean="0"/>
              <a:t>Protecting rights of minorities</a:t>
            </a:r>
            <a:endParaRPr lang="en-US" dirty="0"/>
          </a:p>
        </p:txBody>
      </p:sp>
      <p:pic>
        <p:nvPicPr>
          <p:cNvPr id="2050" name="Picture 2" descr="http://farm2.static.flickr.com/1158/1427487029_8d1eda4805.jpg?v=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84792"/>
            <a:ext cx="4762500" cy="317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855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lawyers does it take to change a light bulb?</a:t>
            </a:r>
            <a:endParaRPr lang="en-US" dirty="0"/>
          </a:p>
        </p:txBody>
      </p:sp>
      <p:pic>
        <p:nvPicPr>
          <p:cNvPr id="2050" name="Picture 2" descr="http://i.telegraph.co.uk/multimedia/archive/02049/26_2049425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537447"/>
            <a:ext cx="2971800"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4682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a:t>
            </a:r>
            <a:endParaRPr lang="en-US" dirty="0"/>
          </a:p>
        </p:txBody>
      </p:sp>
      <p:sp>
        <p:nvSpPr>
          <p:cNvPr id="3" name="Content Placeholder 2"/>
          <p:cNvSpPr>
            <a:spLocks noGrp="1"/>
          </p:cNvSpPr>
          <p:nvPr>
            <p:ph idx="1"/>
          </p:nvPr>
        </p:nvSpPr>
        <p:spPr/>
        <p:txBody>
          <a:bodyPr/>
          <a:lstStyle/>
          <a:p>
            <a:pPr marL="0" indent="0">
              <a:buNone/>
            </a:pPr>
            <a:r>
              <a:rPr lang="en-US" dirty="0" smtClean="0"/>
              <a:t>One to climb the ladder, one to shake it, and one to sue the ladder company.</a:t>
            </a:r>
            <a:endParaRPr lang="en-US" dirty="0"/>
          </a:p>
        </p:txBody>
      </p:sp>
    </p:spTree>
    <p:extLst>
      <p:ext uri="{BB962C8B-B14F-4D97-AF65-F5344CB8AC3E}">
        <p14:creationId xmlns:p14="http://schemas.microsoft.com/office/powerpoint/2010/main" val="2459525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Lawyers</a:t>
            </a:r>
            <a:endParaRPr lang="en-US" dirty="0"/>
          </a:p>
        </p:txBody>
      </p:sp>
      <p:sp>
        <p:nvSpPr>
          <p:cNvPr id="3" name="Content Placeholder 2"/>
          <p:cNvSpPr>
            <a:spLocks noGrp="1"/>
          </p:cNvSpPr>
          <p:nvPr>
            <p:ph idx="1"/>
          </p:nvPr>
        </p:nvSpPr>
        <p:spPr/>
        <p:txBody>
          <a:bodyPr/>
          <a:lstStyle/>
          <a:p>
            <a:r>
              <a:rPr lang="en-US" dirty="0" smtClean="0"/>
              <a:t>Give legal advice, draft legal opinions, negotiate settlements, or provide out-of-court legal assistance.</a:t>
            </a:r>
          </a:p>
          <a:p>
            <a:r>
              <a:rPr lang="en-US" dirty="0" smtClean="0"/>
              <a:t>Lawyers who go to court are called </a:t>
            </a:r>
            <a:r>
              <a:rPr lang="en-US" u="sng" dirty="0" smtClean="0"/>
              <a:t>trial attorneys </a:t>
            </a:r>
            <a:r>
              <a:rPr lang="en-US" dirty="0" smtClean="0"/>
              <a:t>or </a:t>
            </a:r>
            <a:r>
              <a:rPr lang="en-US" u="sng" dirty="0" smtClean="0"/>
              <a:t>litigators</a:t>
            </a:r>
            <a:r>
              <a:rPr lang="en-US" dirty="0" smtClean="0"/>
              <a:t>.</a:t>
            </a:r>
            <a:endParaRPr lang="en-US" dirty="0"/>
          </a:p>
        </p:txBody>
      </p:sp>
    </p:spTree>
    <p:extLst>
      <p:ext uri="{BB962C8B-B14F-4D97-AF65-F5344CB8AC3E}">
        <p14:creationId xmlns:p14="http://schemas.microsoft.com/office/powerpoint/2010/main" val="25169199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Lawyers</a:t>
            </a:r>
            <a:endParaRPr lang="en-US" dirty="0"/>
          </a:p>
        </p:txBody>
      </p:sp>
      <p:sp>
        <p:nvSpPr>
          <p:cNvPr id="3" name="Content Placeholder 2"/>
          <p:cNvSpPr>
            <a:spLocks noGrp="1"/>
          </p:cNvSpPr>
          <p:nvPr>
            <p:ph idx="1"/>
          </p:nvPr>
        </p:nvSpPr>
        <p:spPr/>
        <p:txBody>
          <a:bodyPr/>
          <a:lstStyle/>
          <a:p>
            <a:r>
              <a:rPr lang="en-US" dirty="0" smtClean="0"/>
              <a:t>Lawyers must first pass a Bar Examination in order to practice law in a given jurisdiction</a:t>
            </a:r>
          </a:p>
          <a:p>
            <a:r>
              <a:rPr lang="en-US" dirty="0" smtClean="0"/>
              <a:t>Bar Associations:  Organizations that license lawyers</a:t>
            </a:r>
          </a:p>
          <a:p>
            <a:pPr lvl="1"/>
            <a:r>
              <a:rPr lang="en-US" dirty="0" smtClean="0"/>
              <a:t>Enforce Code of Professional Responsibility</a:t>
            </a:r>
          </a:p>
          <a:p>
            <a:pPr lvl="1"/>
            <a:r>
              <a:rPr lang="en-US" dirty="0" smtClean="0"/>
              <a:t>Lawyers who violate code my be disbarred (license is taken away)</a:t>
            </a:r>
          </a:p>
        </p:txBody>
      </p:sp>
    </p:spTree>
    <p:extLst>
      <p:ext uri="{BB962C8B-B14F-4D97-AF65-F5344CB8AC3E}">
        <p14:creationId xmlns:p14="http://schemas.microsoft.com/office/powerpoint/2010/main" val="10923641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your Attorney</a:t>
            </a:r>
            <a:endParaRPr lang="en-US" dirty="0"/>
          </a:p>
        </p:txBody>
      </p:sp>
      <p:sp>
        <p:nvSpPr>
          <p:cNvPr id="3" name="Content Placeholder 2"/>
          <p:cNvSpPr>
            <a:spLocks noGrp="1"/>
          </p:cNvSpPr>
          <p:nvPr>
            <p:ph sz="half" idx="1"/>
          </p:nvPr>
        </p:nvSpPr>
        <p:spPr/>
        <p:txBody>
          <a:bodyPr/>
          <a:lstStyle/>
          <a:p>
            <a:r>
              <a:rPr lang="en-US" dirty="0" smtClean="0"/>
              <a:t>Attorney-Client Privilege</a:t>
            </a:r>
          </a:p>
          <a:p>
            <a:pPr lvl="1"/>
            <a:r>
              <a:rPr lang="en-US" dirty="0" smtClean="0"/>
              <a:t>Whatever you tell your attorney is secret and confidential</a:t>
            </a:r>
          </a:p>
          <a:p>
            <a:pPr lvl="1"/>
            <a:r>
              <a:rPr lang="en-US" dirty="0" smtClean="0"/>
              <a:t>Why do we have this?</a:t>
            </a:r>
          </a:p>
          <a:p>
            <a:r>
              <a:rPr lang="en-US" dirty="0" smtClean="0"/>
              <a:t>Lawyers can be sued by their clients for legal malpractice</a:t>
            </a:r>
            <a:endParaRPr lang="en-US" dirty="0"/>
          </a:p>
        </p:txBody>
      </p:sp>
      <p:pic>
        <p:nvPicPr>
          <p:cNvPr id="1026" name="Picture 2" descr="http://cdn.meme.am/instances/500x/188295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524000"/>
            <a:ext cx="4451435"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79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Laws</a:t>
            </a:r>
            <a:endParaRPr lang="en-US" dirty="0"/>
          </a:p>
        </p:txBody>
      </p:sp>
      <p:sp>
        <p:nvSpPr>
          <p:cNvPr id="3" name="Content Placeholder 2"/>
          <p:cNvSpPr>
            <a:spLocks noGrp="1"/>
          </p:cNvSpPr>
          <p:nvPr>
            <p:ph sz="half" idx="1"/>
          </p:nvPr>
        </p:nvSpPr>
        <p:spPr>
          <a:xfrm>
            <a:off x="457200" y="1600200"/>
            <a:ext cx="4038600" cy="4724400"/>
          </a:xfrm>
        </p:spPr>
        <p:txBody>
          <a:bodyPr>
            <a:normAutofit fontScale="92500" lnSpcReduction="20000"/>
          </a:bodyPr>
          <a:lstStyle/>
          <a:p>
            <a:r>
              <a:rPr lang="en-US" dirty="0" smtClean="0"/>
              <a:t>Criminal Law</a:t>
            </a:r>
          </a:p>
          <a:p>
            <a:pPr lvl="1"/>
            <a:r>
              <a:rPr lang="en-US" dirty="0" smtClean="0"/>
              <a:t>Regulate public conduct and set out duties owed to society.  Government brings legal action against individual.</a:t>
            </a:r>
          </a:p>
          <a:p>
            <a:r>
              <a:rPr lang="en-US" dirty="0" smtClean="0"/>
              <a:t>Felonies </a:t>
            </a:r>
          </a:p>
          <a:p>
            <a:pPr lvl="1"/>
            <a:r>
              <a:rPr lang="en-US" dirty="0" smtClean="0"/>
              <a:t>Serious criminal offenses punished with more than a year in prison</a:t>
            </a:r>
          </a:p>
          <a:p>
            <a:r>
              <a:rPr lang="en-US" dirty="0" smtClean="0"/>
              <a:t>Misdemeanors</a:t>
            </a:r>
          </a:p>
          <a:p>
            <a:pPr lvl="1"/>
            <a:r>
              <a:rPr lang="en-US" dirty="0" smtClean="0"/>
              <a:t>Less serious criminal offenses punished with less than a year in prison</a:t>
            </a:r>
            <a:endParaRPr lang="en-US" dirty="0"/>
          </a:p>
        </p:txBody>
      </p:sp>
      <p:pic>
        <p:nvPicPr>
          <p:cNvPr id="1026" name="Picture 2" descr="https://s-media-cache-ak0.pinimg.com/236x/e9/4e/f4/e94ef46017442365d9605b80ab5babb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752600"/>
            <a:ext cx="4152900" cy="3202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57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Laws</a:t>
            </a:r>
            <a:endParaRPr lang="en-US" dirty="0"/>
          </a:p>
        </p:txBody>
      </p:sp>
      <p:sp>
        <p:nvSpPr>
          <p:cNvPr id="3" name="Content Placeholder 2"/>
          <p:cNvSpPr>
            <a:spLocks noGrp="1"/>
          </p:cNvSpPr>
          <p:nvPr>
            <p:ph idx="1"/>
          </p:nvPr>
        </p:nvSpPr>
        <p:spPr/>
        <p:txBody>
          <a:bodyPr/>
          <a:lstStyle/>
          <a:p>
            <a:r>
              <a:rPr lang="en-US" dirty="0" smtClean="0"/>
              <a:t>Civil Law</a:t>
            </a:r>
          </a:p>
          <a:p>
            <a:pPr lvl="1"/>
            <a:r>
              <a:rPr lang="en-US" dirty="0" smtClean="0"/>
              <a:t>Regulate relations between individuals or groups of individuals.</a:t>
            </a:r>
          </a:p>
          <a:p>
            <a:r>
              <a:rPr lang="en-US" dirty="0" smtClean="0"/>
              <a:t>Civil Action</a:t>
            </a:r>
          </a:p>
          <a:p>
            <a:pPr lvl="1"/>
            <a:r>
              <a:rPr lang="en-US" dirty="0" smtClean="0"/>
              <a:t>Lawsuit brought against an individual who feels wronged by another.  Usually results in fine, settlement, or community service.</a:t>
            </a:r>
          </a:p>
          <a:p>
            <a:pPr marL="0" indent="0">
              <a:buNone/>
            </a:pPr>
            <a:endParaRPr lang="en-US" dirty="0" smtClean="0"/>
          </a:p>
        </p:txBody>
      </p:sp>
    </p:spTree>
    <p:extLst>
      <p:ext uri="{BB962C8B-B14F-4D97-AF65-F5344CB8AC3E}">
        <p14:creationId xmlns:p14="http://schemas.microsoft.com/office/powerpoint/2010/main" val="2589207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Who?</a:t>
            </a:r>
            <a:endParaRPr lang="en-US" dirty="0"/>
          </a:p>
        </p:txBody>
      </p:sp>
      <p:sp>
        <p:nvSpPr>
          <p:cNvPr id="3" name="Content Placeholder 2"/>
          <p:cNvSpPr>
            <a:spLocks noGrp="1"/>
          </p:cNvSpPr>
          <p:nvPr>
            <p:ph idx="1"/>
          </p:nvPr>
        </p:nvSpPr>
        <p:spPr/>
        <p:txBody>
          <a:bodyPr/>
          <a:lstStyle/>
          <a:p>
            <a:r>
              <a:rPr lang="en-US" dirty="0" smtClean="0"/>
              <a:t>Defendant</a:t>
            </a:r>
          </a:p>
          <a:p>
            <a:pPr lvl="1"/>
            <a:r>
              <a:rPr lang="en-US" dirty="0" smtClean="0"/>
              <a:t>Person accused of committing a crime</a:t>
            </a:r>
          </a:p>
          <a:p>
            <a:r>
              <a:rPr lang="en-US" dirty="0" smtClean="0"/>
              <a:t>Plaintiff</a:t>
            </a:r>
          </a:p>
          <a:p>
            <a:pPr lvl="1"/>
            <a:r>
              <a:rPr lang="en-US" dirty="0" smtClean="0"/>
              <a:t>Person suing the defendant in a civil case</a:t>
            </a:r>
          </a:p>
          <a:p>
            <a:r>
              <a:rPr lang="en-US" dirty="0" smtClean="0"/>
              <a:t>Prosecutor</a:t>
            </a:r>
          </a:p>
          <a:p>
            <a:pPr lvl="1"/>
            <a:r>
              <a:rPr lang="en-US" dirty="0" smtClean="0"/>
              <a:t>Government attorney in a criminal case</a:t>
            </a:r>
          </a:p>
          <a:p>
            <a:pPr marL="0" indent="0">
              <a:buNone/>
            </a:pPr>
            <a:endParaRPr lang="en-US" dirty="0"/>
          </a:p>
        </p:txBody>
      </p:sp>
    </p:spTree>
    <p:extLst>
      <p:ext uri="{BB962C8B-B14F-4D97-AF65-F5344CB8AC3E}">
        <p14:creationId xmlns:p14="http://schemas.microsoft.com/office/powerpoint/2010/main" val="203409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Winners and Losers</a:t>
            </a:r>
            <a:endParaRPr lang="en-US" dirty="0"/>
          </a:p>
        </p:txBody>
      </p:sp>
      <p:sp>
        <p:nvSpPr>
          <p:cNvPr id="3" name="Content Placeholder 2"/>
          <p:cNvSpPr>
            <a:spLocks noGrp="1"/>
          </p:cNvSpPr>
          <p:nvPr>
            <p:ph sz="half" idx="1"/>
          </p:nvPr>
        </p:nvSpPr>
        <p:spPr/>
        <p:txBody>
          <a:bodyPr>
            <a:normAutofit fontScale="92500"/>
          </a:bodyPr>
          <a:lstStyle/>
          <a:p>
            <a:r>
              <a:rPr lang="en-US" dirty="0" smtClean="0"/>
              <a:t>Defendants in a criminal case are considered innocent until proven guilty beyond a reasonable doubt</a:t>
            </a:r>
          </a:p>
          <a:p>
            <a:r>
              <a:rPr lang="en-US" dirty="0" smtClean="0"/>
              <a:t>Plaintiffs can win a civil case by convincing the jury by a preponderance of evidence</a:t>
            </a:r>
          </a:p>
          <a:p>
            <a:pPr lvl="1"/>
            <a:r>
              <a:rPr lang="en-US" dirty="0" smtClean="0"/>
              <a:t>One side has more evidence than the other</a:t>
            </a:r>
            <a:endParaRPr lang="en-US" dirty="0"/>
          </a:p>
        </p:txBody>
      </p:sp>
      <p:pic>
        <p:nvPicPr>
          <p:cNvPr id="3074" name="Picture 2" descr="http://img2.timeinc.net/people/i/2014/sandbox/news/140623/oj-2/oj-simpson-trial-1-600x4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3361" y="2057400"/>
            <a:ext cx="41656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366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Laws are Made</a:t>
            </a:r>
            <a:endParaRPr lang="en-US" dirty="0"/>
          </a:p>
        </p:txBody>
      </p:sp>
      <p:sp>
        <p:nvSpPr>
          <p:cNvPr id="5" name="Content Placeholder 4"/>
          <p:cNvSpPr>
            <a:spLocks noGrp="1"/>
          </p:cNvSpPr>
          <p:nvPr>
            <p:ph idx="1"/>
          </p:nvPr>
        </p:nvSpPr>
        <p:spPr/>
        <p:txBody>
          <a:bodyPr/>
          <a:lstStyle/>
          <a:p>
            <a:r>
              <a:rPr lang="en-US" dirty="0" smtClean="0"/>
              <a:t>Statutory Law:  Law created by a legislative body.</a:t>
            </a:r>
          </a:p>
          <a:p>
            <a:r>
              <a:rPr lang="en-US" dirty="0" smtClean="0"/>
              <a:t>Common Law/Case Law:  Law that is based on a judicial decision and precedent</a:t>
            </a:r>
          </a:p>
          <a:p>
            <a:pPr lvl="1"/>
            <a:r>
              <a:rPr lang="en-US" dirty="0" smtClean="0"/>
              <a:t>Precedent:  A ruling that is used to guide future court decisions.</a:t>
            </a:r>
          </a:p>
          <a:p>
            <a:pPr lvl="1"/>
            <a:endParaRPr lang="en-US" dirty="0"/>
          </a:p>
          <a:p>
            <a:r>
              <a:rPr lang="en-US" dirty="0" smtClean="0"/>
              <a:t>Why do we need Common Law?</a:t>
            </a:r>
            <a:endParaRPr lang="en-US" dirty="0"/>
          </a:p>
        </p:txBody>
      </p:sp>
    </p:spTree>
    <p:extLst>
      <p:ext uri="{BB962C8B-B14F-4D97-AF65-F5344CB8AC3E}">
        <p14:creationId xmlns:p14="http://schemas.microsoft.com/office/powerpoint/2010/main" val="267252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IV</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a:p>
            <a:endParaRPr lang="en-US" dirty="0"/>
          </a:p>
        </p:txBody>
      </p:sp>
    </p:spTree>
    <p:extLst>
      <p:ext uri="{BB962C8B-B14F-4D97-AF65-F5344CB8AC3E}">
        <p14:creationId xmlns:p14="http://schemas.microsoft.com/office/powerpoint/2010/main" val="1858951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6265</TotalTime>
  <Words>1585</Words>
  <Application>Microsoft Office PowerPoint</Application>
  <PresentationFormat>On-screen Show (4:3)</PresentationFormat>
  <Paragraphs>120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Introduction to the Legal System</vt:lpstr>
      <vt:lpstr>What is Law?</vt:lpstr>
      <vt:lpstr>Purpose of Law</vt:lpstr>
      <vt:lpstr>Kinds of Laws</vt:lpstr>
      <vt:lpstr>Kinds of Laws</vt:lpstr>
      <vt:lpstr>Who is Who?</vt:lpstr>
      <vt:lpstr>Winners and Losers</vt:lpstr>
      <vt:lpstr>How Laws are Made</vt:lpstr>
      <vt:lpstr>Amendment IV</vt:lpstr>
      <vt:lpstr>Case 1:  Watson’s Car</vt:lpstr>
      <vt:lpstr>Case 2:  Cocoa Lane</vt:lpstr>
      <vt:lpstr>Case 3:  Gas Station</vt:lpstr>
      <vt:lpstr>Case 4:  Horton’s Rings</vt:lpstr>
      <vt:lpstr>No Vehicles in the Park</vt:lpstr>
      <vt:lpstr>State v. Smith</vt:lpstr>
      <vt:lpstr>State v. Stodd</vt:lpstr>
      <vt:lpstr>State v. Edwards</vt:lpstr>
      <vt:lpstr>State v. Budd</vt:lpstr>
      <vt:lpstr>State v. Karlberg</vt:lpstr>
      <vt:lpstr>State v. Wadsworth</vt:lpstr>
      <vt:lpstr>How might the statute be improved?</vt:lpstr>
      <vt:lpstr>State v. Charles</vt:lpstr>
      <vt:lpstr>Settling Disputes</vt:lpstr>
      <vt:lpstr>Courts</vt:lpstr>
      <vt:lpstr>The Court System</vt:lpstr>
      <vt:lpstr>Constitutional Law</vt:lpstr>
      <vt:lpstr>Constitutional Law</vt:lpstr>
      <vt:lpstr>Lawyers</vt:lpstr>
      <vt:lpstr>The Old Drunk</vt:lpstr>
      <vt:lpstr>How many lawyers does it take to change a light bulb?</vt:lpstr>
      <vt:lpstr>Three</vt:lpstr>
      <vt:lpstr>Lawyers</vt:lpstr>
      <vt:lpstr>Lawyers</vt:lpstr>
      <vt:lpstr>Working with your Attorney</vt:lpstr>
    </vt:vector>
  </TitlesOfParts>
  <Company>cusd300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cusd300</dc:creator>
  <cp:lastModifiedBy>cusd300</cp:lastModifiedBy>
  <cp:revision>36</cp:revision>
  <dcterms:created xsi:type="dcterms:W3CDTF">2015-08-18T14:37:54Z</dcterms:created>
  <dcterms:modified xsi:type="dcterms:W3CDTF">2015-08-24T19:52:01Z</dcterms:modified>
</cp:coreProperties>
</file>