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6" r:id="rId20"/>
    <p:sldId id="275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4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0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9E720C-7587-4A87-A553-AB11F3ACDA6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0A4EB-9CE9-41C6-B06B-74C058A3BA7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2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011B-3859-46BD-A093-D69A24B168E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7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E0C2E-7561-470F-9C9C-CC46C2C24E6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1D323-DEBA-4AB6-A42C-0A71229465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1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6C6C6-B417-4784-BDFE-303D728A0D6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01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CE8BB-D3BF-488B-9354-1F1DC5B8E1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DF07D-73CC-4949-B3A4-551F9CA8FF7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0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0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9E2E5-C033-4B2C-847B-6DA1BAA8803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1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BC87-E68B-42F9-A420-1F0171D81FC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8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98B50-2125-4651-9CE8-EC08925CA4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8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3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7497-1F8E-4CF9-BA49-9904539EF60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3D66-DCC4-4FF2-97AA-F303C8DA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1B1E9-C04C-4A08-B447-0DB9E897A39B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227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"/>
            <a:ext cx="7772400" cy="1470025"/>
          </a:xfrm>
        </p:spPr>
        <p:txBody>
          <a:bodyPr/>
          <a:lstStyle/>
          <a:p>
            <a:r>
              <a:rPr lang="en-US" dirty="0" smtClean="0"/>
              <a:t>Illinois State Government</a:t>
            </a:r>
            <a:endParaRPr lang="en-US" dirty="0"/>
          </a:p>
        </p:txBody>
      </p:sp>
      <p:pic>
        <p:nvPicPr>
          <p:cNvPr id="5122" name="Picture 2" descr="http://www.loyolaphoenix.com/wp-content/uploads/2016/03/ill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0624"/>
            <a:ext cx="919162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insect?</a:t>
            </a:r>
          </a:p>
          <a:p>
            <a:pPr eaLnBrk="1" hangingPunct="1">
              <a:defRPr/>
            </a:pPr>
            <a:r>
              <a:rPr lang="en-US" altLang="en-US" sz="5400" dirty="0"/>
              <a:t>Monarch Butterfly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5626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fish?</a:t>
            </a:r>
          </a:p>
          <a:p>
            <a:pPr eaLnBrk="1" hangingPunct="1">
              <a:defRPr/>
            </a:pPr>
            <a:r>
              <a:rPr lang="en-US" altLang="en-US" sz="5400" dirty="0"/>
              <a:t>Bluegill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36925"/>
            <a:ext cx="4441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8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mineral?</a:t>
            </a:r>
          </a:p>
          <a:p>
            <a:pPr eaLnBrk="1" hangingPunct="1">
              <a:defRPr/>
            </a:pPr>
            <a:r>
              <a:rPr lang="en-US" altLang="en-US" sz="5400" dirty="0"/>
              <a:t>Fluorite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124200"/>
            <a:ext cx="45021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animal?</a:t>
            </a:r>
          </a:p>
          <a:p>
            <a:pPr eaLnBrk="1" hangingPunct="1">
              <a:defRPr/>
            </a:pPr>
            <a:r>
              <a:rPr lang="en-US" altLang="en-US" sz="5400" dirty="0"/>
              <a:t>White Tailed Deer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044950"/>
            <a:ext cx="27273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fossil?</a:t>
            </a:r>
          </a:p>
          <a:p>
            <a:pPr eaLnBrk="1" hangingPunct="1">
              <a:defRPr/>
            </a:pPr>
            <a:r>
              <a:rPr lang="en-US" altLang="en-US" sz="5400" dirty="0"/>
              <a:t>Tully Monster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48466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dance?</a:t>
            </a:r>
          </a:p>
          <a:p>
            <a:pPr eaLnBrk="1" hangingPunct="1">
              <a:defRPr/>
            </a:pPr>
            <a:r>
              <a:rPr lang="en-US" altLang="en-US" sz="5400" dirty="0"/>
              <a:t>Square Dance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90938"/>
            <a:ext cx="42386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Lawmaking body:  General Assembly</a:t>
            </a:r>
          </a:p>
          <a:p>
            <a:pPr lvl="1"/>
            <a:r>
              <a:rPr lang="en-US" dirty="0"/>
              <a:t>House of Representatives</a:t>
            </a:r>
          </a:p>
          <a:p>
            <a:pPr lvl="2"/>
            <a:r>
              <a:rPr lang="en-US" dirty="0"/>
              <a:t>Speaker of the House:</a:t>
            </a:r>
          </a:p>
          <a:p>
            <a:pPr lvl="2"/>
            <a:r>
              <a:rPr lang="en-US" dirty="0"/>
              <a:t>118 Representatives  </a:t>
            </a:r>
          </a:p>
          <a:p>
            <a:pPr lvl="1"/>
            <a:r>
              <a:rPr lang="en-US" dirty="0"/>
              <a:t>Senate</a:t>
            </a:r>
          </a:p>
          <a:p>
            <a:pPr lvl="2"/>
            <a:r>
              <a:rPr lang="en-US" dirty="0"/>
              <a:t>President of the Senate</a:t>
            </a:r>
          </a:p>
          <a:p>
            <a:pPr lvl="2"/>
            <a:r>
              <a:rPr lang="en-US" dirty="0"/>
              <a:t>59 Senators</a:t>
            </a:r>
          </a:p>
          <a:p>
            <a:pPr lvl="1"/>
            <a:r>
              <a:rPr lang="en-US" dirty="0"/>
              <a:t>You must be 21 years old to be a General Assembly 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Head of the Executive:  Governor</a:t>
            </a:r>
          </a:p>
          <a:p>
            <a:pPr lvl="1"/>
            <a:r>
              <a:rPr lang="en-US" dirty="0" smtClean="0"/>
              <a:t>Current Governor is Bruce </a:t>
            </a:r>
            <a:r>
              <a:rPr lang="en-US" dirty="0" err="1" smtClean="0"/>
              <a:t>Rauner</a:t>
            </a:r>
            <a:r>
              <a:rPr lang="en-US" dirty="0" smtClean="0"/>
              <a:t> (R)</a:t>
            </a:r>
          </a:p>
          <a:p>
            <a:pPr lvl="1"/>
            <a:r>
              <a:rPr lang="en-US" dirty="0" smtClean="0"/>
              <a:t>Elected by popular vote every four years.</a:t>
            </a:r>
          </a:p>
          <a:p>
            <a:pPr lvl="1"/>
            <a:r>
              <a:rPr lang="en-US" dirty="0" smtClean="0"/>
              <a:t>Must be at least 25 years old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si.wsj.net/public/resources/images/BN-GS391_pd0130_P_20150130091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/>
          <a:stretch/>
        </p:blipFill>
        <p:spPr bwMode="auto">
          <a:xfrm>
            <a:off x="4914900" y="1524000"/>
            <a:ext cx="4132822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Powers of the Governor</a:t>
            </a:r>
            <a:endParaRPr lang="en-US" dirty="0"/>
          </a:p>
          <a:p>
            <a:pPr lvl="1"/>
            <a:r>
              <a:rPr lang="en-US" dirty="0"/>
              <a:t>Command State Militia</a:t>
            </a:r>
          </a:p>
          <a:p>
            <a:pPr lvl="1"/>
            <a:r>
              <a:rPr lang="en-US" dirty="0"/>
              <a:t>Administer and enforce laws </a:t>
            </a:r>
          </a:p>
          <a:p>
            <a:pPr lvl="1"/>
            <a:r>
              <a:rPr lang="en-US" dirty="0"/>
              <a:t>Grant pardons</a:t>
            </a:r>
          </a:p>
          <a:p>
            <a:pPr lvl="1"/>
            <a:r>
              <a:rPr lang="en-US" dirty="0"/>
              <a:t>Power to call National Guard</a:t>
            </a:r>
          </a:p>
          <a:p>
            <a:pPr lvl="1"/>
            <a:r>
              <a:rPr lang="en-US" dirty="0"/>
              <a:t>Veto bills (Can be overridden with 3/5</a:t>
            </a:r>
            <a:r>
              <a:rPr lang="en-US" baseline="30000" dirty="0"/>
              <a:t>th</a:t>
            </a:r>
            <a:r>
              <a:rPr lang="en-US" dirty="0"/>
              <a:t>s vote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Item Veto:  Can veto certain portions of a bill without vetoing the entire thing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648200" cy="1600200"/>
          </a:xfrm>
        </p:spPr>
        <p:txBody>
          <a:bodyPr/>
          <a:lstStyle/>
          <a:p>
            <a:r>
              <a:rPr lang="en-US" dirty="0" smtClean="0"/>
              <a:t>Lieutenant Governor</a:t>
            </a:r>
          </a:p>
          <a:p>
            <a:pPr lvl="1"/>
            <a:r>
              <a:rPr lang="en-US" dirty="0" smtClean="0"/>
              <a:t>“Vice President of the State”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reboot.rebootillinois.netdna-cdn.com/wp-content/uploads/2014/09/secretary-fun-facts-sanguinetti-e1410459814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2004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jKN00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905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Attorney General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Legal Officer of the State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3887788" cy="823912"/>
          </a:xfrm>
        </p:spPr>
        <p:txBody>
          <a:bodyPr/>
          <a:lstStyle/>
          <a:p>
            <a:r>
              <a:rPr lang="en-US" dirty="0" smtClean="0"/>
              <a:t>Secretary of State</a:t>
            </a:r>
          </a:p>
          <a:p>
            <a:pPr marL="0" lvl="2">
              <a:buClr>
                <a:schemeClr val="hlink"/>
              </a:buClr>
              <a:buSzPct val="80000"/>
            </a:pPr>
            <a:r>
              <a:rPr lang="en-US" dirty="0"/>
              <a:t>Keeps all state records including birth, death, marriage, and driver’s licenses</a:t>
            </a:r>
            <a:r>
              <a:rPr lang="en-US" dirty="0" smtClean="0"/>
              <a:t>.</a:t>
            </a:r>
          </a:p>
        </p:txBody>
      </p:sp>
      <p:pic>
        <p:nvPicPr>
          <p:cNvPr id="4098" name="Picture 2" descr="http://reboot.rebootillinois.netdna-cdn.com/wp-content/uploads/2014/09/attorney-fun-facts-madigan-e1411577507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52700"/>
            <a:ext cx="30175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boot.rebootillinois.netdna-cdn.com/wp-content/uploads/2014/09/Jess-White-fun-facts-corrected-e1411576761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44776"/>
            <a:ext cx="2971800" cy="41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Types of Courts</a:t>
            </a:r>
          </a:p>
          <a:p>
            <a:pPr lvl="1"/>
            <a:r>
              <a:rPr lang="en-US" dirty="0" smtClean="0"/>
              <a:t>Circuit Courts (main trial courts)</a:t>
            </a:r>
          </a:p>
          <a:p>
            <a:pPr lvl="1"/>
            <a:r>
              <a:rPr lang="en-US" dirty="0" smtClean="0"/>
              <a:t>Appellate Courts</a:t>
            </a:r>
          </a:p>
          <a:p>
            <a:pPr lvl="1"/>
            <a:r>
              <a:rPr lang="en-US" dirty="0" smtClean="0"/>
              <a:t>Illinois Supreme Court</a:t>
            </a:r>
          </a:p>
          <a:p>
            <a:r>
              <a:rPr lang="en-US" dirty="0" smtClean="0"/>
              <a:t>Seven Judges on Illinois State Supreme Court</a:t>
            </a:r>
          </a:p>
          <a:p>
            <a:r>
              <a:rPr lang="en-US" dirty="0" smtClean="0"/>
              <a:t>Illinois Judges are elected to offices</a:t>
            </a:r>
          </a:p>
        </p:txBody>
      </p:sp>
    </p:spTree>
    <p:extLst>
      <p:ext uri="{BB962C8B-B14F-4D97-AF65-F5344CB8AC3E}">
        <p14:creationId xmlns:p14="http://schemas.microsoft.com/office/powerpoint/2010/main" val="18791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Became a state in 1818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There have been four Constitutions</a:t>
            </a:r>
          </a:p>
          <a:p>
            <a:r>
              <a:rPr lang="en-US" dirty="0" smtClean="0"/>
              <a:t>State Capital:  Springfield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Adopted in 1970</a:t>
            </a:r>
          </a:p>
          <a:p>
            <a:r>
              <a:rPr lang="en-US" dirty="0" smtClean="0"/>
              <a:t>3 Branches of Gov’t </a:t>
            </a:r>
          </a:p>
          <a:p>
            <a:pPr lvl="1"/>
            <a:r>
              <a:rPr lang="en-US" dirty="0" smtClean="0"/>
              <a:t>Legislative</a:t>
            </a:r>
          </a:p>
          <a:p>
            <a:pPr lvl="1"/>
            <a:r>
              <a:rPr lang="en-US" dirty="0" smtClean="0"/>
              <a:t>Executive</a:t>
            </a:r>
          </a:p>
          <a:p>
            <a:pPr lvl="1"/>
            <a:r>
              <a:rPr lang="en-US" dirty="0" smtClean="0"/>
              <a:t>Judicial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History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In what city was the first capital located?</a:t>
            </a:r>
          </a:p>
          <a:p>
            <a:pPr eaLnBrk="1" hangingPunct="1">
              <a:defRPr/>
            </a:pPr>
            <a:r>
              <a:rPr lang="en-US" altLang="en-US" sz="5400" dirty="0" smtClean="0"/>
              <a:t>Kaskaskia 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History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In what city was the second capital located?</a:t>
            </a:r>
            <a:endParaRPr lang="en-US" altLang="en-US" sz="5400" dirty="0"/>
          </a:p>
          <a:p>
            <a:pPr eaLnBrk="1" hangingPunct="1">
              <a:defRPr/>
            </a:pPr>
            <a:r>
              <a:rPr lang="en-US" altLang="en-US" sz="5400" dirty="0" smtClean="0"/>
              <a:t>Vandalia 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78200"/>
            <a:ext cx="3457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flower?</a:t>
            </a:r>
          </a:p>
          <a:p>
            <a:pPr eaLnBrk="1" hangingPunct="1">
              <a:defRPr/>
            </a:pPr>
            <a:r>
              <a:rPr lang="en-US" altLang="en-US" sz="5400" dirty="0"/>
              <a:t>Violet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6497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4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tree?</a:t>
            </a:r>
          </a:p>
          <a:p>
            <a:pPr eaLnBrk="1" hangingPunct="1">
              <a:defRPr/>
            </a:pPr>
            <a:r>
              <a:rPr lang="en-US" altLang="en-US" sz="5400" dirty="0"/>
              <a:t>White Oak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2100"/>
            <a:ext cx="43338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u="sng" smtClean="0"/>
              <a:t>Symbols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What is the state bird?</a:t>
            </a:r>
          </a:p>
          <a:p>
            <a:pPr eaLnBrk="1" hangingPunct="1">
              <a:defRPr/>
            </a:pPr>
            <a:r>
              <a:rPr lang="en-US" altLang="en-US" sz="5400" dirty="0"/>
              <a:t>Cardinal</a:t>
            </a:r>
          </a:p>
          <a:p>
            <a:pPr eaLnBrk="1" hangingPunct="1">
              <a:defRPr/>
            </a:pPr>
            <a:endParaRPr lang="en-US" altLang="en-US" sz="5400" dirty="0" smtClean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4638"/>
            <a:ext cx="4181475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313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Ripple</vt:lpstr>
      <vt:lpstr>Illinois State Government</vt:lpstr>
      <vt:lpstr>PowerPoint Presentation</vt:lpstr>
      <vt:lpstr>Illinois</vt:lpstr>
      <vt:lpstr>State Constitution</vt:lpstr>
      <vt:lpstr>History</vt:lpstr>
      <vt:lpstr>History</vt:lpstr>
      <vt:lpstr>Symbols</vt:lpstr>
      <vt:lpstr>Symbols</vt:lpstr>
      <vt:lpstr>Symbols</vt:lpstr>
      <vt:lpstr>Symbols</vt:lpstr>
      <vt:lpstr>Symbols</vt:lpstr>
      <vt:lpstr>Symbols</vt:lpstr>
      <vt:lpstr>Symbols</vt:lpstr>
      <vt:lpstr>Symbols</vt:lpstr>
      <vt:lpstr>Symbols</vt:lpstr>
      <vt:lpstr>Legislative Branch</vt:lpstr>
      <vt:lpstr>Executive Branch</vt:lpstr>
      <vt:lpstr>Executive Branch</vt:lpstr>
      <vt:lpstr>Executive Branch</vt:lpstr>
      <vt:lpstr>Executive Branch</vt:lpstr>
      <vt:lpstr>Judicial Branch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State Government</dc:title>
  <dc:creator>cusd300</dc:creator>
  <cp:lastModifiedBy>cusd300</cp:lastModifiedBy>
  <cp:revision>4</cp:revision>
  <dcterms:created xsi:type="dcterms:W3CDTF">2016-05-16T13:05:00Z</dcterms:created>
  <dcterms:modified xsi:type="dcterms:W3CDTF">2016-05-16T13:41:29Z</dcterms:modified>
</cp:coreProperties>
</file>