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Bangers"/>
      <p:regular r:id="rId45"/>
    </p:embeddedFont>
    <p:embeddedFont>
      <p:font typeface="Robo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Roboto-regular.fntdata"/><Relationship Id="rId45" Type="http://schemas.openxmlformats.org/officeDocument/2006/relationships/font" Target="fonts/Banger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 Id="rId4" Type="http://schemas.openxmlformats.org/officeDocument/2006/relationships/image" Target="../media/image00.jpg"/><Relationship Id="rId5" Type="http://schemas.openxmlformats.org/officeDocument/2006/relationships/image" Target="../media/image01.png"/><Relationship Id="rId6" Type="http://schemas.openxmlformats.org/officeDocument/2006/relationships/image" Target="../media/image0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jpg"/><Relationship Id="rId4"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youtu.be/mGH67KbsHWI" TargetMode="External"/><Relationship Id="rId4" Type="http://schemas.openxmlformats.org/officeDocument/2006/relationships/image" Target="../media/image0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6.jpg"/><Relationship Id="rId4" Type="http://schemas.openxmlformats.org/officeDocument/2006/relationships/image" Target="../media/image07.jpg"/><Relationship Id="rId5" Type="http://schemas.openxmlformats.org/officeDocument/2006/relationships/image" Target="../media/image08.jpg"/><Relationship Id="rId6" Type="http://schemas.openxmlformats.org/officeDocument/2006/relationships/image" Target="../media/image0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0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3.gif"/><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3.gi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jpg"/><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5818E"/>
        </a:solidFill>
      </p:bgPr>
    </p:bg>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latin typeface="Bangers"/>
                <a:ea typeface="Bangers"/>
                <a:cs typeface="Bangers"/>
                <a:sym typeface="Bangers"/>
              </a:rPr>
              <a:t>The Homefront</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n">
                <a:latin typeface="Bangers"/>
                <a:ea typeface="Bangers"/>
                <a:cs typeface="Bangers"/>
                <a:sym typeface="Bangers"/>
              </a:rPr>
              <a:t>By: Caleb, liam, &amp; carter</a:t>
            </a:r>
          </a:p>
        </p:txBody>
      </p:sp>
      <p:sp>
        <p:nvSpPr>
          <p:cNvPr id="69" name="Shape 69"/>
          <p:cNvSpPr txBox="1"/>
          <p:nvPr/>
        </p:nvSpPr>
        <p:spPr>
          <a:xfrm>
            <a:off x="4354750" y="-199975"/>
            <a:ext cx="6398700" cy="7464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70" name="Shape 70"/>
          <p:cNvPicPr preferRelativeResize="0"/>
          <p:nvPr/>
        </p:nvPicPr>
        <p:blipFill>
          <a:blip r:embed="rId3">
            <a:alphaModFix/>
          </a:blip>
          <a:stretch>
            <a:fillRect/>
          </a:stretch>
        </p:blipFill>
        <p:spPr>
          <a:xfrm>
            <a:off x="4690000" y="410400"/>
            <a:ext cx="1498782" cy="933600"/>
          </a:xfrm>
          <a:prstGeom prst="rect">
            <a:avLst/>
          </a:prstGeom>
          <a:noFill/>
          <a:ln>
            <a:noFill/>
          </a:ln>
        </p:spPr>
      </p:pic>
      <p:pic>
        <p:nvPicPr>
          <p:cNvPr id="71" name="Shape 71"/>
          <p:cNvPicPr preferRelativeResize="0"/>
          <p:nvPr/>
        </p:nvPicPr>
        <p:blipFill>
          <a:blip r:embed="rId4">
            <a:alphaModFix/>
          </a:blip>
          <a:stretch>
            <a:fillRect/>
          </a:stretch>
        </p:blipFill>
        <p:spPr>
          <a:xfrm>
            <a:off x="2886350" y="3521974"/>
            <a:ext cx="1872792" cy="1119250"/>
          </a:xfrm>
          <a:prstGeom prst="rect">
            <a:avLst/>
          </a:prstGeom>
          <a:noFill/>
          <a:ln>
            <a:noFill/>
          </a:ln>
        </p:spPr>
      </p:pic>
      <p:pic>
        <p:nvPicPr>
          <p:cNvPr descr="Image result for us flag" id="72" name="Shape 72"/>
          <p:cNvPicPr preferRelativeResize="0"/>
          <p:nvPr/>
        </p:nvPicPr>
        <p:blipFill>
          <a:blip r:embed="rId5">
            <a:alphaModFix/>
          </a:blip>
          <a:stretch>
            <a:fillRect/>
          </a:stretch>
        </p:blipFill>
        <p:spPr>
          <a:xfrm>
            <a:off x="5866650" y="2752875"/>
            <a:ext cx="1654474" cy="933600"/>
          </a:xfrm>
          <a:prstGeom prst="rect">
            <a:avLst/>
          </a:prstGeom>
          <a:noFill/>
          <a:ln>
            <a:noFill/>
          </a:ln>
        </p:spPr>
      </p:pic>
      <p:pic>
        <p:nvPicPr>
          <p:cNvPr descr="Image result for british flag" id="73" name="Shape 73"/>
          <p:cNvPicPr preferRelativeResize="0"/>
          <p:nvPr/>
        </p:nvPicPr>
        <p:blipFill>
          <a:blip r:embed="rId6">
            <a:alphaModFix/>
          </a:blip>
          <a:stretch>
            <a:fillRect/>
          </a:stretch>
        </p:blipFill>
        <p:spPr>
          <a:xfrm>
            <a:off x="7219800" y="1392525"/>
            <a:ext cx="1492799" cy="8515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How was the Homefront affected </a:t>
            </a:r>
          </a:p>
        </p:txBody>
      </p:sp>
      <p:sp>
        <p:nvSpPr>
          <p:cNvPr id="134" name="Shape 134"/>
          <p:cNvSpPr txBox="1"/>
          <p:nvPr>
            <p:ph idx="1" type="body"/>
          </p:nvPr>
        </p:nvSpPr>
        <p:spPr>
          <a:xfrm>
            <a:off x="311700" y="1610825"/>
            <a:ext cx="8520600" cy="29580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Quality of life decreased.</a:t>
            </a:r>
          </a:p>
          <a:p>
            <a:pPr indent="-228600" lvl="0" marL="457200" rtl="0">
              <a:spcBef>
                <a:spcPts val="0"/>
              </a:spcBef>
              <a:buClr>
                <a:srgbClr val="000000"/>
              </a:buClr>
            </a:pPr>
            <a:r>
              <a:rPr lang="en">
                <a:solidFill>
                  <a:srgbClr val="000000"/>
                </a:solidFill>
              </a:rPr>
              <a:t>Inflation and Poverty. (Inflation increased by 400%)</a:t>
            </a:r>
          </a:p>
          <a:p>
            <a:pPr indent="-228600" lvl="0" marL="457200" rtl="0">
              <a:spcBef>
                <a:spcPts val="0"/>
              </a:spcBef>
              <a:buClr>
                <a:srgbClr val="000000"/>
              </a:buClr>
            </a:pPr>
            <a:r>
              <a:rPr lang="en">
                <a:solidFill>
                  <a:srgbClr val="000000"/>
                </a:solidFill>
              </a:rPr>
              <a:t>Labor Shortage</a:t>
            </a:r>
          </a:p>
          <a:p>
            <a:pPr indent="-228600" lvl="0" marL="457200" rtl="0">
              <a:spcBef>
                <a:spcPts val="0"/>
              </a:spcBef>
              <a:buClr>
                <a:srgbClr val="000000"/>
              </a:buClr>
            </a:pPr>
            <a:r>
              <a:rPr lang="en">
                <a:solidFill>
                  <a:srgbClr val="000000"/>
                </a:solidFill>
              </a:rPr>
              <a:t>Women working in the military and government.</a:t>
            </a:r>
          </a:p>
          <a:p>
            <a:pPr indent="-228600" lvl="0" marL="457200" rtl="0">
              <a:spcBef>
                <a:spcPts val="0"/>
              </a:spcBef>
              <a:buClr>
                <a:srgbClr val="000000"/>
              </a:buClr>
            </a:pPr>
            <a:r>
              <a:rPr lang="en">
                <a:solidFill>
                  <a:srgbClr val="000000"/>
                </a:solidFill>
              </a:rPr>
              <a:t>Communism arose.</a:t>
            </a:r>
          </a:p>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7731900" y="103425"/>
            <a:ext cx="1232450" cy="76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Austria-Hungary Home Front</a:t>
            </a:r>
          </a:p>
        </p:txBody>
      </p:sp>
      <p:sp>
        <p:nvSpPr>
          <p:cNvPr id="141" name="Shape 141"/>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Clr>
                <a:schemeClr val="dk1"/>
              </a:buClr>
              <a:buSzPct val="78571"/>
              <a:buFont typeface="Arial"/>
              <a:buNone/>
            </a:pPr>
            <a:r>
              <a:rPr lang="en" sz="1400">
                <a:solidFill>
                  <a:srgbClr val="000000"/>
                </a:solidFill>
              </a:rPr>
              <a:t>Austria-Hungary's nationalities were the Slavs and Romanians. They remained loyal to the Habsburgs as long as their interests could not be better served elsewhere. When consensus broke down on the monarchy's home front it was the result of a severe economic crisis. The empire as a whole had been economically singled out before 1914, but war saw an immediate shortage of grain. This occurred because the Russians had taken the land. </a:t>
            </a:r>
          </a:p>
          <a:p>
            <a:pPr lvl="0">
              <a:spcBef>
                <a:spcPts val="0"/>
              </a:spcBef>
              <a:buClr>
                <a:schemeClr val="dk1"/>
              </a:buClr>
              <a:buSzPct val="78571"/>
              <a:buFont typeface="Arial"/>
              <a:buNone/>
            </a:pPr>
            <a:r>
              <a:rPr lang="en" sz="1400">
                <a:solidFill>
                  <a:srgbClr val="000000"/>
                </a:solidFill>
              </a:rPr>
              <a:t>The grain problem was bad. Austria was the empire's agricultural heartland.  In fact, the first destination of Hungarian surpluses was the army, although Hungarian civilians' rations were still maintained at a higher level than Austrians' were. Two meatless days per week had to be imposed in Austria. Inflation was the main cause of this.</a:t>
            </a:r>
          </a:p>
          <a:p>
            <a:pPr lvl="0">
              <a:spcBef>
                <a:spcPts val="0"/>
              </a:spcBef>
              <a:buNone/>
            </a:pPr>
            <a:r>
              <a:t/>
            </a:r>
            <a:endParaRPr sz="1400"/>
          </a:p>
        </p:txBody>
      </p:sp>
      <p:pic>
        <p:nvPicPr>
          <p:cNvPr id="142" name="Shape 142"/>
          <p:cNvPicPr preferRelativeResize="0"/>
          <p:nvPr/>
        </p:nvPicPr>
        <p:blipFill>
          <a:blip r:embed="rId3">
            <a:alphaModFix/>
          </a:blip>
          <a:stretch>
            <a:fillRect/>
          </a:stretch>
        </p:blipFill>
        <p:spPr>
          <a:xfrm>
            <a:off x="7829250" y="119274"/>
            <a:ext cx="1157349" cy="69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United States Home Front</a:t>
            </a:r>
          </a:p>
        </p:txBody>
      </p:sp>
      <p:sp>
        <p:nvSpPr>
          <p:cNvPr id="148" name="Shape 148"/>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317500" lvl="0" marL="457200" rtl="0">
              <a:lnSpc>
                <a:spcPct val="200000"/>
              </a:lnSpc>
              <a:spcBef>
                <a:spcPts val="0"/>
              </a:spcBef>
              <a:buSzPct val="100000"/>
              <a:buAutoNum type="arabicPeriod"/>
            </a:pPr>
            <a:r>
              <a:rPr lang="en" sz="1400"/>
              <a:t>Women and the Workplace </a:t>
            </a:r>
          </a:p>
          <a:p>
            <a:pPr indent="-317500" lvl="0" marL="457200" rtl="0">
              <a:lnSpc>
                <a:spcPct val="200000"/>
              </a:lnSpc>
              <a:spcBef>
                <a:spcPts val="0"/>
              </a:spcBef>
              <a:buSzPct val="100000"/>
              <a:buAutoNum type="arabicPeriod"/>
            </a:pPr>
            <a:r>
              <a:rPr lang="en" sz="1400"/>
              <a:t>Mobilization</a:t>
            </a:r>
          </a:p>
          <a:p>
            <a:pPr indent="-317500" lvl="0" marL="457200" rtl="0">
              <a:lnSpc>
                <a:spcPct val="200000"/>
              </a:lnSpc>
              <a:spcBef>
                <a:spcPts val="0"/>
              </a:spcBef>
              <a:buSzPct val="100000"/>
              <a:buAutoNum type="arabicPeriod"/>
            </a:pPr>
            <a:r>
              <a:rPr lang="en" sz="1400"/>
              <a:t>Government Agencies &amp; Programs</a:t>
            </a:r>
          </a:p>
          <a:p>
            <a:pPr indent="-317500" lvl="0" marL="457200" rtl="0">
              <a:lnSpc>
                <a:spcPct val="200000"/>
              </a:lnSpc>
              <a:spcBef>
                <a:spcPts val="0"/>
              </a:spcBef>
              <a:buSzPct val="100000"/>
              <a:buAutoNum type="arabicPeriod"/>
            </a:pPr>
            <a:r>
              <a:rPr lang="en" sz="1400"/>
              <a:t>Propaganda in the U.S.</a:t>
            </a:r>
          </a:p>
          <a:p>
            <a:pPr indent="-317500" lvl="0" marL="457200" rtl="0">
              <a:lnSpc>
                <a:spcPct val="200000"/>
              </a:lnSpc>
              <a:spcBef>
                <a:spcPts val="0"/>
              </a:spcBef>
              <a:buSzPct val="100000"/>
              <a:buAutoNum type="arabicPeriod"/>
            </a:pPr>
            <a:r>
              <a:rPr lang="en" sz="1400"/>
              <a:t>Anti-German Ideals</a:t>
            </a:r>
          </a:p>
          <a:p>
            <a:pPr indent="-317500" lvl="0" marL="457200" rtl="0">
              <a:lnSpc>
                <a:spcPct val="200000"/>
              </a:lnSpc>
              <a:spcBef>
                <a:spcPts val="0"/>
              </a:spcBef>
              <a:buSzPct val="100000"/>
              <a:buAutoNum type="arabicPeriod"/>
            </a:pPr>
            <a:r>
              <a:rPr lang="en" sz="1400"/>
              <a:t>Asylums and Soldiers Back Home</a:t>
            </a:r>
          </a:p>
          <a:p>
            <a:pPr lvl="0" rtl="0">
              <a:spcBef>
                <a:spcPts val="0"/>
              </a:spcBef>
              <a:buNone/>
            </a:pPr>
            <a:r>
              <a:t/>
            </a:r>
            <a:endParaRPr/>
          </a:p>
        </p:txBody>
      </p:sp>
      <p:pic>
        <p:nvPicPr>
          <p:cNvPr descr="Image result for us homefront world war 1" id="149" name="Shape 149" title="View source image"/>
          <p:cNvPicPr preferRelativeResize="0"/>
          <p:nvPr/>
        </p:nvPicPr>
        <p:blipFill>
          <a:blip r:embed="rId3">
            <a:alphaModFix/>
          </a:blip>
          <a:stretch>
            <a:fillRect/>
          </a:stretch>
        </p:blipFill>
        <p:spPr>
          <a:xfrm>
            <a:off x="5207050" y="2038862"/>
            <a:ext cx="1856493" cy="2470624"/>
          </a:xfrm>
          <a:prstGeom prst="rect">
            <a:avLst/>
          </a:prstGeom>
          <a:noFill/>
          <a:ln>
            <a:noFill/>
          </a:ln>
        </p:spPr>
      </p:pic>
      <p:pic>
        <p:nvPicPr>
          <p:cNvPr descr="Image result for us flag" id="150" name="Shape 150"/>
          <p:cNvPicPr preferRelativeResize="0"/>
          <p:nvPr/>
        </p:nvPicPr>
        <p:blipFill>
          <a:blip r:embed="rId4">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Women &amp; the Workplace</a:t>
            </a:r>
          </a:p>
        </p:txBody>
      </p:sp>
      <p:sp>
        <p:nvSpPr>
          <p:cNvPr id="156" name="Shape 156"/>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When men went to fight in the war, women took vacant jobs in various men’s positions</a:t>
            </a:r>
          </a:p>
          <a:p>
            <a:pPr indent="-228600" lvl="0" marL="457200" rtl="0">
              <a:spcBef>
                <a:spcPts val="0"/>
              </a:spcBef>
            </a:pPr>
            <a:r>
              <a:rPr lang="en"/>
              <a:t>Due to the war, munitions factories were made and women were the highest employed in these factories</a:t>
            </a:r>
          </a:p>
          <a:p>
            <a:pPr indent="-228600" lvl="0" marL="457200" rtl="0">
              <a:spcBef>
                <a:spcPts val="0"/>
              </a:spcBef>
            </a:pPr>
            <a:r>
              <a:rPr lang="en"/>
              <a:t>Women took many new positions such as railway guards and ticket collectors, buses and tram conductors, postal workers, police, firefighters and as bank ‘tellers’ and clerks</a:t>
            </a:r>
          </a:p>
          <a:p>
            <a:pPr indent="-228600" lvl="0" marL="457200" rtl="0">
              <a:spcBef>
                <a:spcPts val="0"/>
              </a:spcBef>
            </a:pPr>
            <a:r>
              <a:rPr lang="en"/>
              <a:t>Though, women were paid less than men workers</a:t>
            </a:r>
          </a:p>
          <a:p>
            <a:pPr indent="-228600" lvl="1" marL="914400" rtl="0">
              <a:spcBef>
                <a:spcPts val="0"/>
              </a:spcBef>
            </a:pPr>
            <a:r>
              <a:rPr lang="en"/>
              <a:t>This sparked equal pay demands</a:t>
            </a:r>
          </a:p>
          <a:p>
            <a:pPr indent="0" lvl="0" marL="457200">
              <a:spcBef>
                <a:spcPts val="0"/>
              </a:spcBef>
              <a:buNone/>
            </a:pPr>
            <a:r>
              <a:t/>
            </a:r>
            <a:endParaRPr/>
          </a:p>
        </p:txBody>
      </p:sp>
      <p:pic>
        <p:nvPicPr>
          <p:cNvPr descr="Image result for us flag" id="157" name="Shape 157"/>
          <p:cNvPicPr preferRelativeResize="0"/>
          <p:nvPr/>
        </p:nvPicPr>
        <p:blipFill>
          <a:blip r:embed="rId3">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U.S. Mobilization</a:t>
            </a:r>
          </a:p>
        </p:txBody>
      </p:sp>
      <p:sp>
        <p:nvSpPr>
          <p:cNvPr id="163" name="Shape 163"/>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Although the war began on July 28th, 1914, the U.S. did not enter until April 6th, 1917</a:t>
            </a:r>
          </a:p>
          <a:p>
            <a:pPr indent="-228600" lvl="0" marL="457200" rtl="0">
              <a:spcBef>
                <a:spcPts val="0"/>
              </a:spcBef>
            </a:pPr>
            <a:r>
              <a:rPr lang="en"/>
              <a:t>Before entry into the war, the U.S. supplied the Allied powers with food, munitions, and other valuable resources</a:t>
            </a:r>
          </a:p>
          <a:p>
            <a:pPr indent="-228600" lvl="0" marL="457200" rtl="0">
              <a:spcBef>
                <a:spcPts val="0"/>
              </a:spcBef>
            </a:pPr>
            <a:r>
              <a:rPr lang="en"/>
              <a:t>The government enforced an army draft</a:t>
            </a:r>
          </a:p>
          <a:p>
            <a:pPr indent="-228600" lvl="0" marL="457200" rtl="0">
              <a:spcBef>
                <a:spcPts val="0"/>
              </a:spcBef>
            </a:pPr>
            <a:r>
              <a:rPr lang="en"/>
              <a:t>Upon entry, the Federal Government was not prepared for the conflict</a:t>
            </a:r>
          </a:p>
          <a:p>
            <a:pPr indent="-228600" lvl="0" marL="457200" rtl="0">
              <a:spcBef>
                <a:spcPts val="0"/>
              </a:spcBef>
            </a:pPr>
            <a:r>
              <a:rPr lang="en"/>
              <a:t>The U.S. had only 300,000 troops with the army and national guard combined</a:t>
            </a:r>
          </a:p>
          <a:p>
            <a:pPr indent="-228600" lvl="0" marL="457200" rtl="0">
              <a:spcBef>
                <a:spcPts val="0"/>
              </a:spcBef>
            </a:pPr>
            <a:r>
              <a:rPr lang="en"/>
              <a:t>Numerous government agencies were created to aid the war effort in Europe</a:t>
            </a:r>
          </a:p>
          <a:p>
            <a:pPr lvl="0" rtl="0">
              <a:spcBef>
                <a:spcPts val="0"/>
              </a:spcBef>
              <a:buNone/>
            </a:pPr>
            <a:r>
              <a:t/>
            </a:r>
            <a:endParaRPr sz="1400"/>
          </a:p>
          <a:p>
            <a:pPr lvl="0">
              <a:spcBef>
                <a:spcPts val="0"/>
              </a:spcBef>
              <a:buNone/>
            </a:pPr>
            <a:r>
              <a:t/>
            </a:r>
            <a:endParaRPr/>
          </a:p>
        </p:txBody>
      </p:sp>
      <p:pic>
        <p:nvPicPr>
          <p:cNvPr descr="Image result for us flag" id="164" name="Shape 164"/>
          <p:cNvPicPr preferRelativeResize="0"/>
          <p:nvPr/>
        </p:nvPicPr>
        <p:blipFill>
          <a:blip r:embed="rId3">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Government Agencies &amp; Programs</a:t>
            </a:r>
          </a:p>
        </p:txBody>
      </p:sp>
      <p:sp>
        <p:nvSpPr>
          <p:cNvPr id="170" name="Shape 170"/>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17500" lvl="0" marL="457200" rtl="0">
              <a:spcBef>
                <a:spcPts val="0"/>
              </a:spcBef>
              <a:buSzPct val="100000"/>
            </a:pPr>
            <a:r>
              <a:rPr lang="en" sz="1400"/>
              <a:t>In order to support the war effort while sustaining a stable economy back home, the Federal Government had to invent a series of agencies to deal with varying parts of society</a:t>
            </a:r>
          </a:p>
          <a:p>
            <a:pPr indent="-317500" lvl="0" marL="457200" rtl="0">
              <a:spcBef>
                <a:spcPts val="0"/>
              </a:spcBef>
              <a:buSzPct val="100000"/>
            </a:pPr>
            <a:r>
              <a:rPr lang="en" sz="1400"/>
              <a:t>The War Industries Board was created in July of 1917 to coordinate purchases made by the U.S.</a:t>
            </a:r>
          </a:p>
          <a:p>
            <a:pPr indent="-317500" lvl="0" marL="457200" rtl="0">
              <a:spcBef>
                <a:spcPts val="0"/>
              </a:spcBef>
              <a:buSzPct val="100000"/>
            </a:pPr>
            <a:r>
              <a:rPr lang="en" sz="1400"/>
              <a:t>The Food Administration was established shortly after entry in the war and it’s job was to maintain reasonable food prices while still being able to supply the Allied Powers in Europe with food</a:t>
            </a:r>
          </a:p>
          <a:p>
            <a:pPr indent="-317500" lvl="0" marL="457200" rtl="0">
              <a:spcBef>
                <a:spcPts val="0"/>
              </a:spcBef>
              <a:buSzPct val="100000"/>
            </a:pPr>
            <a:r>
              <a:rPr lang="en" sz="1400"/>
              <a:t>On August 23rd, 1917, the Fuel Administration was made. The purpose of this admin. was to ensure good production and delivery levels of coal and fuel while maintaining decent prices</a:t>
            </a:r>
          </a:p>
          <a:p>
            <a:pPr indent="-317500" lvl="0" marL="457200" rtl="0">
              <a:spcBef>
                <a:spcPts val="0"/>
              </a:spcBef>
              <a:buSzPct val="100000"/>
            </a:pPr>
            <a:r>
              <a:rPr lang="en" sz="1400"/>
              <a:t>In 1918, Daylight-Savings Time was adopted to reduce energy by moving more activities to times in which natural light was present</a:t>
            </a:r>
          </a:p>
        </p:txBody>
      </p:sp>
      <p:pic>
        <p:nvPicPr>
          <p:cNvPr descr="Image result for us flag" id="171" name="Shape 171"/>
          <p:cNvPicPr preferRelativeResize="0"/>
          <p:nvPr/>
        </p:nvPicPr>
        <p:blipFill>
          <a:blip r:embed="rId3">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Propaganda in the U.S.</a:t>
            </a:r>
          </a:p>
        </p:txBody>
      </p:sp>
      <p:sp>
        <p:nvSpPr>
          <p:cNvPr id="177" name="Shape 17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17500" lvl="0" marL="457200" rtl="0">
              <a:spcBef>
                <a:spcPts val="0"/>
              </a:spcBef>
              <a:buSzPct val="100000"/>
            </a:pPr>
            <a:r>
              <a:rPr lang="en" sz="1400"/>
              <a:t>The United States used propaganda to form an opinion for it’s citizens</a:t>
            </a:r>
          </a:p>
          <a:p>
            <a:pPr indent="-317500" lvl="0" marL="457200" rtl="0">
              <a:spcBef>
                <a:spcPts val="0"/>
              </a:spcBef>
              <a:buSzPct val="100000"/>
            </a:pPr>
            <a:r>
              <a:rPr lang="en" sz="1400"/>
              <a:t>Propaganda could depict the enemies overseas or call the people to action in many ways from buying war bonds to conserving foods and resources that could be aided to the war effort  </a:t>
            </a:r>
          </a:p>
          <a:p>
            <a:pPr indent="-317500" lvl="0" marL="457200" rtl="0">
              <a:spcBef>
                <a:spcPts val="0"/>
              </a:spcBef>
              <a:buSzPct val="100000"/>
            </a:pPr>
            <a:r>
              <a:rPr lang="en" sz="1400"/>
              <a:t>President Wilson created the Committee on Public Information which oversaw the development of propaganda</a:t>
            </a:r>
          </a:p>
          <a:p>
            <a:pPr indent="-317500" lvl="0" marL="457200" rtl="0">
              <a:spcBef>
                <a:spcPts val="0"/>
              </a:spcBef>
              <a:buSzPct val="100000"/>
            </a:pPr>
            <a:r>
              <a:rPr lang="en" sz="1400"/>
              <a:t>George Creel was a journalist that directed the Committee and he utilized all forms of entertainment for his ideas</a:t>
            </a:r>
          </a:p>
          <a:p>
            <a:pPr indent="-317500" lvl="0" marL="457200" rtl="0">
              <a:spcBef>
                <a:spcPts val="0"/>
              </a:spcBef>
              <a:buSzPct val="100000"/>
            </a:pPr>
            <a:r>
              <a:rPr lang="en" sz="1400"/>
              <a:t>Propaganda was used in many different forms such as: posters (most commonly), newspapers, magazines, and any form of advertisement</a:t>
            </a:r>
          </a:p>
          <a:p>
            <a:pPr lvl="0" rtl="0">
              <a:spcBef>
                <a:spcPts val="0"/>
              </a:spcBef>
              <a:buNone/>
            </a:pPr>
            <a:r>
              <a:t/>
            </a:r>
            <a:endParaRPr sz="1400"/>
          </a:p>
          <a:p>
            <a:pPr lvl="0">
              <a:spcBef>
                <a:spcPts val="0"/>
              </a:spcBef>
              <a:buNone/>
            </a:pPr>
            <a:r>
              <a:t/>
            </a:r>
            <a:endParaRPr/>
          </a:p>
        </p:txBody>
      </p:sp>
      <p:pic>
        <p:nvPicPr>
          <p:cNvPr descr="Image result for us flag" id="178" name="Shape 178"/>
          <p:cNvPicPr preferRelativeResize="0"/>
          <p:nvPr/>
        </p:nvPicPr>
        <p:blipFill>
          <a:blip r:embed="rId3">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Propaganda in the U.S. Cont...</a:t>
            </a:r>
          </a:p>
        </p:txBody>
      </p:sp>
      <p:sp>
        <p:nvSpPr>
          <p:cNvPr id="184" name="Shape 18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Artists like James Montgomery Flagg and Charles Dana Gibson were hired to produce the pieces</a:t>
            </a:r>
          </a:p>
          <a:p>
            <a:pPr indent="-228600" lvl="0" marL="457200" rtl="0">
              <a:spcBef>
                <a:spcPts val="0"/>
              </a:spcBef>
            </a:pPr>
            <a:r>
              <a:rPr lang="en"/>
              <a:t>James Flagg is widely known for his Uncle Sam poster</a:t>
            </a:r>
          </a:p>
          <a:p>
            <a:pPr indent="-228600" lvl="0" marL="457200" rtl="0">
              <a:spcBef>
                <a:spcPts val="0"/>
              </a:spcBef>
            </a:pPr>
            <a:r>
              <a:rPr lang="en"/>
              <a:t>Creel intended to place propaganda “anywhere an American would travel” </a:t>
            </a:r>
          </a:p>
          <a:p>
            <a:pPr indent="-228600" lvl="0" marL="457200" rtl="0">
              <a:spcBef>
                <a:spcPts val="0"/>
              </a:spcBef>
            </a:pPr>
            <a:r>
              <a:rPr lang="en"/>
              <a:t>He even created propaganda films such as, “America’s Answer” and “Under Four Flags”</a:t>
            </a:r>
          </a:p>
          <a:p>
            <a:pPr indent="-228600" lvl="0" marL="457200" rtl="0">
              <a:spcBef>
                <a:spcPts val="0"/>
              </a:spcBef>
            </a:pPr>
            <a:r>
              <a:rPr lang="en"/>
              <a:t>Even Hollywood was involved in the movement with silent propaganda films</a:t>
            </a:r>
          </a:p>
          <a:p>
            <a:pPr indent="-228600" lvl="0" marL="457200" rtl="0">
              <a:spcBef>
                <a:spcPts val="0"/>
              </a:spcBef>
            </a:pPr>
            <a:r>
              <a:rPr lang="en" u="sng">
                <a:solidFill>
                  <a:schemeClr val="hlink"/>
                </a:solidFill>
                <a:hlinkClick r:id="rId3"/>
              </a:rPr>
              <a:t>https://youtu.be/mGH67KbsHWI</a:t>
            </a:r>
          </a:p>
          <a:p>
            <a:pPr lvl="0">
              <a:spcBef>
                <a:spcPts val="0"/>
              </a:spcBef>
              <a:buNone/>
            </a:pPr>
            <a:r>
              <a:t/>
            </a:r>
            <a:endParaRPr/>
          </a:p>
        </p:txBody>
      </p:sp>
      <p:pic>
        <p:nvPicPr>
          <p:cNvPr descr="tlc0090.jpg" id="185" name="Shape 185"/>
          <p:cNvPicPr preferRelativeResize="0"/>
          <p:nvPr/>
        </p:nvPicPr>
        <p:blipFill>
          <a:blip r:embed="rId4">
            <a:alphaModFix/>
          </a:blip>
          <a:stretch>
            <a:fillRect/>
          </a:stretch>
        </p:blipFill>
        <p:spPr>
          <a:xfrm>
            <a:off x="7412524" y="120575"/>
            <a:ext cx="1341124" cy="175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descr="Image result for world war 1 propaganda us posters" id="190" name="Shape 190"/>
          <p:cNvPicPr preferRelativeResize="0"/>
          <p:nvPr/>
        </p:nvPicPr>
        <p:blipFill>
          <a:blip r:embed="rId3">
            <a:alphaModFix/>
          </a:blip>
          <a:stretch>
            <a:fillRect/>
          </a:stretch>
        </p:blipFill>
        <p:spPr>
          <a:xfrm>
            <a:off x="130175" y="858175"/>
            <a:ext cx="2544724" cy="3888175"/>
          </a:xfrm>
          <a:prstGeom prst="rect">
            <a:avLst/>
          </a:prstGeom>
          <a:noFill/>
          <a:ln>
            <a:noFill/>
          </a:ln>
        </p:spPr>
      </p:pic>
      <p:pic>
        <p:nvPicPr>
          <p:cNvPr descr="Image result for world war 1 propaganda us posters" id="191" name="Shape 191"/>
          <p:cNvPicPr preferRelativeResize="0"/>
          <p:nvPr/>
        </p:nvPicPr>
        <p:blipFill>
          <a:blip r:embed="rId4">
            <a:alphaModFix/>
          </a:blip>
          <a:stretch>
            <a:fillRect/>
          </a:stretch>
        </p:blipFill>
        <p:spPr>
          <a:xfrm>
            <a:off x="6082769" y="858175"/>
            <a:ext cx="2792880" cy="3888175"/>
          </a:xfrm>
          <a:prstGeom prst="rect">
            <a:avLst/>
          </a:prstGeom>
          <a:noFill/>
          <a:ln>
            <a:noFill/>
          </a:ln>
        </p:spPr>
      </p:pic>
      <p:pic>
        <p:nvPicPr>
          <p:cNvPr descr="Image result for world war 1 propaganda us posters" id="192" name="Shape 192"/>
          <p:cNvPicPr preferRelativeResize="0"/>
          <p:nvPr/>
        </p:nvPicPr>
        <p:blipFill>
          <a:blip r:embed="rId5">
            <a:alphaModFix/>
          </a:blip>
          <a:stretch>
            <a:fillRect/>
          </a:stretch>
        </p:blipFill>
        <p:spPr>
          <a:xfrm>
            <a:off x="3056980" y="858171"/>
            <a:ext cx="2643700" cy="3888175"/>
          </a:xfrm>
          <a:prstGeom prst="rect">
            <a:avLst/>
          </a:prstGeom>
          <a:noFill/>
          <a:ln>
            <a:noFill/>
          </a:ln>
        </p:spPr>
      </p:pic>
      <p:pic>
        <p:nvPicPr>
          <p:cNvPr descr="Image result for us flag" id="193" name="Shape 193"/>
          <p:cNvPicPr preferRelativeResize="0"/>
          <p:nvPr/>
        </p:nvPicPr>
        <p:blipFill>
          <a:blip r:embed="rId6">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Anti-German Ideals</a:t>
            </a:r>
          </a:p>
          <a:p>
            <a:pPr lvl="0">
              <a:spcBef>
                <a:spcPts val="0"/>
              </a:spcBef>
              <a:buNone/>
            </a:pPr>
            <a:r>
              <a:t/>
            </a:r>
            <a:endParaRPr/>
          </a:p>
        </p:txBody>
      </p:sp>
      <p:sp>
        <p:nvSpPr>
          <p:cNvPr id="199" name="Shape 199"/>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German citizens had to register with the Federal Government and had to carry the registration at all times</a:t>
            </a:r>
          </a:p>
          <a:p>
            <a:pPr indent="-228600" lvl="0" marL="457200" rtl="0">
              <a:spcBef>
                <a:spcPts val="0"/>
              </a:spcBef>
            </a:pPr>
            <a:r>
              <a:rPr lang="en"/>
              <a:t>Early in 1917, already 2,048 Germans were imprisoned</a:t>
            </a:r>
          </a:p>
          <a:p>
            <a:pPr indent="-228600" lvl="0" marL="457200" rtl="0">
              <a:spcBef>
                <a:spcPts val="0"/>
              </a:spcBef>
            </a:pPr>
            <a:r>
              <a:rPr lang="en"/>
              <a:t>Civilians were paranoid of German espionage or plotting</a:t>
            </a:r>
          </a:p>
          <a:p>
            <a:pPr indent="-228600" lvl="0" marL="457200" rtl="0">
              <a:spcBef>
                <a:spcPts val="0"/>
              </a:spcBef>
            </a:pPr>
            <a:r>
              <a:rPr lang="en"/>
              <a:t>German courses were taken out of school curriculum </a:t>
            </a:r>
          </a:p>
          <a:p>
            <a:pPr indent="-228600" lvl="0" marL="457200">
              <a:spcBef>
                <a:spcPts val="0"/>
              </a:spcBef>
            </a:pPr>
            <a:r>
              <a:rPr lang="en"/>
              <a:t>A man was even killed just for being German in a bar in Illinois</a:t>
            </a:r>
          </a:p>
        </p:txBody>
      </p:sp>
      <p:pic>
        <p:nvPicPr>
          <p:cNvPr descr="Image result for us flag" id="200" name="Shape 200"/>
          <p:cNvPicPr preferRelativeResize="0"/>
          <p:nvPr/>
        </p:nvPicPr>
        <p:blipFill>
          <a:blip r:embed="rId3">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71900" y="738725"/>
            <a:ext cx="6783900" cy="3890700"/>
          </a:xfrm>
          <a:prstGeom prst="rect">
            <a:avLst/>
          </a:prstGeom>
        </p:spPr>
        <p:txBody>
          <a:bodyPr anchorCtr="0" anchor="b" bIns="91425" lIns="91425" rIns="91425" tIns="91425">
            <a:noAutofit/>
          </a:bodyPr>
          <a:lstStyle/>
          <a:p>
            <a:pPr lvl="0" rtl="0">
              <a:spcBef>
                <a:spcPts val="0"/>
              </a:spcBef>
              <a:buNone/>
            </a:pPr>
            <a:r>
              <a:rPr lang="en"/>
              <a:t>Why was the home front significant?</a:t>
            </a:r>
          </a:p>
        </p:txBody>
      </p:sp>
      <p:sp>
        <p:nvSpPr>
          <p:cNvPr id="79" name="Shape 79"/>
          <p:cNvSpPr txBox="1"/>
          <p:nvPr>
            <p:ph idx="1" type="body"/>
          </p:nvPr>
        </p:nvSpPr>
        <p:spPr>
          <a:xfrm>
            <a:off x="471900" y="1919075"/>
            <a:ext cx="8222100" cy="2710200"/>
          </a:xfrm>
          <a:prstGeom prst="rect">
            <a:avLst/>
          </a:prstGeom>
          <a:no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Clr>
                <a:schemeClr val="dk1"/>
              </a:buClr>
              <a:buSzPct val="57894"/>
              <a:buFont typeface="Arial"/>
              <a:buNone/>
            </a:pPr>
            <a:r>
              <a:rPr lang="en" sz="1900" cap="small">
                <a:solidFill>
                  <a:srgbClr val="000000"/>
                </a:solidFill>
              </a:rPr>
              <a:t>The home front was extremely important. It produced the weapons, the income, the supply of troops and food that kept the war going. These were all done by civilians at home, not soldiers.</a:t>
            </a:r>
          </a:p>
          <a:p>
            <a:pPr lvl="0">
              <a:spcBef>
                <a:spcPts val="0"/>
              </a:spcBef>
              <a:buClr>
                <a:schemeClr val="dk1"/>
              </a:buClr>
              <a:buSzPct val="57894"/>
              <a:buFont typeface="Arial"/>
              <a:buNone/>
            </a:pPr>
            <a:r>
              <a:t/>
            </a:r>
            <a:endParaRPr sz="1900" cap="small">
              <a:solidFill>
                <a:srgbClr val="FFFFFF"/>
              </a:solidFill>
            </a:endParaRPr>
          </a:p>
          <a:p>
            <a:pPr lvl="0" rtl="0">
              <a:spcBef>
                <a:spcPts val="0"/>
              </a:spcBef>
              <a:buNone/>
            </a:pPr>
            <a:r>
              <a:t/>
            </a:r>
            <a:endParaRPr/>
          </a:p>
        </p:txBody>
      </p:sp>
      <p:pic>
        <p:nvPicPr>
          <p:cNvPr descr="Image result for british flag " id="80" name="Shape 80"/>
          <p:cNvPicPr preferRelativeResize="0"/>
          <p:nvPr/>
        </p:nvPicPr>
        <p:blipFill>
          <a:blip r:embed="rId3">
            <a:alphaModFix/>
          </a:blip>
          <a:stretch>
            <a:fillRect/>
          </a:stretch>
        </p:blipFill>
        <p:spPr>
          <a:xfrm>
            <a:off x="7631925" y="171350"/>
            <a:ext cx="1282749" cy="6728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Soldiers Back Home</a:t>
            </a:r>
          </a:p>
        </p:txBody>
      </p:sp>
      <p:sp>
        <p:nvSpPr>
          <p:cNvPr id="206" name="Shape 206"/>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Many soldiers returning home from World War 1 experienced psychological issues such as PTSD caused by “shell shock” or other factors</a:t>
            </a:r>
          </a:p>
          <a:p>
            <a:pPr indent="-228600" lvl="0" marL="457200" rtl="0">
              <a:spcBef>
                <a:spcPts val="0"/>
              </a:spcBef>
            </a:pPr>
            <a:r>
              <a:rPr lang="en"/>
              <a:t>Though, at the time the condition was not diagnosed and people thought that the soldiers were being “weak” or “cowardly”</a:t>
            </a:r>
          </a:p>
          <a:p>
            <a:pPr indent="-228600" lvl="0" marL="457200" rtl="0">
              <a:spcBef>
                <a:spcPts val="0"/>
              </a:spcBef>
            </a:pPr>
            <a:r>
              <a:rPr lang="en"/>
              <a:t>Sigmund Freud proposed “war neurosis” as a title for these issues</a:t>
            </a:r>
          </a:p>
          <a:p>
            <a:pPr indent="-228600" lvl="0" marL="457200" rtl="0">
              <a:spcBef>
                <a:spcPts val="0"/>
              </a:spcBef>
            </a:pPr>
            <a:r>
              <a:rPr lang="en"/>
              <a:t>Only until later did “shell shock” or “war neurosis” come to be known as PTSD</a:t>
            </a:r>
          </a:p>
        </p:txBody>
      </p:sp>
      <p:pic>
        <p:nvPicPr>
          <p:cNvPr descr="Image result for us flag" id="207" name="Shape 207"/>
          <p:cNvPicPr preferRelativeResize="0"/>
          <p:nvPr/>
        </p:nvPicPr>
        <p:blipFill>
          <a:blip r:embed="rId3">
            <a:alphaModFix/>
          </a:blip>
          <a:stretch>
            <a:fillRect/>
          </a:stretch>
        </p:blipFill>
        <p:spPr>
          <a:xfrm>
            <a:off x="7873200" y="109925"/>
            <a:ext cx="1114324" cy="6287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Britain Homefront</a:t>
            </a:r>
          </a:p>
        </p:txBody>
      </p:sp>
      <p:sp>
        <p:nvSpPr>
          <p:cNvPr id="213" name="Shape 213"/>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AutoNum type="arabicPeriod"/>
            </a:pPr>
            <a:r>
              <a:rPr lang="en"/>
              <a:t>Women in the Homefront</a:t>
            </a:r>
          </a:p>
          <a:p>
            <a:pPr indent="-228600" lvl="0" marL="457200">
              <a:spcBef>
                <a:spcPts val="0"/>
              </a:spcBef>
              <a:buAutoNum type="arabicPeriod"/>
            </a:pPr>
            <a:r>
              <a:rPr lang="en"/>
              <a:t>German Air raids</a:t>
            </a:r>
          </a:p>
          <a:p>
            <a:pPr indent="-228600" lvl="0" marL="457200">
              <a:spcBef>
                <a:spcPts val="0"/>
              </a:spcBef>
              <a:buAutoNum type="arabicPeriod"/>
            </a:pPr>
            <a:r>
              <a:rPr lang="en"/>
              <a:t>Economy During the War</a:t>
            </a:r>
          </a:p>
          <a:p>
            <a:pPr indent="-228600" lvl="0" marL="457200">
              <a:spcBef>
                <a:spcPts val="0"/>
              </a:spcBef>
              <a:buAutoNum type="arabicPeriod"/>
            </a:pPr>
            <a:r>
              <a:rPr lang="en"/>
              <a:t>Mental Hospitals</a:t>
            </a:r>
          </a:p>
          <a:p>
            <a:pPr indent="-228600" lvl="0" marL="457200">
              <a:spcBef>
                <a:spcPts val="0"/>
              </a:spcBef>
              <a:buAutoNum type="arabicPeriod"/>
            </a:pPr>
            <a:r>
              <a:rPr lang="en"/>
              <a:t>People's Thoughts of the war </a:t>
            </a:r>
          </a:p>
          <a:p>
            <a:pPr lvl="0">
              <a:spcBef>
                <a:spcPts val="0"/>
              </a:spcBef>
              <a:buNone/>
            </a:pPr>
            <a:r>
              <a:t/>
            </a:r>
            <a:endParaRPr/>
          </a:p>
        </p:txBody>
      </p:sp>
      <p:pic>
        <p:nvPicPr>
          <p:cNvPr id="214" name="Shape 214"/>
          <p:cNvPicPr preferRelativeResize="0"/>
          <p:nvPr/>
        </p:nvPicPr>
        <p:blipFill>
          <a:blip r:embed="rId3">
            <a:alphaModFix/>
          </a:blip>
          <a:stretch>
            <a:fillRect/>
          </a:stretch>
        </p:blipFill>
        <p:spPr>
          <a:xfrm>
            <a:off x="6812900" y="1919074"/>
            <a:ext cx="1881100" cy="2643650"/>
          </a:xfrm>
          <a:prstGeom prst="rect">
            <a:avLst/>
          </a:prstGeom>
          <a:noFill/>
          <a:ln>
            <a:noFill/>
          </a:ln>
        </p:spPr>
      </p:pic>
      <p:pic>
        <p:nvPicPr>
          <p:cNvPr id="215" name="Shape 215"/>
          <p:cNvPicPr preferRelativeResize="0"/>
          <p:nvPr/>
        </p:nvPicPr>
        <p:blipFill>
          <a:blip r:embed="rId4">
            <a:alphaModFix/>
          </a:blip>
          <a:stretch>
            <a:fillRect/>
          </a:stretch>
        </p:blipFill>
        <p:spPr>
          <a:xfrm>
            <a:off x="4566025" y="1919075"/>
            <a:ext cx="1752274" cy="2643650"/>
          </a:xfrm>
          <a:prstGeom prst="rect">
            <a:avLst/>
          </a:prstGeom>
          <a:noFill/>
          <a:ln>
            <a:noFill/>
          </a:ln>
        </p:spPr>
      </p:pic>
      <p:pic>
        <p:nvPicPr>
          <p:cNvPr descr="Image result for british flag" id="216" name="Shape 216"/>
          <p:cNvPicPr preferRelativeResize="0"/>
          <p:nvPr/>
        </p:nvPicPr>
        <p:blipFill>
          <a:blip r:embed="rId5">
            <a:alphaModFix/>
          </a:blip>
          <a:stretch>
            <a:fillRect/>
          </a:stretch>
        </p:blipFill>
        <p:spPr>
          <a:xfrm>
            <a:off x="7827550" y="171100"/>
            <a:ext cx="1135249" cy="5676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Women in British Homefront</a:t>
            </a:r>
          </a:p>
        </p:txBody>
      </p:sp>
      <p:sp>
        <p:nvSpPr>
          <p:cNvPr id="222" name="Shape 222"/>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330200" lvl="0" marL="457200" rtl="0">
              <a:spcBef>
                <a:spcPts val="0"/>
              </a:spcBef>
              <a:buSzPct val="100000"/>
            </a:pPr>
            <a:r>
              <a:rPr lang="en" sz="1600"/>
              <a:t>During the war, the women were way more involved in jobs at home.</a:t>
            </a:r>
          </a:p>
          <a:p>
            <a:pPr indent="-330200" lvl="0" marL="457200" rtl="0">
              <a:spcBef>
                <a:spcPts val="0"/>
              </a:spcBef>
              <a:buSzPct val="100000"/>
            </a:pPr>
            <a:r>
              <a:rPr lang="en" sz="1600"/>
              <a:t>Due to all the working men leaving to fight in the war, many women took over their husbands jobs to help with the war effort.</a:t>
            </a:r>
          </a:p>
          <a:p>
            <a:pPr indent="-330200" lvl="0" marL="457200" rtl="0">
              <a:spcBef>
                <a:spcPts val="0"/>
              </a:spcBef>
              <a:buSzPct val="100000"/>
            </a:pPr>
            <a:r>
              <a:rPr lang="en" sz="1600"/>
              <a:t>Women worked in factories to supply 80% of the weapons to give to the army.</a:t>
            </a:r>
          </a:p>
          <a:p>
            <a:pPr indent="-330200" lvl="0" marL="457200" rtl="0">
              <a:spcBef>
                <a:spcPts val="0"/>
              </a:spcBef>
              <a:buSzPct val="100000"/>
            </a:pPr>
            <a:r>
              <a:rPr lang="en" sz="1600"/>
              <a:t>Women were paid lower wages than the men and lost their jobs to the men returning back from war. Those who did not worked alongside the men, but for lower wages.</a:t>
            </a:r>
          </a:p>
          <a:p>
            <a:pPr indent="-330200" lvl="0" marL="457200">
              <a:spcBef>
                <a:spcPts val="0"/>
              </a:spcBef>
              <a:buSzPct val="100000"/>
            </a:pPr>
            <a:r>
              <a:rPr lang="en" sz="1600"/>
              <a:t>The total number of women that died during factory work was about 400.</a:t>
            </a:r>
          </a:p>
          <a:p>
            <a:pPr lvl="0">
              <a:spcBef>
                <a:spcPts val="0"/>
              </a:spcBef>
              <a:buNone/>
            </a:pPr>
            <a:r>
              <a:t/>
            </a:r>
            <a:endParaRPr/>
          </a:p>
        </p:txBody>
      </p:sp>
      <p:pic>
        <p:nvPicPr>
          <p:cNvPr descr="Image result for british flag" id="223" name="Shape 223"/>
          <p:cNvPicPr preferRelativeResize="0"/>
          <p:nvPr/>
        </p:nvPicPr>
        <p:blipFill>
          <a:blip r:embed="rId3">
            <a:alphaModFix/>
          </a:blip>
          <a:stretch>
            <a:fillRect/>
          </a:stretch>
        </p:blipFill>
        <p:spPr>
          <a:xfrm>
            <a:off x="7827550" y="171100"/>
            <a:ext cx="1135249" cy="567624"/>
          </a:xfrm>
          <a:prstGeom prst="rect">
            <a:avLst/>
          </a:prstGeom>
          <a:noFill/>
          <a:ln>
            <a:noFill/>
          </a:ln>
        </p:spPr>
      </p:pic>
      <p:pic>
        <p:nvPicPr>
          <p:cNvPr id="224" name="Shape 224"/>
          <p:cNvPicPr preferRelativeResize="0"/>
          <p:nvPr/>
        </p:nvPicPr>
        <p:blipFill>
          <a:blip r:embed="rId4">
            <a:alphaModFix/>
          </a:blip>
          <a:stretch>
            <a:fillRect/>
          </a:stretch>
        </p:blipFill>
        <p:spPr>
          <a:xfrm>
            <a:off x="5881750" y="342173"/>
            <a:ext cx="1796074" cy="1219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German Air Raids on Britain</a:t>
            </a:r>
          </a:p>
        </p:txBody>
      </p:sp>
      <p:sp>
        <p:nvSpPr>
          <p:cNvPr id="230" name="Shape 230"/>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In the beginning of the war there was a lot of patriotism and war pride.</a:t>
            </a:r>
          </a:p>
          <a:p>
            <a:pPr indent="-228600" lvl="0" marL="457200" rtl="0">
              <a:spcBef>
                <a:spcPts val="0"/>
              </a:spcBef>
            </a:pPr>
            <a:r>
              <a:rPr lang="en"/>
              <a:t>However, when Germany started the air raids hope was almost completely lost.</a:t>
            </a:r>
          </a:p>
          <a:p>
            <a:pPr indent="-228600" lvl="0" marL="457200" rtl="0">
              <a:spcBef>
                <a:spcPts val="0"/>
              </a:spcBef>
            </a:pPr>
            <a:r>
              <a:rPr lang="en"/>
              <a:t>The Germans used Zeppelins to drop bombs all over the British cities.</a:t>
            </a:r>
          </a:p>
          <a:p>
            <a:pPr indent="-228600" lvl="0" marL="457200" rtl="0">
              <a:spcBef>
                <a:spcPts val="0"/>
              </a:spcBef>
            </a:pPr>
            <a:r>
              <a:rPr lang="en"/>
              <a:t>This was the first time the civilians were being targeted and killed during the war.</a:t>
            </a:r>
          </a:p>
          <a:p>
            <a:pPr indent="-228600" lvl="0" marL="457200">
              <a:spcBef>
                <a:spcPts val="0"/>
              </a:spcBef>
            </a:pPr>
            <a:r>
              <a:rPr lang="en"/>
              <a:t>The very famous poster that hung on British walls in the streets came out at this time, “Keep calm and carry on” </a:t>
            </a:r>
          </a:p>
        </p:txBody>
      </p:sp>
      <p:pic>
        <p:nvPicPr>
          <p:cNvPr descr="Image result for british flag" id="231" name="Shape 231"/>
          <p:cNvPicPr preferRelativeResize="0"/>
          <p:nvPr/>
        </p:nvPicPr>
        <p:blipFill>
          <a:blip r:embed="rId3">
            <a:alphaModFix/>
          </a:blip>
          <a:stretch>
            <a:fillRect/>
          </a:stretch>
        </p:blipFill>
        <p:spPr>
          <a:xfrm>
            <a:off x="7827550" y="171100"/>
            <a:ext cx="1135249" cy="567624"/>
          </a:xfrm>
          <a:prstGeom prst="rect">
            <a:avLst/>
          </a:prstGeom>
          <a:noFill/>
          <a:ln>
            <a:noFill/>
          </a:ln>
        </p:spPr>
      </p:pic>
      <p:pic>
        <p:nvPicPr>
          <p:cNvPr id="232" name="Shape 232"/>
          <p:cNvPicPr preferRelativeResize="0"/>
          <p:nvPr/>
        </p:nvPicPr>
        <p:blipFill>
          <a:blip r:embed="rId4">
            <a:alphaModFix/>
          </a:blip>
          <a:stretch>
            <a:fillRect/>
          </a:stretch>
        </p:blipFill>
        <p:spPr>
          <a:xfrm>
            <a:off x="6009950" y="83750"/>
            <a:ext cx="1047975" cy="15810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Britain’s Economy During the War </a:t>
            </a:r>
          </a:p>
        </p:txBody>
      </p:sp>
      <p:sp>
        <p:nvSpPr>
          <p:cNvPr id="238" name="Shape 238"/>
          <p:cNvSpPr txBox="1"/>
          <p:nvPr>
            <p:ph idx="1" type="body"/>
          </p:nvPr>
        </p:nvSpPr>
        <p:spPr>
          <a:xfrm>
            <a:off x="460950" y="1984000"/>
            <a:ext cx="8222100" cy="3159599"/>
          </a:xfrm>
          <a:prstGeom prst="rect">
            <a:avLst/>
          </a:prstGeom>
        </p:spPr>
        <p:txBody>
          <a:bodyPr anchorCtr="0" anchor="t" bIns="91425" lIns="91425" rIns="91425" tIns="91425">
            <a:noAutofit/>
          </a:bodyPr>
          <a:lstStyle/>
          <a:p>
            <a:pPr indent="-317500" lvl="0" marL="457200">
              <a:spcBef>
                <a:spcPts val="0"/>
              </a:spcBef>
              <a:buSzPct val="100000"/>
            </a:pPr>
            <a:r>
              <a:rPr lang="en" sz="1400"/>
              <a:t>During the war Britain’s economy was in shambles.</a:t>
            </a:r>
          </a:p>
          <a:p>
            <a:pPr indent="-317500" lvl="0" marL="457200" rtl="0">
              <a:spcBef>
                <a:spcPts val="0"/>
              </a:spcBef>
              <a:buSzPct val="100000"/>
            </a:pPr>
            <a:r>
              <a:rPr lang="en" sz="1400"/>
              <a:t>The Government had to rationalize many things just to afford the cost of the military. </a:t>
            </a:r>
          </a:p>
          <a:p>
            <a:pPr indent="-317500" lvl="0" marL="457200" rtl="0">
              <a:spcBef>
                <a:spcPts val="0"/>
              </a:spcBef>
              <a:buSzPct val="100000"/>
            </a:pPr>
            <a:r>
              <a:rPr lang="en" sz="1400"/>
              <a:t>Factories worked 24/7 in order to produce the necessary military equipment needed by the soldiers. </a:t>
            </a:r>
          </a:p>
          <a:p>
            <a:pPr indent="-317500" lvl="0" marL="457200" rtl="0">
              <a:spcBef>
                <a:spcPts val="0"/>
              </a:spcBef>
              <a:buSzPct val="100000"/>
            </a:pPr>
            <a:r>
              <a:rPr lang="en" sz="1400"/>
              <a:t>Propaganda was also a huge part of the home front in Britain. The Germans were considered the worst enemy of the Central Powers. </a:t>
            </a:r>
          </a:p>
          <a:p>
            <a:pPr indent="-317500" lvl="0" marL="457200" rtl="0">
              <a:spcBef>
                <a:spcPts val="0"/>
              </a:spcBef>
              <a:buSzPct val="100000"/>
            </a:pPr>
            <a:r>
              <a:rPr lang="en" sz="1400"/>
              <a:t>Britain used cartoons and slogans to sway the beliefs and thoughts of the people to join the rally for war. </a:t>
            </a:r>
          </a:p>
          <a:p>
            <a:pPr indent="-317500" lvl="0" marL="457200">
              <a:spcBef>
                <a:spcPts val="0"/>
              </a:spcBef>
              <a:buSzPct val="100000"/>
            </a:pPr>
            <a:r>
              <a:rPr lang="en" sz="1400"/>
              <a:t>Propaganda was used to mobilize hatred against the enemy; to convince the population of the justness of the cause; to enlist the active support and cooperation of neutral countries; and to strengthen the support of allies. </a:t>
            </a:r>
          </a:p>
        </p:txBody>
      </p:sp>
      <p:pic>
        <p:nvPicPr>
          <p:cNvPr descr="Image result for british flag" id="239" name="Shape 239"/>
          <p:cNvPicPr preferRelativeResize="0"/>
          <p:nvPr/>
        </p:nvPicPr>
        <p:blipFill>
          <a:blip r:embed="rId3">
            <a:alphaModFix/>
          </a:blip>
          <a:stretch>
            <a:fillRect/>
          </a:stretch>
        </p:blipFill>
        <p:spPr>
          <a:xfrm>
            <a:off x="7827550" y="171100"/>
            <a:ext cx="1135249" cy="567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Mental Hospitals in Britain</a:t>
            </a:r>
          </a:p>
        </p:txBody>
      </p:sp>
      <p:sp>
        <p:nvSpPr>
          <p:cNvPr id="245" name="Shape 245"/>
          <p:cNvSpPr txBox="1"/>
          <p:nvPr>
            <p:ph idx="1" type="body"/>
          </p:nvPr>
        </p:nvSpPr>
        <p:spPr>
          <a:xfrm>
            <a:off x="336859" y="1937501"/>
            <a:ext cx="8222100" cy="2710200"/>
          </a:xfrm>
          <a:prstGeom prst="rect">
            <a:avLst/>
          </a:prstGeom>
        </p:spPr>
        <p:txBody>
          <a:bodyPr anchorCtr="0" anchor="t" bIns="91425" lIns="91425" rIns="91425" tIns="91425">
            <a:noAutofit/>
          </a:bodyPr>
          <a:lstStyle/>
          <a:p>
            <a:pPr lvl="0">
              <a:spcBef>
                <a:spcPts val="0"/>
              </a:spcBef>
              <a:buNone/>
            </a:pPr>
            <a:r>
              <a:rPr lang="en"/>
              <a:t>There were over 102 psychiatric asylums in England and Wales in 1914. Over 108,000 men, women and children lived permanently in these institutions.</a:t>
            </a:r>
          </a:p>
          <a:p>
            <a:pPr lvl="0">
              <a:spcBef>
                <a:spcPts val="0"/>
              </a:spcBef>
              <a:buNone/>
            </a:pPr>
            <a:r>
              <a:rPr lang="en"/>
              <a:t>The conditions were awful and patients were poorly treated. Many of the patients were dealing with ptsd and other serious conditions from the war. </a:t>
            </a:r>
          </a:p>
          <a:p>
            <a:pPr lvl="0">
              <a:spcBef>
                <a:spcPts val="0"/>
              </a:spcBef>
              <a:buNone/>
            </a:pPr>
            <a:r>
              <a:t/>
            </a:r>
            <a:endParaRPr/>
          </a:p>
        </p:txBody>
      </p:sp>
      <p:pic>
        <p:nvPicPr>
          <p:cNvPr descr="Image result for british flag" id="246" name="Shape 246"/>
          <p:cNvPicPr preferRelativeResize="0"/>
          <p:nvPr/>
        </p:nvPicPr>
        <p:blipFill>
          <a:blip r:embed="rId3">
            <a:alphaModFix/>
          </a:blip>
          <a:stretch>
            <a:fillRect/>
          </a:stretch>
        </p:blipFill>
        <p:spPr>
          <a:xfrm>
            <a:off x="7827550" y="171100"/>
            <a:ext cx="1135249" cy="5676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People's Thoughts of the War</a:t>
            </a:r>
          </a:p>
        </p:txBody>
      </p:sp>
      <p:sp>
        <p:nvSpPr>
          <p:cNvPr id="252" name="Shape 252"/>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At first the people were enthusiastic about the war and very proud of fighting or joining the war effort for Britain. </a:t>
            </a:r>
          </a:p>
          <a:p>
            <a:pPr lvl="0">
              <a:spcBef>
                <a:spcPts val="0"/>
              </a:spcBef>
              <a:buNone/>
            </a:pPr>
            <a:r>
              <a:rPr lang="en"/>
              <a:t>However after the battle of the Marne the hopes of a quick and easy war were lost and the number of casualties shocked the nation. The opinions of the war changed drastically throughout the war.</a:t>
            </a:r>
          </a:p>
          <a:p>
            <a:pPr lvl="0">
              <a:spcBef>
                <a:spcPts val="0"/>
              </a:spcBef>
              <a:buNone/>
            </a:pPr>
            <a:r>
              <a:rPr lang="en"/>
              <a:t>One man, Siegfried Sassoon, was a famous British poet who wrote about the horrors of the war. His poems were very controversial and he was eventually sent to a mental hospital, almost ending up in jail. </a:t>
            </a:r>
          </a:p>
        </p:txBody>
      </p:sp>
      <p:pic>
        <p:nvPicPr>
          <p:cNvPr descr="Image result for british flag" id="253" name="Shape 253"/>
          <p:cNvPicPr preferRelativeResize="0"/>
          <p:nvPr/>
        </p:nvPicPr>
        <p:blipFill>
          <a:blip r:embed="rId3">
            <a:alphaModFix/>
          </a:blip>
          <a:stretch>
            <a:fillRect/>
          </a:stretch>
        </p:blipFill>
        <p:spPr>
          <a:xfrm>
            <a:off x="7827550" y="171100"/>
            <a:ext cx="1135249" cy="5676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France home front </a:t>
            </a:r>
          </a:p>
        </p:txBody>
      </p:sp>
      <p:sp>
        <p:nvSpPr>
          <p:cNvPr id="259" name="Shape 259"/>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-Women in the war.</a:t>
            </a:r>
          </a:p>
          <a:p>
            <a:pPr lvl="0">
              <a:spcBef>
                <a:spcPts val="0"/>
              </a:spcBef>
              <a:buNone/>
            </a:pPr>
            <a:r>
              <a:rPr lang="en"/>
              <a:t>-Economy in France during the war.</a:t>
            </a:r>
          </a:p>
          <a:p>
            <a:pPr lvl="0">
              <a:spcBef>
                <a:spcPts val="0"/>
              </a:spcBef>
              <a:buNone/>
            </a:pPr>
            <a:r>
              <a:rPr lang="en"/>
              <a:t>-New leaders in France </a:t>
            </a:r>
          </a:p>
          <a:p>
            <a:pPr lvl="0">
              <a:spcBef>
                <a:spcPts val="0"/>
              </a:spcBef>
              <a:buNone/>
            </a:pPr>
            <a:r>
              <a:rPr lang="en"/>
              <a:t>--Propaganda </a:t>
            </a:r>
          </a:p>
          <a:p>
            <a:pPr lvl="0">
              <a:spcBef>
                <a:spcPts val="0"/>
              </a:spcBef>
              <a:buNone/>
            </a:pPr>
            <a:r>
              <a:rPr lang="en"/>
              <a:t>-More on women hardships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More on women in the war </a:t>
            </a:r>
          </a:p>
        </p:txBody>
      </p:sp>
      <p:sp>
        <p:nvSpPr>
          <p:cNvPr id="265" name="Shape 265"/>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-Many bad things happened to women during the war. Mainly factory accidents and deaths occurred which caused issues on the Homefront. </a:t>
            </a:r>
          </a:p>
          <a:p>
            <a:pPr lvl="0">
              <a:spcBef>
                <a:spcPts val="0"/>
              </a:spcBef>
              <a:buNone/>
            </a:pPr>
            <a:r>
              <a:rPr lang="en"/>
              <a:t>-Also the German occupation of the Northeastern part of France was a horrible place for women and they faced many hardships there. Many were either killed or raped by German officials. </a:t>
            </a:r>
          </a:p>
          <a:p>
            <a:pPr lvl="0">
              <a:spcBef>
                <a:spcPts val="0"/>
              </a:spcBef>
              <a:buNone/>
            </a:pPr>
            <a:r>
              <a:rPr lang="en"/>
              <a:t>-Many of the jobs gained by women in the war were eventually lost or retaken by returning soldiers from the war.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Women in the home front </a:t>
            </a:r>
          </a:p>
        </p:txBody>
      </p:sp>
      <p:sp>
        <p:nvSpPr>
          <p:cNvPr id="271" name="Shape 271"/>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-Due to all the men leaving for the war, the women had to take on the role of men at the time. </a:t>
            </a:r>
          </a:p>
          <a:p>
            <a:pPr lvl="0">
              <a:spcBef>
                <a:spcPts val="0"/>
              </a:spcBef>
              <a:buNone/>
            </a:pPr>
            <a:r>
              <a:rPr lang="en"/>
              <a:t>-Women in the countryside had to take the responsibility of all the farm work. Women in the cities took up jobs in the factories working overtime. </a:t>
            </a:r>
          </a:p>
          <a:p>
            <a:pPr lvl="0">
              <a:spcBef>
                <a:spcPts val="0"/>
              </a:spcBef>
              <a:buNone/>
            </a:pPr>
            <a:r>
              <a:rPr lang="en"/>
              <a:t>-Many joined nursing for the sick and wounded during the war. </a:t>
            </a:r>
          </a:p>
          <a:p>
            <a:pPr lvl="0">
              <a:spcBef>
                <a:spcPts val="0"/>
              </a:spcBef>
              <a:buNone/>
            </a:pPr>
            <a:r>
              <a:rPr lang="en"/>
              <a:t>-Also women wrote letters to the soldiers to increase morale. Was known as pen pals.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Continued</a:t>
            </a:r>
          </a:p>
        </p:txBody>
      </p:sp>
      <p:sp>
        <p:nvSpPr>
          <p:cNvPr id="86" name="Shape 86"/>
          <p:cNvSpPr txBox="1"/>
          <p:nvPr>
            <p:ph idx="1" type="body"/>
          </p:nvPr>
        </p:nvSpPr>
        <p:spPr>
          <a:xfrm>
            <a:off x="378350" y="1833000"/>
            <a:ext cx="8520600" cy="3609000"/>
          </a:xfrm>
          <a:prstGeom prst="rect">
            <a:avLst/>
          </a:prstGeom>
          <a:no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a:spcBef>
                <a:spcPts val="500"/>
              </a:spcBef>
              <a:spcAft>
                <a:spcPts val="600"/>
              </a:spcAft>
              <a:buClr>
                <a:schemeClr val="dk1"/>
              </a:buClr>
              <a:buSzPct val="57894"/>
              <a:buFont typeface="Arial"/>
              <a:buNone/>
            </a:pPr>
            <a:r>
              <a:rPr lang="en" sz="1900">
                <a:solidFill>
                  <a:srgbClr val="000000"/>
                </a:solidFill>
              </a:rPr>
              <a:t>•</a:t>
            </a:r>
            <a:r>
              <a:rPr lang="en" sz="1900" cap="small">
                <a:solidFill>
                  <a:srgbClr val="000000"/>
                </a:solidFill>
              </a:rPr>
              <a:t>The home front refers to the country's involvement in the war. In World War 1, countries like Canada were in the war, but did not have battles on their home soil. The home front however was important because people at home were under things by the government to help the war effort. Women worked in factories. Women took the men's old jobs while they were at war. food was rationed so more could be sent overseas, scrap metal was collected to be melted into bullets. income tax and daylight savings time were both introduced during this time to save/raise money for the war effort. they were both supposed to be temporary but they still remain. women were given the vote (only so they could vote for conscription), conscription is introduced, etc.</a:t>
            </a:r>
          </a:p>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Economy in France during the war </a:t>
            </a:r>
          </a:p>
        </p:txBody>
      </p:sp>
      <p:sp>
        <p:nvSpPr>
          <p:cNvPr id="277" name="Shape 277"/>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my was hurt by Germany controlling 14% of France. The areas they controlled produced 58%of the steel and 40% of the coal. </a:t>
            </a:r>
          </a:p>
          <a:p>
            <a:pPr lvl="0">
              <a:spcBef>
                <a:spcPts val="0"/>
              </a:spcBef>
              <a:buNone/>
            </a:pPr>
            <a:r>
              <a:rPr lang="en"/>
              <a:t>-The national debt rose from 66% of GDP in 1913 to 170% in in 1919.</a:t>
            </a:r>
          </a:p>
          <a:p>
            <a:pPr lvl="0">
              <a:spcBef>
                <a:spcPts val="0"/>
              </a:spcBef>
              <a:buNone/>
            </a:pPr>
            <a:r>
              <a:rPr lang="en"/>
              <a:t>-Also inflation rose heavily and people were becoming more impoverished. </a:t>
            </a:r>
          </a:p>
          <a:p>
            <a:pPr lvl="0">
              <a:spcBef>
                <a:spcPts val="0"/>
              </a:spcBef>
              <a:buNone/>
            </a:pPr>
            <a:r>
              <a:rPr lang="en"/>
              <a:t>-The franc lost over half its value against the British pound.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New leaders in France </a:t>
            </a:r>
          </a:p>
        </p:txBody>
      </p:sp>
      <p:sp>
        <p:nvSpPr>
          <p:cNvPr id="283" name="Shape 283"/>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-Georges Clemenceau became prime minister in November 1917.</a:t>
            </a:r>
          </a:p>
          <a:p>
            <a:pPr lvl="0">
              <a:spcBef>
                <a:spcPts val="0"/>
              </a:spcBef>
              <a:buNone/>
            </a:pPr>
            <a:r>
              <a:rPr lang="en"/>
              <a:t>-This was a time of loss and defeat in France.</a:t>
            </a:r>
          </a:p>
          <a:p>
            <a:pPr lvl="0">
              <a:spcBef>
                <a:spcPts val="0"/>
              </a:spcBef>
              <a:buNone/>
            </a:pPr>
            <a:r>
              <a:rPr lang="en"/>
              <a:t>-Georges wanted to boost and restore morale of the people of France. </a:t>
            </a:r>
          </a:p>
          <a:p>
            <a:pPr lvl="0">
              <a:spcBef>
                <a:spcPts val="0"/>
              </a:spcBef>
              <a:buNone/>
            </a:pPr>
            <a:r>
              <a:rPr lang="en"/>
              <a:t>-He won all party support to fight to victory.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French propaganda in the war</a:t>
            </a:r>
          </a:p>
        </p:txBody>
      </p:sp>
      <p:sp>
        <p:nvSpPr>
          <p:cNvPr id="289" name="Shape 289"/>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-French propaganda involved a majority of hatred against Germany like Britain. </a:t>
            </a:r>
          </a:p>
          <a:p>
            <a:pPr lvl="0">
              <a:spcBef>
                <a:spcPts val="0"/>
              </a:spcBef>
              <a:buNone/>
            </a:pPr>
            <a:r>
              <a:rPr lang="en"/>
              <a:t>-Posters and cartoons were also used in order to portray the evil image of Germany. </a:t>
            </a:r>
          </a:p>
          <a:p>
            <a:pPr lvl="0">
              <a:spcBef>
                <a:spcPts val="0"/>
              </a:spcBef>
              <a:buNone/>
            </a:pPr>
            <a:r>
              <a:rPr lang="en"/>
              <a:t>-Propaganda worked for the most part in gaining support for the war from the people.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Serbia Home front during the war</a:t>
            </a:r>
          </a:p>
        </p:txBody>
      </p:sp>
      <p:sp>
        <p:nvSpPr>
          <p:cNvPr id="295" name="Shape 295"/>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-Begining of the war </a:t>
            </a:r>
          </a:p>
          <a:p>
            <a:pPr lvl="0">
              <a:spcBef>
                <a:spcPts val="0"/>
              </a:spcBef>
              <a:buNone/>
            </a:pPr>
            <a:r>
              <a:rPr lang="en"/>
              <a:t>-Serbias military and war effort</a:t>
            </a:r>
          </a:p>
          <a:p>
            <a:pPr lvl="0">
              <a:spcBef>
                <a:spcPts val="0"/>
              </a:spcBef>
              <a:buNone/>
            </a:pPr>
            <a:r>
              <a:rPr lang="en"/>
              <a:t>-Hardships of the war</a:t>
            </a:r>
          </a:p>
          <a:p>
            <a:pPr lvl="0">
              <a:spcBef>
                <a:spcPts val="0"/>
              </a:spcBef>
              <a:buNone/>
            </a:pPr>
            <a:r>
              <a:rPr lang="en"/>
              <a:t>-Deaths and casualties </a:t>
            </a:r>
          </a:p>
          <a:p>
            <a:pPr lvl="0">
              <a:spcBef>
                <a:spcPts val="0"/>
              </a:spcBef>
              <a:buNone/>
            </a:pPr>
            <a:r>
              <a:rPr lang="en"/>
              <a:t>-Propaganda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Beginning of the war </a:t>
            </a:r>
          </a:p>
        </p:txBody>
      </p:sp>
      <p:sp>
        <p:nvSpPr>
          <p:cNvPr id="301" name="Shape 301"/>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-Serbia had 350,000 men in the Balkans. This was due to a small population of 4.6 million people. </a:t>
            </a:r>
          </a:p>
          <a:p>
            <a:pPr lvl="0">
              <a:spcBef>
                <a:spcPts val="0"/>
              </a:spcBef>
              <a:buNone/>
            </a:pPr>
            <a:r>
              <a:rPr lang="en"/>
              <a:t>-They basically depended on France for support and leadership. </a:t>
            </a:r>
          </a:p>
          <a:p>
            <a:pPr lvl="0">
              <a:spcBef>
                <a:spcPts val="0"/>
              </a:spcBef>
              <a:buNone/>
            </a:pPr>
            <a:r>
              <a:rPr lang="en"/>
              <a:t>-Austria attempted a quick raid on Serbia but failed when Serbia pushed them out. Both suffered major losses from the battles.</a:t>
            </a:r>
          </a:p>
          <a:p>
            <a:pPr lvl="0">
              <a:spcBef>
                <a:spcPts val="0"/>
              </a:spcBef>
              <a:buNone/>
            </a:pPr>
            <a:r>
              <a:rPr lang="en"/>
              <a:t>-1915 was a sort of “peace time” due to no real military action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Serbia’s military </a:t>
            </a:r>
          </a:p>
        </p:txBody>
      </p:sp>
      <p:sp>
        <p:nvSpPr>
          <p:cNvPr id="307" name="Shape 307"/>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Like previously stated the military was only made up of 350,000 men.</a:t>
            </a:r>
          </a:p>
          <a:p>
            <a:pPr lvl="0">
              <a:spcBef>
                <a:spcPts val="0"/>
              </a:spcBef>
              <a:buNone/>
            </a:pPr>
            <a:r>
              <a:rPr lang="en"/>
              <a:t>-They were small but experienced and quick. They were faster and more intelligent in the war category then the Austrians.</a:t>
            </a:r>
          </a:p>
          <a:p>
            <a:pPr lvl="0">
              <a:spcBef>
                <a:spcPts val="0"/>
              </a:spcBef>
              <a:buNone/>
            </a:pPr>
            <a:r>
              <a:rPr lang="en"/>
              <a:t>-Germany took over Serbia with Austrian help. They tried to make Serbia join the empire but they didn't. </a:t>
            </a:r>
          </a:p>
          <a:p>
            <a:pPr lv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Serbia’s hardships </a:t>
            </a:r>
          </a:p>
        </p:txBody>
      </p:sp>
      <p:sp>
        <p:nvSpPr>
          <p:cNvPr id="313" name="Shape 313"/>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-Serbia had an extremely low supply of food. </a:t>
            </a:r>
          </a:p>
          <a:p>
            <a:pPr lvl="0">
              <a:spcBef>
                <a:spcPts val="0"/>
              </a:spcBef>
              <a:buNone/>
            </a:pPr>
            <a:r>
              <a:rPr lang="en"/>
              <a:t>-Also many Serbians caught typhus and died during the war. </a:t>
            </a:r>
          </a:p>
          <a:p>
            <a:pPr lvl="0">
              <a:spcBef>
                <a:spcPts val="0"/>
              </a:spcBef>
              <a:buNone/>
            </a:pPr>
            <a:r>
              <a:rPr lang="en"/>
              <a:t>-As previously stated Germany did take over Serbia. </a:t>
            </a:r>
          </a:p>
          <a:p>
            <a:pPr lvl="0">
              <a:spcBef>
                <a:spcPts val="0"/>
              </a:spcBef>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Deaths and casualties</a:t>
            </a:r>
          </a:p>
        </p:txBody>
      </p:sp>
      <p:sp>
        <p:nvSpPr>
          <p:cNvPr id="319" name="Shape 319"/>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-The total death toll from the war in Serbia was 615,000 soldiers 600,000 Serbian civilians were dead.</a:t>
            </a:r>
          </a:p>
          <a:p>
            <a:pPr lvl="0">
              <a:spcBef>
                <a:spcPts val="0"/>
              </a:spcBef>
              <a:buNone/>
            </a:pPr>
            <a:r>
              <a:rPr lang="en"/>
              <a:t>-30,000 Serbian soldiers were taken prisoner during the war.</a:t>
            </a:r>
          </a:p>
          <a:p>
            <a:pPr lvl="0">
              <a:spcBef>
                <a:spcPts val="0"/>
              </a:spcBef>
              <a:buNone/>
            </a:pPr>
            <a:r>
              <a:rPr lang="en"/>
              <a:t>- Many also died from typhus and other diseases throughout the war.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Propaganda in Serbia during the war</a:t>
            </a:r>
          </a:p>
        </p:txBody>
      </p:sp>
      <p:sp>
        <p:nvSpPr>
          <p:cNvPr id="325" name="Shape 325"/>
          <p:cNvSpPr txBox="1"/>
          <p:nvPr>
            <p:ph idx="1" type="body"/>
          </p:nvPr>
        </p:nvSpPr>
        <p:spPr>
          <a:xfrm>
            <a:off x="471900" y="1919075"/>
            <a:ext cx="8222100" cy="3224400"/>
          </a:xfrm>
          <a:prstGeom prst="rect">
            <a:avLst/>
          </a:prstGeom>
        </p:spPr>
        <p:txBody>
          <a:bodyPr anchorCtr="0" anchor="t" bIns="91425" lIns="91425" rIns="91425" tIns="91425">
            <a:noAutofit/>
          </a:bodyPr>
          <a:lstStyle/>
          <a:p>
            <a:pPr lvl="0">
              <a:spcBef>
                <a:spcPts val="0"/>
              </a:spcBef>
              <a:buNone/>
            </a:pPr>
            <a:r>
              <a:rPr lang="en"/>
              <a:t>-Like all other nations during the war, Serbia had propaganda to help persuade the people to join the cause.</a:t>
            </a:r>
          </a:p>
          <a:p>
            <a:pPr lvl="0">
              <a:spcBef>
                <a:spcPts val="0"/>
              </a:spcBef>
              <a:buNone/>
            </a:pPr>
            <a:r>
              <a:rPr lang="en"/>
              <a:t>-The enemy was seen as Austria-Hungaria mainly. </a:t>
            </a:r>
          </a:p>
          <a:p>
            <a:pPr lvl="0">
              <a:spcBef>
                <a:spcPts val="0"/>
              </a:spcBef>
              <a:buNone/>
            </a:pPr>
            <a:r>
              <a:rPr lang="en"/>
              <a:t>-The people joined the war cry and effort in order to form their own kingdom. </a:t>
            </a:r>
          </a:p>
          <a:p>
            <a:pPr lvl="0">
              <a:spcBef>
                <a:spcPts val="0"/>
              </a:spcBef>
              <a:buNone/>
            </a:pPr>
            <a:r>
              <a:rPr lang="en"/>
              <a:t>-Eventually they did achieve this goal and formed their own independent kingdom in 1918 after the war.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Citations</a:t>
            </a:r>
          </a:p>
        </p:txBody>
      </p:sp>
      <p:sp>
        <p:nvSpPr>
          <p:cNvPr id="331" name="Shape 331"/>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sz="1100">
                <a:solidFill>
                  <a:srgbClr val="000000"/>
                </a:solidFill>
                <a:latin typeface="Arial"/>
                <a:ea typeface="Arial"/>
                <a:cs typeface="Arial"/>
                <a:sym typeface="Arial"/>
              </a:rPr>
              <a:t>"Striking Women." </a:t>
            </a:r>
            <a:r>
              <a:rPr i="1" lang="en" sz="1100">
                <a:solidFill>
                  <a:srgbClr val="000000"/>
                </a:solidFill>
                <a:latin typeface="Arial"/>
                <a:ea typeface="Arial"/>
                <a:cs typeface="Arial"/>
                <a:sym typeface="Arial"/>
              </a:rPr>
              <a:t>World War I: 1914-1918</a:t>
            </a:r>
            <a:r>
              <a:rPr lang="en" sz="1100">
                <a:solidFill>
                  <a:srgbClr val="000000"/>
                </a:solidFill>
                <a:latin typeface="Arial"/>
                <a:ea typeface="Arial"/>
                <a:cs typeface="Arial"/>
                <a:sym typeface="Arial"/>
              </a:rPr>
              <a:t>. N.p., n.d. Web. 31 Aug. 2016.</a:t>
            </a:r>
          </a:p>
          <a:p>
            <a:pPr lvl="0">
              <a:spcBef>
                <a:spcPts val="0"/>
              </a:spcBef>
              <a:buNone/>
            </a:pPr>
            <a:r>
              <a:rPr lang="en" sz="1100">
                <a:solidFill>
                  <a:srgbClr val="000000"/>
                </a:solidFill>
                <a:latin typeface="Arial"/>
                <a:ea typeface="Arial"/>
                <a:cs typeface="Arial"/>
                <a:sym typeface="Arial"/>
              </a:rPr>
              <a:t>  </a:t>
            </a:r>
            <a:r>
              <a:rPr lang="en" sz="1050">
                <a:solidFill>
                  <a:srgbClr val="000000"/>
                </a:solidFill>
                <a:highlight>
                  <a:srgbClr val="F1F4F5"/>
                </a:highlight>
                <a:latin typeface="Arial"/>
                <a:ea typeface="Arial"/>
                <a:cs typeface="Arial"/>
                <a:sym typeface="Arial"/>
              </a:rPr>
              <a:t>Alchin, By Linda. "WW1 Mobilization." </a:t>
            </a:r>
            <a:r>
              <a:rPr i="1" lang="en" sz="1050">
                <a:solidFill>
                  <a:srgbClr val="000000"/>
                </a:solidFill>
                <a:latin typeface="Arial"/>
                <a:ea typeface="Arial"/>
                <a:cs typeface="Arial"/>
                <a:sym typeface="Arial"/>
              </a:rPr>
              <a:t>: US History for Kids ***</a:t>
            </a:r>
            <a:r>
              <a:rPr lang="en" sz="1050">
                <a:solidFill>
                  <a:srgbClr val="000000"/>
                </a:solidFill>
                <a:highlight>
                  <a:srgbClr val="F1F4F5"/>
                </a:highlight>
                <a:latin typeface="Arial"/>
                <a:ea typeface="Arial"/>
                <a:cs typeface="Arial"/>
                <a:sym typeface="Arial"/>
              </a:rPr>
              <a:t>. N.p., n.d. Web. 05 Sept. 2016.</a:t>
            </a:r>
          </a:p>
          <a:p>
            <a:pPr lvl="0">
              <a:spcBef>
                <a:spcPts val="0"/>
              </a:spcBef>
              <a:buNone/>
            </a:pPr>
            <a:r>
              <a:rPr lang="en" sz="1050">
                <a:solidFill>
                  <a:srgbClr val="000000"/>
                </a:solidFill>
                <a:highlight>
                  <a:srgbClr val="F1F4F5"/>
                </a:highlight>
                <a:latin typeface="Arial"/>
                <a:ea typeface="Arial"/>
                <a:cs typeface="Arial"/>
                <a:sym typeface="Arial"/>
              </a:rPr>
              <a:t> "World War I Agencies." </a:t>
            </a:r>
            <a:r>
              <a:rPr i="1" lang="en" sz="1050">
                <a:solidFill>
                  <a:srgbClr val="000000"/>
                </a:solidFill>
                <a:latin typeface="Arial"/>
                <a:ea typeface="Arial"/>
                <a:cs typeface="Arial"/>
                <a:sym typeface="Arial"/>
              </a:rPr>
              <a:t>World War I Agencies</a:t>
            </a:r>
            <a:r>
              <a:rPr lang="en" sz="1050">
                <a:solidFill>
                  <a:srgbClr val="000000"/>
                </a:solidFill>
                <a:highlight>
                  <a:srgbClr val="F1F4F5"/>
                </a:highlight>
                <a:latin typeface="Arial"/>
                <a:ea typeface="Arial"/>
                <a:cs typeface="Arial"/>
                <a:sym typeface="Arial"/>
              </a:rPr>
              <a:t>. N.p., n.d. Web. 08 Sept. 2016</a:t>
            </a:r>
            <a:r>
              <a:rPr lang="en" sz="1100">
                <a:solidFill>
                  <a:srgbClr val="000000"/>
                </a:solidFill>
                <a:latin typeface="Arial"/>
                <a:ea typeface="Arial"/>
                <a:cs typeface="Arial"/>
                <a:sym typeface="Arial"/>
              </a:rPr>
              <a:t>  </a:t>
            </a:r>
          </a:p>
          <a:p>
            <a:pPr lvl="0">
              <a:spcBef>
                <a:spcPts val="0"/>
              </a:spcBef>
              <a:buNone/>
            </a:pPr>
            <a:r>
              <a:rPr lang="en" sz="1100">
                <a:solidFill>
                  <a:srgbClr val="000000"/>
                </a:solidFill>
                <a:latin typeface="Arial"/>
                <a:ea typeface="Arial"/>
                <a:cs typeface="Arial"/>
                <a:sym typeface="Arial"/>
              </a:rPr>
              <a:t>https://historyofptsd.wordpress.com/world-war-i/</a:t>
            </a:r>
          </a:p>
          <a:p>
            <a:pPr lvl="0">
              <a:spcBef>
                <a:spcPts val="0"/>
              </a:spcBef>
              <a:buNone/>
            </a:pPr>
            <a:r>
              <a:rPr lang="en" sz="1100">
                <a:solidFill>
                  <a:srgbClr val="000000"/>
                </a:solidFill>
                <a:latin typeface="Arial"/>
                <a:ea typeface="Arial"/>
                <a:cs typeface="Arial"/>
                <a:sym typeface="Arial"/>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Home front refers to...</a:t>
            </a:r>
          </a:p>
        </p:txBody>
      </p:sp>
      <p:sp>
        <p:nvSpPr>
          <p:cNvPr id="92" name="Shape 92"/>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Keeping up moral</a:t>
            </a:r>
          </a:p>
          <a:p>
            <a:pPr indent="-228600" lvl="0" marL="457200" rtl="0">
              <a:spcBef>
                <a:spcPts val="0"/>
              </a:spcBef>
              <a:buClr>
                <a:srgbClr val="000000"/>
              </a:buClr>
            </a:pPr>
            <a:r>
              <a:rPr lang="en">
                <a:solidFill>
                  <a:srgbClr val="000000"/>
                </a:solidFill>
              </a:rPr>
              <a:t>Keeping up military industries</a:t>
            </a:r>
          </a:p>
          <a:p>
            <a:pPr indent="-228600" lvl="0" marL="457200" rtl="0">
              <a:spcBef>
                <a:spcPts val="0"/>
              </a:spcBef>
              <a:buClr>
                <a:srgbClr val="000000"/>
              </a:buClr>
            </a:pPr>
            <a:r>
              <a:rPr lang="en">
                <a:solidFill>
                  <a:srgbClr val="000000"/>
                </a:solidFill>
              </a:rPr>
              <a:t>Getting more soldiers</a:t>
            </a:r>
          </a:p>
          <a:p>
            <a:pPr lvl="0" rtl="0">
              <a:spcBef>
                <a:spcPts val="0"/>
              </a:spcBef>
              <a:buNone/>
            </a:pPr>
            <a:r>
              <a:t/>
            </a:r>
            <a:endParaRPr>
              <a:solidFill>
                <a:srgbClr val="000000"/>
              </a:solidFill>
            </a:endParaRPr>
          </a:p>
          <a:p>
            <a:pPr lvl="0" rtl="0">
              <a:spcBef>
                <a:spcPts val="0"/>
              </a:spcBef>
              <a:buNone/>
            </a:pPr>
            <a:r>
              <a:t/>
            </a:r>
            <a:endParaRPr>
              <a:solidFill>
                <a:srgbClr val="000000"/>
              </a:solidFill>
            </a:endParaRPr>
          </a:p>
          <a:p>
            <a:pPr lvl="0">
              <a:spcBef>
                <a:spcPts val="0"/>
              </a:spcBef>
              <a:buNone/>
            </a:pPr>
            <a:r>
              <a:rPr lang="en">
                <a:solidFill>
                  <a:srgbClr val="000000"/>
                </a:solidFill>
              </a:rPr>
              <a:t>If the home front breaks down typically the country is eliminated from war.</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t/>
            </a:r>
            <a:endParaRPr/>
          </a:p>
        </p:txBody>
      </p:sp>
      <p:sp>
        <p:nvSpPr>
          <p:cNvPr id="337" name="Shape 337"/>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Russian Home Front</a:t>
            </a:r>
          </a:p>
        </p:txBody>
      </p:sp>
      <p:sp>
        <p:nvSpPr>
          <p:cNvPr id="98" name="Shape 98"/>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WW1 was total war for Russia</a:t>
            </a:r>
          </a:p>
          <a:p>
            <a:pPr indent="-228600" lvl="0" marL="457200" rtl="0">
              <a:spcBef>
                <a:spcPts val="0"/>
              </a:spcBef>
              <a:buClr>
                <a:srgbClr val="000000"/>
              </a:buClr>
            </a:pPr>
            <a:r>
              <a:rPr lang="en">
                <a:solidFill>
                  <a:srgbClr val="000000"/>
                </a:solidFill>
              </a:rPr>
              <a:t>Despite entering the war with the largest military, Russia was not prepared.</a:t>
            </a:r>
          </a:p>
          <a:p>
            <a:pPr indent="-228600" lvl="0" marL="457200" rtl="0">
              <a:spcBef>
                <a:spcPts val="0"/>
              </a:spcBef>
              <a:buClr>
                <a:srgbClr val="000000"/>
              </a:buClr>
            </a:pPr>
            <a:r>
              <a:rPr lang="en">
                <a:solidFill>
                  <a:srgbClr val="000000"/>
                </a:solidFill>
              </a:rPr>
              <a:t>Russia lacked factories and financial means.</a:t>
            </a:r>
          </a:p>
          <a:p>
            <a:pPr indent="-228600" lvl="0" marL="457200" rtl="0">
              <a:spcBef>
                <a:spcPts val="0"/>
              </a:spcBef>
              <a:buClr>
                <a:srgbClr val="000000"/>
              </a:buClr>
            </a:pPr>
            <a:r>
              <a:rPr lang="en">
                <a:solidFill>
                  <a:srgbClr val="000000"/>
                </a:solidFill>
              </a:rPr>
              <a:t>Russia had a weak monarchy and had political chaos at the Home Front.</a:t>
            </a:r>
          </a:p>
          <a:p>
            <a:pPr indent="-228600" lvl="0" marL="457200" rtl="0">
              <a:spcBef>
                <a:spcPts val="0"/>
              </a:spcBef>
              <a:buClr>
                <a:srgbClr val="000000"/>
              </a:buClr>
            </a:pPr>
            <a:r>
              <a:rPr lang="en">
                <a:solidFill>
                  <a:srgbClr val="000000"/>
                </a:solidFill>
              </a:rPr>
              <a:t>Russia experienced food shortages</a:t>
            </a:r>
          </a:p>
          <a:p>
            <a:pPr indent="-228600" lvl="0" marL="457200" rtl="0">
              <a:spcBef>
                <a:spcPts val="0"/>
              </a:spcBef>
              <a:buClr>
                <a:srgbClr val="000000"/>
              </a:buClr>
            </a:pPr>
            <a:r>
              <a:rPr lang="en">
                <a:solidFill>
                  <a:srgbClr val="000000"/>
                </a:solidFill>
              </a:rPr>
              <a:t>Women worked in factories and took over the men's jobs.</a:t>
            </a:r>
          </a:p>
          <a:p>
            <a:pPr lvl="0">
              <a:spcBef>
                <a:spcPts val="0"/>
              </a:spcBef>
              <a:buNone/>
            </a:pPr>
            <a:r>
              <a:t/>
            </a:r>
            <a:endParaRPr>
              <a:solidFill>
                <a:srgbClr val="000000"/>
              </a:solidFill>
            </a:endParaRPr>
          </a:p>
        </p:txBody>
      </p:sp>
      <p:pic>
        <p:nvPicPr>
          <p:cNvPr id="99" name="Shape 99"/>
          <p:cNvPicPr preferRelativeResize="0"/>
          <p:nvPr/>
        </p:nvPicPr>
        <p:blipFill>
          <a:blip r:embed="rId3">
            <a:alphaModFix/>
          </a:blip>
          <a:stretch>
            <a:fillRect/>
          </a:stretch>
        </p:blipFill>
        <p:spPr>
          <a:xfrm>
            <a:off x="7731900" y="103425"/>
            <a:ext cx="1232450" cy="76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descr="Photo of a munitions factory" id="104" name="Shape 104"/>
          <p:cNvPicPr preferRelativeResize="0"/>
          <p:nvPr/>
        </p:nvPicPr>
        <p:blipFill rotWithShape="1">
          <a:blip r:embed="rId3">
            <a:alphaModFix/>
          </a:blip>
          <a:srcRect b="0" l="-3090" r="1433" t="0"/>
          <a:stretch/>
        </p:blipFill>
        <p:spPr>
          <a:xfrm>
            <a:off x="5063824" y="3301075"/>
            <a:ext cx="3056899" cy="1604925"/>
          </a:xfrm>
          <a:prstGeom prst="rect">
            <a:avLst/>
          </a:prstGeom>
          <a:noFill/>
          <a:ln>
            <a:noFill/>
          </a:ln>
        </p:spPr>
      </p:pic>
      <p:sp>
        <p:nvSpPr>
          <p:cNvPr id="105" name="Shape 10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Total </a:t>
            </a:r>
            <a:r>
              <a:rPr lang="en" sz="2800">
                <a:latin typeface="Arial"/>
                <a:ea typeface="Arial"/>
                <a:cs typeface="Arial"/>
                <a:sym typeface="Arial"/>
              </a:rPr>
              <a:t>W</a:t>
            </a:r>
            <a:r>
              <a:rPr lang="en"/>
              <a:t>ar for Russia</a:t>
            </a:r>
          </a:p>
        </p:txBody>
      </p:sp>
      <p:sp>
        <p:nvSpPr>
          <p:cNvPr id="106" name="Shape 106"/>
          <p:cNvSpPr txBox="1"/>
          <p:nvPr>
            <p:ph idx="1" type="body"/>
          </p:nvPr>
        </p:nvSpPr>
        <p:spPr>
          <a:xfrm>
            <a:off x="471900" y="1841300"/>
            <a:ext cx="8222100" cy="31578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solidFill>
                  <a:srgbClr val="000000"/>
                </a:solidFill>
              </a:rPr>
              <a:t>Total War is </a:t>
            </a:r>
            <a:r>
              <a:rPr lang="en">
                <a:solidFill>
                  <a:srgbClr val="000000"/>
                </a:solidFill>
              </a:rPr>
              <a:t>t</a:t>
            </a:r>
            <a:r>
              <a:rPr lang="en">
                <a:solidFill>
                  <a:srgbClr val="000000"/>
                </a:solidFill>
              </a:rPr>
              <a:t>he organization of entire societies for war in a social, economic, and even spiritual sense.</a:t>
            </a:r>
          </a:p>
          <a:p>
            <a:pPr lvl="0">
              <a:spcBef>
                <a:spcPts val="0"/>
              </a:spcBef>
              <a:buNone/>
            </a:pPr>
            <a:r>
              <a:rPr lang="en">
                <a:solidFill>
                  <a:srgbClr val="000000"/>
                </a:solidFill>
              </a:rPr>
              <a:t>Protests and debates were a major part in the war.</a:t>
            </a:r>
          </a:p>
          <a:p>
            <a:pPr lvl="0">
              <a:spcBef>
                <a:spcPts val="0"/>
              </a:spcBef>
              <a:buNone/>
            </a:pPr>
            <a:r>
              <a:t/>
            </a:r>
            <a:endParaRPr>
              <a:solidFill>
                <a:srgbClr val="000000"/>
              </a:solidFill>
            </a:endParaRPr>
          </a:p>
        </p:txBody>
      </p:sp>
      <p:pic>
        <p:nvPicPr>
          <p:cNvPr id="107" name="Shape 107"/>
          <p:cNvPicPr preferRelativeResize="0"/>
          <p:nvPr/>
        </p:nvPicPr>
        <p:blipFill>
          <a:blip r:embed="rId4">
            <a:alphaModFix/>
          </a:blip>
          <a:stretch>
            <a:fillRect/>
          </a:stretch>
        </p:blipFill>
        <p:spPr>
          <a:xfrm>
            <a:off x="7731900" y="103425"/>
            <a:ext cx="1232450" cy="76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Financial Issues</a:t>
            </a:r>
          </a:p>
        </p:txBody>
      </p:sp>
      <p:sp>
        <p:nvSpPr>
          <p:cNvPr id="113" name="Shape 113"/>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pPr>
            <a:r>
              <a:rPr lang="en"/>
              <a:t>Russia wasn't prepared financially with supplies and weapons due to low money. </a:t>
            </a:r>
          </a:p>
          <a:p>
            <a:pPr indent="-228600" lvl="0" marL="457200">
              <a:spcBef>
                <a:spcPts val="0"/>
              </a:spcBef>
            </a:pPr>
            <a:r>
              <a:rPr lang="en"/>
              <a:t>They even had to steal some supplies and weapons.</a:t>
            </a:r>
          </a:p>
        </p:txBody>
      </p:sp>
      <p:pic>
        <p:nvPicPr>
          <p:cNvPr id="114" name="Shape 114"/>
          <p:cNvPicPr preferRelativeResize="0"/>
          <p:nvPr/>
        </p:nvPicPr>
        <p:blipFill>
          <a:blip r:embed="rId3">
            <a:alphaModFix/>
          </a:blip>
          <a:stretch>
            <a:fillRect/>
          </a:stretch>
        </p:blipFill>
        <p:spPr>
          <a:xfrm>
            <a:off x="7731900" y="103425"/>
            <a:ext cx="1232450" cy="76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Food Shortages</a:t>
            </a:r>
          </a:p>
        </p:txBody>
      </p:sp>
      <p:sp>
        <p:nvSpPr>
          <p:cNvPr id="120" name="Shape 120"/>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228600" lvl="0" marL="457200">
              <a:spcBef>
                <a:spcPts val="0"/>
              </a:spcBef>
            </a:pPr>
            <a:r>
              <a:rPr lang="en"/>
              <a:t>People of Russia suffered to to port blockages.</a:t>
            </a:r>
          </a:p>
          <a:p>
            <a:pPr indent="-228600" lvl="0" marL="457200" rtl="0">
              <a:spcBef>
                <a:spcPts val="0"/>
              </a:spcBef>
            </a:pPr>
            <a:r>
              <a:rPr lang="en"/>
              <a:t>Russia had its origins in urban food riots</a:t>
            </a:r>
          </a:p>
          <a:p>
            <a:pPr indent="-228600" lvl="0" marL="457200">
              <a:spcBef>
                <a:spcPts val="0"/>
              </a:spcBef>
            </a:pPr>
            <a:r>
              <a:rPr lang="en"/>
              <a:t>The distribution of food broke down</a:t>
            </a:r>
          </a:p>
        </p:txBody>
      </p:sp>
      <p:pic>
        <p:nvPicPr>
          <p:cNvPr id="121" name="Shape 121"/>
          <p:cNvPicPr preferRelativeResize="0"/>
          <p:nvPr/>
        </p:nvPicPr>
        <p:blipFill>
          <a:blip r:embed="rId3">
            <a:alphaModFix/>
          </a:blip>
          <a:stretch>
            <a:fillRect/>
          </a:stretch>
        </p:blipFill>
        <p:spPr>
          <a:xfrm>
            <a:off x="7731900" y="103425"/>
            <a:ext cx="1232450" cy="76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Women's Role</a:t>
            </a:r>
          </a:p>
        </p:txBody>
      </p:sp>
      <p:sp>
        <p:nvSpPr>
          <p:cNvPr id="127" name="Shape 127"/>
          <p:cNvSpPr txBox="1"/>
          <p:nvPr>
            <p:ph idx="1" type="body"/>
          </p:nvPr>
        </p:nvSpPr>
        <p:spPr>
          <a:xfrm>
            <a:off x="471900" y="1919075"/>
            <a:ext cx="8222100" cy="2710200"/>
          </a:xfrm>
          <a:prstGeom prst="rect">
            <a:avLst/>
          </a:prstGeom>
          <a:ln cap="flat" cmpd="sng" w="38100">
            <a:solidFill>
              <a:srgbClr val="000000"/>
            </a:solidFill>
            <a:prstDash val="solid"/>
            <a:round/>
            <a:headEnd len="med" w="med" type="none"/>
            <a:tailEnd len="med" w="med" type="none"/>
          </a:ln>
        </p:spPr>
        <p:txBody>
          <a:bodyPr anchorCtr="0" anchor="t" bIns="91425" lIns="91425" rIns="91425" tIns="91425">
            <a:noAutofit/>
          </a:bodyPr>
          <a:lstStyle/>
          <a:p>
            <a:pPr indent="-228600" lvl="0" marL="457200">
              <a:spcBef>
                <a:spcPts val="0"/>
              </a:spcBef>
            </a:pPr>
            <a:r>
              <a:rPr lang="en"/>
              <a:t>Six thousand women went to combat</a:t>
            </a:r>
          </a:p>
          <a:p>
            <a:pPr indent="-228600" lvl="0" marL="457200">
              <a:spcBef>
                <a:spcPts val="0"/>
              </a:spcBef>
            </a:pPr>
            <a:r>
              <a:rPr lang="en"/>
              <a:t>Russia was the only country to employ women systematically in sexaully segregated military formations.</a:t>
            </a:r>
          </a:p>
        </p:txBody>
      </p:sp>
      <p:pic>
        <p:nvPicPr>
          <p:cNvPr id="128" name="Shape 128"/>
          <p:cNvPicPr preferRelativeResize="0"/>
          <p:nvPr/>
        </p:nvPicPr>
        <p:blipFill>
          <a:blip r:embed="rId3">
            <a:alphaModFix/>
          </a:blip>
          <a:stretch>
            <a:fillRect/>
          </a:stretch>
        </p:blipFill>
        <p:spPr>
          <a:xfrm>
            <a:off x="7731900" y="103425"/>
            <a:ext cx="1232450" cy="76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