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Lobster"/>
      <p:regular r:id="rId21"/>
    </p:embeddedFont>
    <p:embeddedFont>
      <p:font typeface="Libre Baskerville"/>
      <p:regular r:id="rId22"/>
      <p:bold r:id="rId23"/>
      <p:italic r:id="rId24"/>
    </p:embeddedFont>
    <p:embeddedFont>
      <p:font typeface="Cinzel"/>
      <p:regular r:id="rId25"/>
      <p:bold r:id="rId26"/>
    </p:embeddedFont>
    <p:embeddedFont>
      <p:font typeface="Roboto Mon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ibreBaskerville-regular.fntdata"/><Relationship Id="rId21" Type="http://schemas.openxmlformats.org/officeDocument/2006/relationships/font" Target="fonts/Lobster-regular.fntdata"/><Relationship Id="rId24" Type="http://schemas.openxmlformats.org/officeDocument/2006/relationships/font" Target="fonts/LibreBaskerville-italic.fntdata"/><Relationship Id="rId23" Type="http://schemas.openxmlformats.org/officeDocument/2006/relationships/font" Target="fonts/LibreBaskervill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inzel-bold.fntdata"/><Relationship Id="rId25" Type="http://schemas.openxmlformats.org/officeDocument/2006/relationships/font" Target="fonts/Cinzel-regular.fntdata"/><Relationship Id="rId28" Type="http://schemas.openxmlformats.org/officeDocument/2006/relationships/font" Target="fonts/RobotoMono-bold.fntdata"/><Relationship Id="rId27" Type="http://schemas.openxmlformats.org/officeDocument/2006/relationships/font" Target="fonts/RobotoMon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on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obotoMon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7" name="Shape 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Shape 9"/>
          <p:cNvSpPr txBox="1"/>
          <p:nvPr>
            <p:ph type="ctrTitle"/>
          </p:nvPr>
        </p:nvSpPr>
        <p:spPr>
          <a:xfrm>
            <a:off x="2798700" y="1991850"/>
            <a:ext cx="3546599" cy="1159799"/>
          </a:xfrm>
          <a:prstGeom prst="rect">
            <a:avLst/>
          </a:prstGeom>
        </p:spPr>
        <p:txBody>
          <a:bodyPr anchorCtr="0" anchor="ctr" bIns="91425" lIns="91425" rIns="91425" tIns="91425"/>
          <a:lstStyle>
            <a:lvl1pPr lvl="0" algn="ctr">
              <a:spcBef>
                <a:spcPts val="0"/>
              </a:spcBef>
              <a:buClr>
                <a:srgbClr val="403228"/>
              </a:buClr>
              <a:buSzPct val="100000"/>
              <a:defRPr sz="3600">
                <a:solidFill>
                  <a:srgbClr val="403228"/>
                </a:solidFill>
              </a:defRPr>
            </a:lvl1pPr>
            <a:lvl2pPr lvl="1" algn="ctr">
              <a:spcBef>
                <a:spcPts val="0"/>
              </a:spcBef>
              <a:buClr>
                <a:srgbClr val="403228"/>
              </a:buClr>
              <a:buSzPct val="100000"/>
              <a:defRPr sz="3600">
                <a:solidFill>
                  <a:srgbClr val="403228"/>
                </a:solidFill>
              </a:defRPr>
            </a:lvl2pPr>
            <a:lvl3pPr lvl="2" algn="ctr">
              <a:spcBef>
                <a:spcPts val="0"/>
              </a:spcBef>
              <a:buClr>
                <a:srgbClr val="403228"/>
              </a:buClr>
              <a:buSzPct val="100000"/>
              <a:defRPr sz="3600">
                <a:solidFill>
                  <a:srgbClr val="403228"/>
                </a:solidFill>
              </a:defRPr>
            </a:lvl3pPr>
            <a:lvl4pPr lvl="3" algn="ctr">
              <a:spcBef>
                <a:spcPts val="0"/>
              </a:spcBef>
              <a:buClr>
                <a:srgbClr val="403228"/>
              </a:buClr>
              <a:buSzPct val="100000"/>
              <a:defRPr sz="3600">
                <a:solidFill>
                  <a:srgbClr val="403228"/>
                </a:solidFill>
              </a:defRPr>
            </a:lvl4pPr>
            <a:lvl5pPr lvl="4" algn="ctr">
              <a:spcBef>
                <a:spcPts val="0"/>
              </a:spcBef>
              <a:buClr>
                <a:srgbClr val="403228"/>
              </a:buClr>
              <a:buSzPct val="100000"/>
              <a:defRPr sz="3600">
                <a:solidFill>
                  <a:srgbClr val="403228"/>
                </a:solidFill>
              </a:defRPr>
            </a:lvl5pPr>
            <a:lvl6pPr lvl="5" algn="ctr">
              <a:spcBef>
                <a:spcPts val="0"/>
              </a:spcBef>
              <a:buClr>
                <a:srgbClr val="403228"/>
              </a:buClr>
              <a:buSzPct val="100000"/>
              <a:defRPr sz="3600">
                <a:solidFill>
                  <a:srgbClr val="403228"/>
                </a:solidFill>
              </a:defRPr>
            </a:lvl6pPr>
            <a:lvl7pPr lvl="6" algn="ctr">
              <a:spcBef>
                <a:spcPts val="0"/>
              </a:spcBef>
              <a:buClr>
                <a:srgbClr val="403228"/>
              </a:buClr>
              <a:buSzPct val="100000"/>
              <a:defRPr sz="3600">
                <a:solidFill>
                  <a:srgbClr val="403228"/>
                </a:solidFill>
              </a:defRPr>
            </a:lvl7pPr>
            <a:lvl8pPr lvl="7" algn="ctr">
              <a:spcBef>
                <a:spcPts val="0"/>
              </a:spcBef>
              <a:buClr>
                <a:srgbClr val="403228"/>
              </a:buClr>
              <a:buSzPct val="100000"/>
              <a:defRPr sz="3600">
                <a:solidFill>
                  <a:srgbClr val="403228"/>
                </a:solidFill>
              </a:defRPr>
            </a:lvl8pPr>
            <a:lvl9pPr lvl="8" algn="ctr">
              <a:spcBef>
                <a:spcPts val="0"/>
              </a:spcBef>
              <a:buClr>
                <a:srgbClr val="403228"/>
              </a:buClr>
              <a:buSzPct val="100000"/>
              <a:defRPr sz="3600">
                <a:solidFill>
                  <a:srgbClr val="40322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Shape 11"/>
          <p:cNvSpPr/>
          <p:nvPr/>
        </p:nvSpPr>
        <p:spPr>
          <a:xfrm>
            <a:off x="1411350" y="1333000"/>
            <a:ext cx="6321300" cy="2477400"/>
          </a:xfrm>
          <a:prstGeom prst="rect">
            <a:avLst/>
          </a:prstGeom>
          <a:noFill/>
          <a:ln cap="flat" cmpd="sng" w="28575">
            <a:solidFill>
              <a:srgbClr val="403228"/>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1513950" y="1583350"/>
            <a:ext cx="6116100" cy="1159799"/>
          </a:xfrm>
          <a:prstGeom prst="rect">
            <a:avLst/>
          </a:prstGeom>
        </p:spPr>
        <p:txBody>
          <a:bodyPr anchorCtr="0" anchor="b" bIns="91425" lIns="91425" rIns="91425" tIns="91425"/>
          <a:lstStyle>
            <a:lvl1pPr lvl="0" rtl="0" algn="ctr">
              <a:spcBef>
                <a:spcPts val="0"/>
              </a:spcBef>
              <a:defRPr b="1"/>
            </a:lvl1pPr>
            <a:lvl2pPr lvl="1" rtl="0" algn="ctr">
              <a:spcBef>
                <a:spcPts val="0"/>
              </a:spcBef>
              <a:defRPr b="1"/>
            </a:lvl2pPr>
            <a:lvl3pPr lvl="2" rtl="0" algn="ctr">
              <a:spcBef>
                <a:spcPts val="0"/>
              </a:spcBef>
              <a:defRPr b="1"/>
            </a:lvl3pPr>
            <a:lvl4pPr lvl="3" rtl="0" algn="ctr">
              <a:spcBef>
                <a:spcPts val="0"/>
              </a:spcBef>
              <a:defRPr b="1"/>
            </a:lvl4pPr>
            <a:lvl5pPr lvl="4" rtl="0" algn="ctr">
              <a:spcBef>
                <a:spcPts val="0"/>
              </a:spcBef>
              <a:defRPr b="1"/>
            </a:lvl5pPr>
            <a:lvl6pPr lvl="5" rtl="0" algn="ctr">
              <a:spcBef>
                <a:spcPts val="0"/>
              </a:spcBef>
              <a:defRPr b="1"/>
            </a:lvl6pPr>
            <a:lvl7pPr lvl="6" rtl="0" algn="ctr">
              <a:spcBef>
                <a:spcPts val="0"/>
              </a:spcBef>
              <a:defRPr b="1"/>
            </a:lvl7pPr>
            <a:lvl8pPr lvl="7" rtl="0" algn="ctr">
              <a:spcBef>
                <a:spcPts val="0"/>
              </a:spcBef>
              <a:defRPr b="1"/>
            </a:lvl8pPr>
            <a:lvl9pPr lvl="8" rtl="0" algn="ctr">
              <a:spcBef>
                <a:spcPts val="0"/>
              </a:spcBef>
              <a:defRPr b="1"/>
            </a:lvl9pPr>
          </a:lstStyle>
          <a:p/>
        </p:txBody>
      </p:sp>
      <p:sp>
        <p:nvSpPr>
          <p:cNvPr id="13" name="Shape 13"/>
          <p:cNvSpPr txBox="1"/>
          <p:nvPr>
            <p:ph idx="1" type="subTitle"/>
          </p:nvPr>
        </p:nvSpPr>
        <p:spPr>
          <a:xfrm>
            <a:off x="2919325" y="2687650"/>
            <a:ext cx="3305399" cy="784799"/>
          </a:xfrm>
          <a:prstGeom prst="rect">
            <a:avLst/>
          </a:prstGeom>
        </p:spPr>
        <p:txBody>
          <a:bodyPr anchorCtr="0" anchor="t" bIns="91425" lIns="91425" rIns="91425" tIns="91425"/>
          <a:lstStyle>
            <a:lvl1pPr lvl="0" rtl="0" algn="ctr">
              <a:spcBef>
                <a:spcPts val="0"/>
              </a:spcBef>
              <a:buClr>
                <a:srgbClr val="403228"/>
              </a:buClr>
              <a:buSzPct val="100000"/>
              <a:buNone/>
              <a:defRPr i="1" sz="1600"/>
            </a:lvl1pPr>
            <a:lvl2pPr lvl="1" rtl="0" algn="ctr">
              <a:spcBef>
                <a:spcPts val="0"/>
              </a:spcBef>
              <a:buClr>
                <a:srgbClr val="403228"/>
              </a:buClr>
              <a:buSzPct val="100000"/>
              <a:buNone/>
              <a:defRPr i="1" sz="1600"/>
            </a:lvl2pPr>
            <a:lvl3pPr lvl="2" rtl="0" algn="ctr">
              <a:spcBef>
                <a:spcPts val="0"/>
              </a:spcBef>
              <a:buClr>
                <a:srgbClr val="403228"/>
              </a:buClr>
              <a:buSzPct val="100000"/>
              <a:buNone/>
              <a:defRPr i="1" sz="1600"/>
            </a:lvl3pPr>
            <a:lvl4pPr lvl="3" rtl="0" algn="ctr">
              <a:spcBef>
                <a:spcPts val="0"/>
              </a:spcBef>
              <a:buClr>
                <a:srgbClr val="403228"/>
              </a:buClr>
              <a:buNone/>
              <a:defRPr i="1"/>
            </a:lvl4pPr>
            <a:lvl5pPr lvl="4" rtl="0" algn="ctr">
              <a:spcBef>
                <a:spcPts val="0"/>
              </a:spcBef>
              <a:buClr>
                <a:srgbClr val="403228"/>
              </a:buClr>
              <a:buNone/>
              <a:defRPr i="1"/>
            </a:lvl5pPr>
            <a:lvl6pPr lvl="5" rtl="0" algn="ctr">
              <a:spcBef>
                <a:spcPts val="0"/>
              </a:spcBef>
              <a:buClr>
                <a:srgbClr val="403228"/>
              </a:buClr>
              <a:buNone/>
              <a:defRPr i="1"/>
            </a:lvl6pPr>
            <a:lvl7pPr lvl="6" rtl="0" algn="ctr">
              <a:spcBef>
                <a:spcPts val="0"/>
              </a:spcBef>
              <a:buNone/>
              <a:defRPr i="1"/>
            </a:lvl7pPr>
            <a:lvl8pPr lvl="7" rtl="0" algn="ctr">
              <a:spcBef>
                <a:spcPts val="0"/>
              </a:spcBef>
              <a:buNone/>
              <a:defRPr i="1"/>
            </a:lvl8pPr>
            <a:lvl9pPr lvl="8" rtl="0" algn="ctr">
              <a:spcBef>
                <a:spcPts val="0"/>
              </a:spcBef>
              <a:buNone/>
              <a:defRPr i="1"/>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Shape 15"/>
          <p:cNvSpPr/>
          <p:nvPr/>
        </p:nvSpPr>
        <p:spPr>
          <a:xfrm>
            <a:off x="1411350" y="720000"/>
            <a:ext cx="6321300" cy="3703500"/>
          </a:xfrm>
          <a:prstGeom prst="rect">
            <a:avLst/>
          </a:prstGeom>
          <a:noFill/>
          <a:ln cap="flat" cmpd="sng" w="28575">
            <a:solidFill>
              <a:srgbClr val="403228"/>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solidFill>
                <a:srgbClr val="403228"/>
              </a:solidFill>
            </a:endParaRPr>
          </a:p>
        </p:txBody>
      </p:sp>
      <p:sp>
        <p:nvSpPr>
          <p:cNvPr id="16" name="Shape 16"/>
          <p:cNvSpPr txBox="1"/>
          <p:nvPr>
            <p:ph idx="1" type="body"/>
          </p:nvPr>
        </p:nvSpPr>
        <p:spPr>
          <a:xfrm>
            <a:off x="2105050" y="720000"/>
            <a:ext cx="4933800" cy="3703500"/>
          </a:xfrm>
          <a:prstGeom prst="rect">
            <a:avLst/>
          </a:prstGeom>
        </p:spPr>
        <p:txBody>
          <a:bodyPr anchorCtr="0" anchor="ctr" bIns="91425" lIns="91425" rIns="91425" tIns="91425"/>
          <a:lstStyle>
            <a:lvl1pPr lvl="0" rtl="0" algn="ctr">
              <a:spcBef>
                <a:spcPts val="0"/>
              </a:spcBef>
              <a:defRPr i="1"/>
            </a:lvl1pPr>
            <a:lvl2pPr lvl="1" rtl="0" algn="ctr">
              <a:spcBef>
                <a:spcPts val="0"/>
              </a:spcBef>
              <a:defRPr i="1"/>
            </a:lvl2pPr>
            <a:lvl3pPr lvl="2" rtl="0" algn="ctr">
              <a:spcBef>
                <a:spcPts val="0"/>
              </a:spcBef>
              <a:defRPr i="1"/>
            </a:lvl3pPr>
            <a:lvl4pPr lvl="3" rtl="0" algn="ctr">
              <a:spcBef>
                <a:spcPts val="0"/>
              </a:spcBef>
              <a:defRPr i="1"/>
            </a:lvl4pPr>
            <a:lvl5pPr lvl="4" rtl="0" algn="ctr">
              <a:spcBef>
                <a:spcPts val="0"/>
              </a:spcBef>
              <a:defRPr i="1"/>
            </a:lvl5pPr>
            <a:lvl6pPr lvl="5" rtl="0" algn="ctr">
              <a:spcBef>
                <a:spcPts val="0"/>
              </a:spcBef>
              <a:defRPr i="1"/>
            </a:lvl6pPr>
            <a:lvl7pPr lvl="6" rtl="0" algn="ctr">
              <a:spcBef>
                <a:spcPts val="0"/>
              </a:spcBef>
              <a:defRPr i="1"/>
            </a:lvl7pPr>
            <a:lvl8pPr lvl="7" rtl="0" algn="ctr">
              <a:spcBef>
                <a:spcPts val="0"/>
              </a:spcBef>
              <a:defRPr i="1"/>
            </a:lvl8pPr>
            <a:lvl9pPr lvl="8" algn="ctr">
              <a:spcBef>
                <a:spcPts val="0"/>
              </a:spcBef>
              <a:defRPr i="1"/>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7" name="Shape 17"/>
        <p:cNvGrpSpPr/>
        <p:nvPr/>
      </p:nvGrpSpPr>
      <p:grpSpPr>
        <a:xfrm>
          <a:off x="0" y="0"/>
          <a:ext cx="0" cy="0"/>
          <a:chOff x="0" y="0"/>
          <a:chExt cx="0" cy="0"/>
        </a:xfrm>
      </p:grpSpPr>
      <p:sp>
        <p:nvSpPr>
          <p:cNvPr id="18" name="Shape 18"/>
          <p:cNvSpPr txBox="1"/>
          <p:nvPr>
            <p:ph type="title"/>
          </p:nvPr>
        </p:nvSpPr>
        <p:spPr>
          <a:xfrm>
            <a:off x="1887900" y="434575"/>
            <a:ext cx="5368199"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1224425" y="1477750"/>
            <a:ext cx="6695099" cy="3448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cxnSp>
        <p:nvCxnSpPr>
          <p:cNvPr id="20" name="Shape 20"/>
          <p:cNvCxnSpPr/>
          <p:nvPr/>
        </p:nvCxnSpPr>
        <p:spPr>
          <a:xfrm>
            <a:off x="4279500" y="1427300"/>
            <a:ext cx="584999" cy="0"/>
          </a:xfrm>
          <a:prstGeom prst="straightConnector1">
            <a:avLst/>
          </a:prstGeom>
          <a:noFill/>
          <a:ln cap="flat" cmpd="sng" w="28575">
            <a:solidFill>
              <a:srgbClr val="926940"/>
            </a:solidFill>
            <a:prstDash val="solid"/>
            <a:round/>
            <a:headEnd len="lg" w="lg" type="none"/>
            <a:tailEnd len="lg" w="lg"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1" name="Shape 21"/>
        <p:cNvGrpSpPr/>
        <p:nvPr/>
      </p:nvGrpSpPr>
      <p:grpSpPr>
        <a:xfrm>
          <a:off x="0" y="0"/>
          <a:ext cx="0" cy="0"/>
          <a:chOff x="0" y="0"/>
          <a:chExt cx="0" cy="0"/>
        </a:xfrm>
      </p:grpSpPr>
      <p:sp>
        <p:nvSpPr>
          <p:cNvPr id="22" name="Shape 22"/>
          <p:cNvSpPr txBox="1"/>
          <p:nvPr>
            <p:ph type="title"/>
          </p:nvPr>
        </p:nvSpPr>
        <p:spPr>
          <a:xfrm>
            <a:off x="1887900" y="434575"/>
            <a:ext cx="5368199"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1351074" y="1518375"/>
            <a:ext cx="3126899" cy="3255000"/>
          </a:xfrm>
          <a:prstGeom prst="rect">
            <a:avLst/>
          </a:prstGeom>
        </p:spPr>
        <p:txBody>
          <a:bodyPr anchorCtr="0" anchor="t" bIns="91425" lIns="91425" rIns="91425" tIns="91425"/>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24" name="Shape 24"/>
          <p:cNvSpPr txBox="1"/>
          <p:nvPr>
            <p:ph idx="2" type="body"/>
          </p:nvPr>
        </p:nvSpPr>
        <p:spPr>
          <a:xfrm>
            <a:off x="4666144" y="1518375"/>
            <a:ext cx="3126899" cy="3255000"/>
          </a:xfrm>
          <a:prstGeom prst="rect">
            <a:avLst/>
          </a:prstGeom>
        </p:spPr>
        <p:txBody>
          <a:bodyPr anchorCtr="0" anchor="t" bIns="91425" lIns="91425" rIns="91425" tIns="91425"/>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cxnSp>
        <p:nvCxnSpPr>
          <p:cNvPr id="25" name="Shape 25"/>
          <p:cNvCxnSpPr/>
          <p:nvPr/>
        </p:nvCxnSpPr>
        <p:spPr>
          <a:xfrm>
            <a:off x="4279500" y="1427300"/>
            <a:ext cx="584999" cy="0"/>
          </a:xfrm>
          <a:prstGeom prst="straightConnector1">
            <a:avLst/>
          </a:prstGeom>
          <a:noFill/>
          <a:ln cap="flat" cmpd="sng" w="28575">
            <a:solidFill>
              <a:srgbClr val="926940"/>
            </a:solidFill>
            <a:prstDash val="solid"/>
            <a:round/>
            <a:headEnd len="lg" w="lg" type="none"/>
            <a:tailEnd len="lg" w="lg"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6" name="Shape 26"/>
        <p:cNvGrpSpPr/>
        <p:nvPr/>
      </p:nvGrpSpPr>
      <p:grpSpPr>
        <a:xfrm>
          <a:off x="0" y="0"/>
          <a:ext cx="0" cy="0"/>
          <a:chOff x="0" y="0"/>
          <a:chExt cx="0" cy="0"/>
        </a:xfrm>
      </p:grpSpPr>
      <p:sp>
        <p:nvSpPr>
          <p:cNvPr id="27" name="Shape 27"/>
          <p:cNvSpPr txBox="1"/>
          <p:nvPr>
            <p:ph type="title"/>
          </p:nvPr>
        </p:nvSpPr>
        <p:spPr>
          <a:xfrm>
            <a:off x="1887900" y="434575"/>
            <a:ext cx="5368199"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961200" y="1552350"/>
            <a:ext cx="2306999" cy="3297299"/>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 name="Shape 29"/>
          <p:cNvSpPr txBox="1"/>
          <p:nvPr>
            <p:ph idx="2" type="body"/>
          </p:nvPr>
        </p:nvSpPr>
        <p:spPr>
          <a:xfrm>
            <a:off x="3386413" y="1552350"/>
            <a:ext cx="2306999" cy="3297299"/>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3" type="body"/>
          </p:nvPr>
        </p:nvSpPr>
        <p:spPr>
          <a:xfrm>
            <a:off x="5811626" y="1552350"/>
            <a:ext cx="2306999" cy="3297299"/>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31" name="Shape 31"/>
          <p:cNvCxnSpPr/>
          <p:nvPr/>
        </p:nvCxnSpPr>
        <p:spPr>
          <a:xfrm>
            <a:off x="4279500" y="1427300"/>
            <a:ext cx="584999" cy="0"/>
          </a:xfrm>
          <a:prstGeom prst="straightConnector1">
            <a:avLst/>
          </a:prstGeom>
          <a:noFill/>
          <a:ln cap="flat" cmpd="sng" w="28575">
            <a:solidFill>
              <a:srgbClr val="926940"/>
            </a:solidFill>
            <a:prstDash val="solid"/>
            <a:round/>
            <a:headEnd len="lg" w="lg" type="none"/>
            <a:tailEnd len="lg" w="lg"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1887900" y="434575"/>
            <a:ext cx="5368199"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cxnSp>
        <p:nvCxnSpPr>
          <p:cNvPr id="34" name="Shape 34"/>
          <p:cNvCxnSpPr/>
          <p:nvPr/>
        </p:nvCxnSpPr>
        <p:spPr>
          <a:xfrm>
            <a:off x="4279500" y="1427300"/>
            <a:ext cx="584999" cy="0"/>
          </a:xfrm>
          <a:prstGeom prst="straightConnector1">
            <a:avLst/>
          </a:prstGeom>
          <a:noFill/>
          <a:ln cap="flat" cmpd="sng" w="28575">
            <a:solidFill>
              <a:srgbClr val="926940"/>
            </a:solidFill>
            <a:prstDash val="solid"/>
            <a:round/>
            <a:headEnd len="lg" w="lg" type="none"/>
            <a:tailEnd len="lg" w="lg"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5" name="Shape 35"/>
        <p:cNvGrpSpPr/>
        <p:nvPr/>
      </p:nvGrpSpPr>
      <p:grpSpPr>
        <a:xfrm>
          <a:off x="0" y="0"/>
          <a:ext cx="0" cy="0"/>
          <a:chOff x="0" y="0"/>
          <a:chExt cx="0" cy="0"/>
        </a:xfrm>
      </p:grpSpPr>
      <p:sp>
        <p:nvSpPr>
          <p:cNvPr id="36" name="Shape 36"/>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360"/>
              </a:spcBef>
              <a:buSzPct val="100000"/>
              <a:buFont typeface="Cinzel"/>
              <a:buNone/>
              <a:defRPr b="1" sz="1200">
                <a:latin typeface="Cinzel"/>
                <a:ea typeface="Cinzel"/>
                <a:cs typeface="Cinzel"/>
                <a:sym typeface="Cinzel"/>
              </a:defRPr>
            </a:lvl1pPr>
          </a:lstStyle>
          <a:p/>
        </p:txBody>
      </p:sp>
      <p:cxnSp>
        <p:nvCxnSpPr>
          <p:cNvPr id="37" name="Shape 37"/>
          <p:cNvCxnSpPr/>
          <p:nvPr/>
        </p:nvCxnSpPr>
        <p:spPr>
          <a:xfrm>
            <a:off x="4279500" y="4137950"/>
            <a:ext cx="584999" cy="0"/>
          </a:xfrm>
          <a:prstGeom prst="straightConnector1">
            <a:avLst/>
          </a:prstGeom>
          <a:noFill/>
          <a:ln cap="flat" cmpd="sng" w="28575">
            <a:solidFill>
              <a:srgbClr val="926940"/>
            </a:solidFill>
            <a:prstDash val="solid"/>
            <a:round/>
            <a:headEnd len="lg" w="lg" type="none"/>
            <a:tailEnd len="lg" w="lg"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1887900" y="434575"/>
            <a:ext cx="5368199" cy="857400"/>
          </a:xfrm>
          <a:prstGeom prst="rect">
            <a:avLst/>
          </a:prstGeom>
          <a:noFill/>
          <a:ln>
            <a:noFill/>
          </a:ln>
        </p:spPr>
        <p:txBody>
          <a:bodyPr anchorCtr="0" anchor="b" bIns="91425" lIns="91425" rIns="91425" tIns="91425"/>
          <a:lstStyle>
            <a:lvl1pPr lvl="0" algn="ctr">
              <a:spcBef>
                <a:spcPts val="0"/>
              </a:spcBef>
              <a:buClr>
                <a:srgbClr val="926940"/>
              </a:buClr>
              <a:buSzPct val="100000"/>
              <a:buFont typeface="Cinzel"/>
              <a:buNone/>
              <a:defRPr sz="2400">
                <a:solidFill>
                  <a:srgbClr val="926940"/>
                </a:solidFill>
                <a:latin typeface="Cinzel"/>
                <a:ea typeface="Cinzel"/>
                <a:cs typeface="Cinzel"/>
                <a:sym typeface="Cinzel"/>
              </a:defRPr>
            </a:lvl1pPr>
            <a:lvl2pPr lvl="1" algn="ctr">
              <a:spcBef>
                <a:spcPts val="0"/>
              </a:spcBef>
              <a:buClr>
                <a:srgbClr val="926940"/>
              </a:buClr>
              <a:buSzPct val="100000"/>
              <a:buFont typeface="Cinzel"/>
              <a:buNone/>
              <a:defRPr sz="2400">
                <a:solidFill>
                  <a:srgbClr val="926940"/>
                </a:solidFill>
                <a:latin typeface="Cinzel"/>
                <a:ea typeface="Cinzel"/>
                <a:cs typeface="Cinzel"/>
                <a:sym typeface="Cinzel"/>
              </a:defRPr>
            </a:lvl2pPr>
            <a:lvl3pPr lvl="2" algn="ctr">
              <a:spcBef>
                <a:spcPts val="0"/>
              </a:spcBef>
              <a:buClr>
                <a:srgbClr val="926940"/>
              </a:buClr>
              <a:buSzPct val="100000"/>
              <a:buFont typeface="Cinzel"/>
              <a:buNone/>
              <a:defRPr sz="2400">
                <a:solidFill>
                  <a:srgbClr val="926940"/>
                </a:solidFill>
                <a:latin typeface="Cinzel"/>
                <a:ea typeface="Cinzel"/>
                <a:cs typeface="Cinzel"/>
                <a:sym typeface="Cinzel"/>
              </a:defRPr>
            </a:lvl3pPr>
            <a:lvl4pPr lvl="3" algn="ctr">
              <a:spcBef>
                <a:spcPts val="0"/>
              </a:spcBef>
              <a:buClr>
                <a:srgbClr val="926940"/>
              </a:buClr>
              <a:buSzPct val="100000"/>
              <a:buFont typeface="Cinzel"/>
              <a:buNone/>
              <a:defRPr sz="2400">
                <a:solidFill>
                  <a:srgbClr val="926940"/>
                </a:solidFill>
                <a:latin typeface="Cinzel"/>
                <a:ea typeface="Cinzel"/>
                <a:cs typeface="Cinzel"/>
                <a:sym typeface="Cinzel"/>
              </a:defRPr>
            </a:lvl4pPr>
            <a:lvl5pPr lvl="4" algn="ctr">
              <a:spcBef>
                <a:spcPts val="0"/>
              </a:spcBef>
              <a:buClr>
                <a:srgbClr val="926940"/>
              </a:buClr>
              <a:buSzPct val="100000"/>
              <a:buFont typeface="Cinzel"/>
              <a:buNone/>
              <a:defRPr sz="2400">
                <a:solidFill>
                  <a:srgbClr val="926940"/>
                </a:solidFill>
                <a:latin typeface="Cinzel"/>
                <a:ea typeface="Cinzel"/>
                <a:cs typeface="Cinzel"/>
                <a:sym typeface="Cinzel"/>
              </a:defRPr>
            </a:lvl5pPr>
            <a:lvl6pPr lvl="5" algn="ctr">
              <a:spcBef>
                <a:spcPts val="0"/>
              </a:spcBef>
              <a:buClr>
                <a:srgbClr val="926940"/>
              </a:buClr>
              <a:buSzPct val="100000"/>
              <a:buFont typeface="Cinzel"/>
              <a:buNone/>
              <a:defRPr sz="2400">
                <a:solidFill>
                  <a:srgbClr val="926940"/>
                </a:solidFill>
                <a:latin typeface="Cinzel"/>
                <a:ea typeface="Cinzel"/>
                <a:cs typeface="Cinzel"/>
                <a:sym typeface="Cinzel"/>
              </a:defRPr>
            </a:lvl6pPr>
            <a:lvl7pPr lvl="6" algn="ctr">
              <a:spcBef>
                <a:spcPts val="0"/>
              </a:spcBef>
              <a:buClr>
                <a:srgbClr val="926940"/>
              </a:buClr>
              <a:buSzPct val="100000"/>
              <a:buFont typeface="Cinzel"/>
              <a:buNone/>
              <a:defRPr sz="2400">
                <a:solidFill>
                  <a:srgbClr val="926940"/>
                </a:solidFill>
                <a:latin typeface="Cinzel"/>
                <a:ea typeface="Cinzel"/>
                <a:cs typeface="Cinzel"/>
                <a:sym typeface="Cinzel"/>
              </a:defRPr>
            </a:lvl7pPr>
            <a:lvl8pPr lvl="7" algn="ctr">
              <a:spcBef>
                <a:spcPts val="0"/>
              </a:spcBef>
              <a:buClr>
                <a:srgbClr val="926940"/>
              </a:buClr>
              <a:buSzPct val="100000"/>
              <a:buFont typeface="Cinzel"/>
              <a:buNone/>
              <a:defRPr sz="2400">
                <a:solidFill>
                  <a:srgbClr val="926940"/>
                </a:solidFill>
                <a:latin typeface="Cinzel"/>
                <a:ea typeface="Cinzel"/>
                <a:cs typeface="Cinzel"/>
                <a:sym typeface="Cinzel"/>
              </a:defRPr>
            </a:lvl8pPr>
            <a:lvl9pPr lvl="8" algn="ctr">
              <a:spcBef>
                <a:spcPts val="0"/>
              </a:spcBef>
              <a:buClr>
                <a:srgbClr val="926940"/>
              </a:buClr>
              <a:buSzPct val="100000"/>
              <a:buFont typeface="Cinzel"/>
              <a:buNone/>
              <a:defRPr sz="2400">
                <a:solidFill>
                  <a:srgbClr val="926940"/>
                </a:solidFill>
                <a:latin typeface="Cinzel"/>
                <a:ea typeface="Cinzel"/>
                <a:cs typeface="Cinzel"/>
                <a:sym typeface="Cinzel"/>
              </a:defRPr>
            </a:lvl9pPr>
          </a:lstStyle>
          <a:p/>
        </p:txBody>
      </p:sp>
      <p:sp>
        <p:nvSpPr>
          <p:cNvPr id="7" name="Shape 7"/>
          <p:cNvSpPr txBox="1"/>
          <p:nvPr>
            <p:ph idx="1" type="body"/>
          </p:nvPr>
        </p:nvSpPr>
        <p:spPr>
          <a:xfrm>
            <a:off x="1224425" y="1477750"/>
            <a:ext cx="6695099" cy="3448199"/>
          </a:xfrm>
          <a:prstGeom prst="rect">
            <a:avLst/>
          </a:prstGeom>
          <a:noFill/>
          <a:ln>
            <a:noFill/>
          </a:ln>
        </p:spPr>
        <p:txBody>
          <a:bodyPr anchorCtr="0" anchor="t" bIns="91425" lIns="91425" rIns="91425" tIns="91425"/>
          <a:lstStyle>
            <a:lvl1pPr lvl="0">
              <a:spcBef>
                <a:spcPts val="600"/>
              </a:spcBef>
              <a:buClr>
                <a:srgbClr val="926940"/>
              </a:buClr>
              <a:buSzPct val="100000"/>
              <a:buFont typeface="Libre Baskerville"/>
              <a:buChar char="✣"/>
              <a:defRPr sz="2400">
                <a:solidFill>
                  <a:srgbClr val="403228"/>
                </a:solidFill>
                <a:latin typeface="Libre Baskerville"/>
                <a:ea typeface="Libre Baskerville"/>
                <a:cs typeface="Libre Baskerville"/>
                <a:sym typeface="Libre Baskerville"/>
              </a:defRPr>
            </a:lvl1pPr>
            <a:lvl2pPr lvl="1">
              <a:spcBef>
                <a:spcPts val="480"/>
              </a:spcBef>
              <a:buClr>
                <a:srgbClr val="926940"/>
              </a:buClr>
              <a:buSzPct val="100000"/>
              <a:buFont typeface="Libre Baskerville"/>
              <a:buChar char="⨳"/>
              <a:defRPr sz="2000">
                <a:solidFill>
                  <a:srgbClr val="403228"/>
                </a:solidFill>
                <a:latin typeface="Libre Baskerville"/>
                <a:ea typeface="Libre Baskerville"/>
                <a:cs typeface="Libre Baskerville"/>
                <a:sym typeface="Libre Baskerville"/>
              </a:defRPr>
            </a:lvl2pPr>
            <a:lvl3pPr lvl="2">
              <a:spcBef>
                <a:spcPts val="480"/>
              </a:spcBef>
              <a:buClr>
                <a:srgbClr val="926940"/>
              </a:buClr>
              <a:buSzPct val="100000"/>
              <a:buFont typeface="Libre Baskerville"/>
              <a:defRPr sz="2000">
                <a:solidFill>
                  <a:srgbClr val="403228"/>
                </a:solidFill>
                <a:latin typeface="Libre Baskerville"/>
                <a:ea typeface="Libre Baskerville"/>
                <a:cs typeface="Libre Baskerville"/>
                <a:sym typeface="Libre Baskerville"/>
              </a:defRPr>
            </a:lvl3pPr>
            <a:lvl4pPr lvl="3">
              <a:spcBef>
                <a:spcPts val="360"/>
              </a:spcBef>
              <a:buClr>
                <a:srgbClr val="926940"/>
              </a:buClr>
              <a:buSzPct val="100000"/>
              <a:buFont typeface="Libre Baskerville"/>
              <a:defRPr sz="1600">
                <a:solidFill>
                  <a:srgbClr val="403228"/>
                </a:solidFill>
                <a:latin typeface="Libre Baskerville"/>
                <a:ea typeface="Libre Baskerville"/>
                <a:cs typeface="Libre Baskerville"/>
                <a:sym typeface="Libre Baskerville"/>
              </a:defRPr>
            </a:lvl4pPr>
            <a:lvl5pPr lvl="4">
              <a:spcBef>
                <a:spcPts val="360"/>
              </a:spcBef>
              <a:buClr>
                <a:srgbClr val="926940"/>
              </a:buClr>
              <a:buSzPct val="100000"/>
              <a:buFont typeface="Libre Baskerville"/>
              <a:defRPr sz="1600">
                <a:solidFill>
                  <a:srgbClr val="403228"/>
                </a:solidFill>
                <a:latin typeface="Libre Baskerville"/>
                <a:ea typeface="Libre Baskerville"/>
                <a:cs typeface="Libre Baskerville"/>
                <a:sym typeface="Libre Baskerville"/>
              </a:defRPr>
            </a:lvl5pPr>
            <a:lvl6pPr lvl="5">
              <a:spcBef>
                <a:spcPts val="360"/>
              </a:spcBef>
              <a:buClr>
                <a:srgbClr val="926940"/>
              </a:buClr>
              <a:buSzPct val="100000"/>
              <a:buFont typeface="Libre Baskerville"/>
              <a:defRPr sz="1600">
                <a:solidFill>
                  <a:srgbClr val="403228"/>
                </a:solidFill>
                <a:latin typeface="Libre Baskerville"/>
                <a:ea typeface="Libre Baskerville"/>
                <a:cs typeface="Libre Baskerville"/>
                <a:sym typeface="Libre Baskerville"/>
              </a:defRPr>
            </a:lvl6pPr>
            <a:lvl7pPr lvl="6">
              <a:spcBef>
                <a:spcPts val="360"/>
              </a:spcBef>
              <a:buClr>
                <a:srgbClr val="403228"/>
              </a:buClr>
              <a:buSzPct val="100000"/>
              <a:buFont typeface="Libre Baskerville"/>
              <a:defRPr sz="1600">
                <a:solidFill>
                  <a:srgbClr val="403228"/>
                </a:solidFill>
                <a:latin typeface="Libre Baskerville"/>
                <a:ea typeface="Libre Baskerville"/>
                <a:cs typeface="Libre Baskerville"/>
                <a:sym typeface="Libre Baskerville"/>
              </a:defRPr>
            </a:lvl7pPr>
            <a:lvl8pPr lvl="7">
              <a:spcBef>
                <a:spcPts val="360"/>
              </a:spcBef>
              <a:buClr>
                <a:srgbClr val="403228"/>
              </a:buClr>
              <a:buSzPct val="100000"/>
              <a:buFont typeface="Libre Baskerville"/>
              <a:defRPr sz="1600">
                <a:solidFill>
                  <a:srgbClr val="403228"/>
                </a:solidFill>
                <a:latin typeface="Libre Baskerville"/>
                <a:ea typeface="Libre Baskerville"/>
                <a:cs typeface="Libre Baskerville"/>
                <a:sym typeface="Libre Baskerville"/>
              </a:defRPr>
            </a:lvl8pPr>
            <a:lvl9pPr lvl="8">
              <a:spcBef>
                <a:spcPts val="360"/>
              </a:spcBef>
              <a:buClr>
                <a:srgbClr val="403228"/>
              </a:buClr>
              <a:buSzPct val="100000"/>
              <a:buFont typeface="Libre Baskerville"/>
              <a:defRPr sz="1600">
                <a:solidFill>
                  <a:srgbClr val="403228"/>
                </a:solidFill>
                <a:latin typeface="Libre Baskerville"/>
                <a:ea typeface="Libre Baskerville"/>
                <a:cs typeface="Libre Baskerville"/>
                <a:sym typeface="Libre Baskerville"/>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youtube.com/v/0VIefkYf2Rs" TargetMode="Externa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youtube.com/v/twQxQvJOPG8" TargetMode="Externa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B3E_OcZXRVk" TargetMode="External"/><Relationship Id="rId4" Type="http://schemas.openxmlformats.org/officeDocument/2006/relationships/hyperlink" Target="https://www.youtube.com/watch?v=BuaIpBMWiuA" TargetMode="External"/><Relationship Id="rId5" Type="http://schemas.openxmlformats.org/officeDocument/2006/relationships/hyperlink" Target="http://www.gallipoli.gov.au/north-beach-and-the-sari-bair-range/evacuation-of-anzac.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03.png"/><Relationship Id="rId11" Type="http://schemas.openxmlformats.org/officeDocument/2006/relationships/image" Target="../media/image10.png"/><Relationship Id="rId10" Type="http://schemas.openxmlformats.org/officeDocument/2006/relationships/image" Target="../media/image08.png"/><Relationship Id="rId9" Type="http://schemas.openxmlformats.org/officeDocument/2006/relationships/image" Target="../media/image06.png"/><Relationship Id="rId5" Type="http://schemas.openxmlformats.org/officeDocument/2006/relationships/image" Target="../media/image04.png"/><Relationship Id="rId6" Type="http://schemas.openxmlformats.org/officeDocument/2006/relationships/image" Target="../media/image07.png"/><Relationship Id="rId7" Type="http://schemas.openxmlformats.org/officeDocument/2006/relationships/image" Target="../media/image05.png"/><Relationship Id="rId8"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youtube.com/v/d-kVrdc9g_s"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ctrTitle"/>
          </p:nvPr>
        </p:nvSpPr>
        <p:spPr>
          <a:xfrm>
            <a:off x="1513975" y="1405600"/>
            <a:ext cx="6116100" cy="1159800"/>
          </a:xfrm>
          <a:prstGeom prst="rect">
            <a:avLst/>
          </a:prstGeom>
        </p:spPr>
        <p:txBody>
          <a:bodyPr anchorCtr="0" anchor="b" bIns="91425" lIns="91425" rIns="91425" tIns="91425">
            <a:noAutofit/>
          </a:bodyPr>
          <a:lstStyle/>
          <a:p>
            <a:pPr lvl="0" rtl="0">
              <a:spcBef>
                <a:spcPts val="0"/>
              </a:spcBef>
              <a:buNone/>
            </a:pPr>
            <a:r>
              <a:rPr lang="en" sz="6000">
                <a:solidFill>
                  <a:srgbClr val="403228"/>
                </a:solidFill>
                <a:latin typeface="Lobster"/>
                <a:ea typeface="Lobster"/>
                <a:cs typeface="Lobster"/>
                <a:sym typeface="Lobster"/>
              </a:rPr>
              <a:t>Gallipoli</a:t>
            </a:r>
          </a:p>
        </p:txBody>
      </p:sp>
      <p:sp>
        <p:nvSpPr>
          <p:cNvPr id="44" name="Shape 44"/>
          <p:cNvSpPr txBox="1"/>
          <p:nvPr>
            <p:ph idx="1" type="subTitle"/>
          </p:nvPr>
        </p:nvSpPr>
        <p:spPr>
          <a:xfrm>
            <a:off x="2919325" y="2687650"/>
            <a:ext cx="3305399" cy="784799"/>
          </a:xfrm>
          <a:prstGeom prst="rect">
            <a:avLst/>
          </a:prstGeom>
        </p:spPr>
        <p:txBody>
          <a:bodyPr anchorCtr="0" anchor="t" bIns="91425" lIns="91425" rIns="91425" tIns="91425">
            <a:noAutofit/>
          </a:bodyPr>
          <a:lstStyle/>
          <a:p>
            <a:pPr lvl="0" rtl="0">
              <a:spcBef>
                <a:spcPts val="0"/>
              </a:spcBef>
              <a:buNone/>
            </a:pPr>
            <a:r>
              <a:rPr lang="en">
                <a:latin typeface="Lobster"/>
                <a:ea typeface="Lobster"/>
                <a:cs typeface="Lobster"/>
                <a:sym typeface="Lobster"/>
              </a:rPr>
              <a:t>By: Kally Lorentz, Owen Sherman, Joe Thorgersen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VIDEO:</a:t>
            </a:r>
          </a:p>
        </p:txBody>
      </p:sp>
      <p:sp>
        <p:nvSpPr>
          <p:cNvPr descr="Gallipoli movie clips: http://j.mp/1uwJ5rr BUY THE MOVIE: http://j.mp/xtDfLx Don't miss the HOTTEST NEW TRAILERS: http://bit.ly/1u2y6pr  CLIP DESCRIPTION: Archy (Mark Lee) and Frank (Mel Gibson) are reunited during a practice battle.  FILM DESCRIPTION: The first of two consecutive films to see director Peter Weir team with Mel Gibson (the other being The Year of Living Dangerously), Gallipoli follows two idealistic young friends, Frank (Gibson) and Archy (Mark Lee), who join the Australian army during World War I and fight the doomed Battle of Gallipoli in Turkey. The first half of the film documents the lives of the young men in Australia, detailing their personalities and beliefs. The second half of the movie chronicles the ill-fated and ill-planned battle, where the Australian and New Zealand Army Corps is hopelessly outmatched by the enemy forces. Gallipoli was the recipient of eight prizes at the 1981 Australian Film Institute Awards.  CREDITS: TM &amp; © Paramount (1981) Cast: Mel Gibson, Bill Hunter, Mark Lee, John Morris Director: Peter Weir Producers: Ben Gannon, Patricia Lovell, Francis O'Brien, Robert Stigwood, Martin Cooper Screenwriters: Ernest Raymond, Peter Weir, David Williamson  WHO ARE WE? The MOVIECLIPS channel is the largest collection of licensed movie clips on the web. Here you will find unforgettable moments, scenes and lines from all your favorite films. Made by movie fans, for movie fans.  SUBSCRIBE TO OUR MOVIE CHANNELS: MOVIECLIPS: http://bit.ly/1u2yaWd ComingSoon: http://bit.ly/1DVpgtR Indie &amp; Film Festivals: http://bit.ly/1wbkfYg Hero Central: http://bit.ly/1AMUZwv Extras: http://bit.ly/1u431fr Classic Trailers: http://bit.ly/1u43jDe Pop-Up Trailers: http://bit.ly/1z7EtZR Movie News: http://bit.ly/1C3Ncd2 Movie Games: http://bit.ly/1ygDV13 Fandango: http://bit.ly/1Bl79ye Fandango FrontRunners: http://bit.ly/1CggQfC  HIT US UP: Facebook: http://on.fb.me/1y8M8ax Twitter: http://bit.ly/1ghOWmt Pinterest: http://bit.ly/14wL9De Tumblr: http://bit.ly/1vUwhH7" id="118" name="Shape 118" title="Gallipoli (2/8) Movie CLIP - Reunited (1981) HD">
            <a:hlinkClick r:id="rId3"/>
          </p:cNvPr>
          <p:cNvSpPr/>
          <p:nvPr/>
        </p:nvSpPr>
        <p:spPr>
          <a:xfrm>
            <a:off x="2152700" y="1458600"/>
            <a:ext cx="4572000" cy="34290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471950" y="367900"/>
            <a:ext cx="2311200" cy="857400"/>
          </a:xfrm>
          <a:prstGeom prst="rect">
            <a:avLst/>
          </a:prstGeom>
        </p:spPr>
        <p:txBody>
          <a:bodyPr anchorCtr="0" anchor="b" bIns="91425" lIns="91425" rIns="91425" tIns="91425">
            <a:noAutofit/>
          </a:bodyPr>
          <a:lstStyle/>
          <a:p>
            <a:pPr lvl="0" rtl="0" algn="l">
              <a:spcBef>
                <a:spcPts val="0"/>
              </a:spcBef>
              <a:buNone/>
            </a:pPr>
            <a:r>
              <a:rPr lang="en" sz="4800">
                <a:solidFill>
                  <a:srgbClr val="403228"/>
                </a:solidFill>
                <a:latin typeface="Lobster"/>
                <a:ea typeface="Lobster"/>
                <a:cs typeface="Lobster"/>
                <a:sym typeface="Lobster"/>
              </a:rPr>
              <a:t>Legacy </a:t>
            </a:r>
          </a:p>
        </p:txBody>
      </p:sp>
      <p:sp>
        <p:nvSpPr>
          <p:cNvPr id="124" name="Shape 124"/>
          <p:cNvSpPr txBox="1"/>
          <p:nvPr/>
        </p:nvSpPr>
        <p:spPr>
          <a:xfrm>
            <a:off x="629875" y="1433500"/>
            <a:ext cx="7905900" cy="26499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The significance of the Gallipoli Campaign is felt strongly in both New Zealand, and </a:t>
            </a:r>
            <a:r>
              <a:rPr lang="en"/>
              <a:t>Australia.</a:t>
            </a:r>
          </a:p>
          <a:p>
            <a:pPr indent="-228600" lvl="0" marL="457200" rtl="0">
              <a:spcBef>
                <a:spcPts val="0"/>
              </a:spcBef>
              <a:buChar char="➢"/>
            </a:pPr>
            <a:r>
              <a:rPr lang="en"/>
              <a:t>The campaign proved significant in the emergence  of a unique Australian ientity, which </a:t>
            </a:r>
            <a:r>
              <a:rPr lang="en"/>
              <a:t>became</a:t>
            </a:r>
            <a:r>
              <a:rPr lang="en"/>
              <a:t> known as “Anzac Spirit”.</a:t>
            </a:r>
          </a:p>
          <a:p>
            <a:pPr indent="-228600" lvl="0" marL="457200" rtl="0">
              <a:spcBef>
                <a:spcPts val="0"/>
              </a:spcBef>
              <a:buChar char="➢"/>
            </a:pPr>
            <a:r>
              <a:rPr lang="en"/>
              <a:t>The </a:t>
            </a:r>
            <a:r>
              <a:rPr lang="en"/>
              <a:t>landing</a:t>
            </a:r>
            <a:r>
              <a:rPr lang="en"/>
              <a:t> on April 25th is </a:t>
            </a:r>
            <a:r>
              <a:rPr lang="en"/>
              <a:t>commemorated</a:t>
            </a:r>
            <a:r>
              <a:rPr lang="en"/>
              <a:t> every year in both countries as Anzac Day</a:t>
            </a:r>
          </a:p>
          <a:p>
            <a:pPr indent="-228600" lvl="0" marL="457200" rtl="0">
              <a:spcBef>
                <a:spcPts val="0"/>
              </a:spcBef>
              <a:buChar char="➢"/>
            </a:pPr>
            <a:r>
              <a:rPr lang="en"/>
              <a:t>In Turkey the battle is </a:t>
            </a:r>
            <a:r>
              <a:rPr lang="en"/>
              <a:t>thought</a:t>
            </a:r>
            <a:r>
              <a:rPr lang="en"/>
              <a:t> of as significant in the state’s emergence, although it is primarily </a:t>
            </a:r>
            <a:r>
              <a:rPr lang="en"/>
              <a:t>remembered</a:t>
            </a:r>
            <a:r>
              <a:rPr lang="en"/>
              <a:t> for the fighting that took place around the port.</a:t>
            </a:r>
          </a:p>
        </p:txBody>
      </p:sp>
      <p:pic>
        <p:nvPicPr>
          <p:cNvPr id="125" name="Shape 125"/>
          <p:cNvPicPr preferRelativeResize="0"/>
          <p:nvPr/>
        </p:nvPicPr>
        <p:blipFill>
          <a:blip r:embed="rId3">
            <a:alphaModFix amt="58000"/>
          </a:blip>
          <a:stretch>
            <a:fillRect/>
          </a:stretch>
        </p:blipFill>
        <p:spPr>
          <a:xfrm>
            <a:off x="171650" y="3101350"/>
            <a:ext cx="2686450" cy="1902824"/>
          </a:xfrm>
          <a:prstGeom prst="rect">
            <a:avLst/>
          </a:prstGeom>
          <a:noFill/>
          <a:ln>
            <a:noFill/>
          </a:ln>
        </p:spPr>
      </p:pic>
      <p:pic>
        <p:nvPicPr>
          <p:cNvPr id="126" name="Shape 126"/>
          <p:cNvPicPr preferRelativeResize="0"/>
          <p:nvPr/>
        </p:nvPicPr>
        <p:blipFill>
          <a:blip r:embed="rId4">
            <a:alphaModFix amt="62000"/>
          </a:blip>
          <a:stretch>
            <a:fillRect/>
          </a:stretch>
        </p:blipFill>
        <p:spPr>
          <a:xfrm>
            <a:off x="6175500" y="3101350"/>
            <a:ext cx="2818450" cy="1902824"/>
          </a:xfrm>
          <a:prstGeom prst="rect">
            <a:avLst/>
          </a:prstGeom>
          <a:noFill/>
          <a:ln>
            <a:noFill/>
          </a:ln>
        </p:spPr>
      </p:pic>
      <p:pic>
        <p:nvPicPr>
          <p:cNvPr id="127" name="Shape 127"/>
          <p:cNvPicPr preferRelativeResize="0"/>
          <p:nvPr/>
        </p:nvPicPr>
        <p:blipFill>
          <a:blip r:embed="rId5">
            <a:alphaModFix amt="64000"/>
          </a:blip>
          <a:stretch>
            <a:fillRect/>
          </a:stretch>
        </p:blipFill>
        <p:spPr>
          <a:xfrm>
            <a:off x="3002225" y="3101350"/>
            <a:ext cx="3029149" cy="1902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VIDEO:</a:t>
            </a:r>
          </a:p>
        </p:txBody>
      </p:sp>
      <p:sp>
        <p:nvSpPr>
          <p:cNvPr id="133" name="Shape 133" title="Australian Army Band Anzac Day March Melbourne 2015">
            <a:hlinkClick r:id="rId3"/>
          </p:cNvPr>
          <p:cNvSpPr/>
          <p:nvPr/>
        </p:nvSpPr>
        <p:spPr>
          <a:xfrm>
            <a:off x="2143425" y="1453850"/>
            <a:ext cx="4572000" cy="342900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descr="Image result for ww1 aftermath gallipoli" id="138" name="Shape 138"/>
          <p:cNvPicPr preferRelativeResize="0"/>
          <p:nvPr/>
        </p:nvPicPr>
        <p:blipFill>
          <a:blip r:embed="rId3">
            <a:alphaModFix amt="32000"/>
          </a:blip>
          <a:stretch>
            <a:fillRect/>
          </a:stretch>
        </p:blipFill>
        <p:spPr>
          <a:xfrm>
            <a:off x="0" y="0"/>
            <a:ext cx="9143999" cy="5143500"/>
          </a:xfrm>
          <a:prstGeom prst="rect">
            <a:avLst/>
          </a:prstGeom>
          <a:noFill/>
          <a:ln>
            <a:noFill/>
          </a:ln>
        </p:spPr>
      </p:pic>
      <p:sp>
        <p:nvSpPr>
          <p:cNvPr id="139" name="Shape 139"/>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spcBef>
                <a:spcPts val="0"/>
              </a:spcBef>
              <a:buNone/>
            </a:pPr>
            <a:r>
              <a:rPr lang="en" sz="4800">
                <a:solidFill>
                  <a:srgbClr val="000000"/>
                </a:solidFill>
                <a:latin typeface="Lobster"/>
                <a:ea typeface="Lobster"/>
                <a:cs typeface="Lobster"/>
                <a:sym typeface="Lobster"/>
              </a:rPr>
              <a:t>Aftermath</a:t>
            </a:r>
          </a:p>
        </p:txBody>
      </p:sp>
      <p:sp>
        <p:nvSpPr>
          <p:cNvPr id="140" name="Shape 140"/>
          <p:cNvSpPr txBox="1"/>
          <p:nvPr>
            <p:ph idx="2" type="body"/>
          </p:nvPr>
        </p:nvSpPr>
        <p:spPr>
          <a:xfrm>
            <a:off x="589350" y="1544150"/>
            <a:ext cx="8090100" cy="3210600"/>
          </a:xfrm>
          <a:prstGeom prst="rect">
            <a:avLst/>
          </a:prstGeom>
        </p:spPr>
        <p:txBody>
          <a:bodyPr anchorCtr="0" anchor="t" bIns="91425" lIns="91425" rIns="91425" tIns="91425">
            <a:noAutofit/>
          </a:bodyPr>
          <a:lstStyle/>
          <a:p>
            <a:pPr indent="-336550" lvl="0" marL="457200" rtl="0">
              <a:spcBef>
                <a:spcPts val="0"/>
              </a:spcBef>
              <a:spcAft>
                <a:spcPts val="0"/>
              </a:spcAft>
              <a:buClr>
                <a:srgbClr val="000000"/>
              </a:buClr>
              <a:buSzPct val="100000"/>
              <a:buFont typeface="Trebuchet MS"/>
            </a:pPr>
            <a:r>
              <a:rPr lang="en" sz="1700">
                <a:solidFill>
                  <a:srgbClr val="000000"/>
                </a:solidFill>
                <a:latin typeface="Trebuchet MS"/>
                <a:ea typeface="Trebuchet MS"/>
                <a:cs typeface="Trebuchet MS"/>
                <a:sym typeface="Trebuchet MS"/>
              </a:rPr>
              <a:t>In all, some 480,000 Allied forces took part in the Gallipoli Campaign.</a:t>
            </a:r>
          </a:p>
          <a:p>
            <a:pPr indent="-336550" lvl="0" marL="457200" rtl="0">
              <a:spcBef>
                <a:spcPts val="0"/>
              </a:spcBef>
              <a:spcAft>
                <a:spcPts val="0"/>
              </a:spcAft>
              <a:buClr>
                <a:srgbClr val="000000"/>
              </a:buClr>
              <a:buSzPct val="100000"/>
              <a:buFont typeface="Trebuchet MS"/>
            </a:pPr>
            <a:r>
              <a:rPr lang="en" sz="1700">
                <a:solidFill>
                  <a:srgbClr val="000000"/>
                </a:solidFill>
                <a:latin typeface="Trebuchet MS"/>
                <a:ea typeface="Trebuchet MS"/>
                <a:cs typeface="Trebuchet MS"/>
                <a:sym typeface="Trebuchet MS"/>
              </a:rPr>
              <a:t>An estimated 505,000 soldiers were killed  and 262,000 wounded</a:t>
            </a:r>
          </a:p>
          <a:p>
            <a:pPr indent="-336550" lvl="0" marL="457200" rtl="0">
              <a:spcBef>
                <a:spcPts val="0"/>
              </a:spcBef>
              <a:buClr>
                <a:srgbClr val="1D1D1B"/>
              </a:buClr>
              <a:buSzPct val="100000"/>
              <a:buFont typeface="Trebuchet MS"/>
            </a:pPr>
            <a:r>
              <a:rPr lang="en" sz="1700">
                <a:solidFill>
                  <a:srgbClr val="1D1D1B"/>
                </a:solidFill>
                <a:latin typeface="Trebuchet MS"/>
                <a:ea typeface="Trebuchet MS"/>
                <a:cs typeface="Trebuchet MS"/>
                <a:sym typeface="Trebuchet MS"/>
              </a:rPr>
              <a:t>27,169 french  </a:t>
            </a:r>
          </a:p>
          <a:p>
            <a:pPr indent="-336550" lvl="0" marL="457200" rtl="0">
              <a:spcBef>
                <a:spcPts val="0"/>
              </a:spcBef>
              <a:buClr>
                <a:srgbClr val="1D1D1B"/>
              </a:buClr>
              <a:buSzPct val="100000"/>
              <a:buFont typeface="Trebuchet MS"/>
            </a:pPr>
            <a:r>
              <a:rPr lang="en" sz="1700">
                <a:solidFill>
                  <a:srgbClr val="1D1D1B"/>
                </a:solidFill>
                <a:latin typeface="Trebuchet MS"/>
                <a:ea typeface="Trebuchet MS"/>
                <a:cs typeface="Trebuchet MS"/>
                <a:sym typeface="Trebuchet MS"/>
              </a:rPr>
              <a:t>28,150 Australians </a:t>
            </a:r>
          </a:p>
          <a:p>
            <a:pPr indent="-336550" lvl="0" marL="457200" rtl="0">
              <a:spcBef>
                <a:spcPts val="0"/>
              </a:spcBef>
              <a:buClr>
                <a:srgbClr val="1D1D1B"/>
              </a:buClr>
              <a:buSzPct val="100000"/>
              <a:buFont typeface="Trebuchet MS"/>
            </a:pPr>
            <a:r>
              <a:rPr lang="en" sz="1700">
                <a:solidFill>
                  <a:srgbClr val="1D1D1B"/>
                </a:solidFill>
                <a:latin typeface="Trebuchet MS"/>
                <a:ea typeface="Trebuchet MS"/>
                <a:cs typeface="Trebuchet MS"/>
                <a:sym typeface="Trebuchet MS"/>
              </a:rPr>
              <a:t>7,473 New Zealand</a:t>
            </a:r>
          </a:p>
          <a:p>
            <a:pPr indent="-336550" lvl="0" marL="457200" rtl="0">
              <a:spcBef>
                <a:spcPts val="0"/>
              </a:spcBef>
              <a:buClr>
                <a:srgbClr val="1D1D1B"/>
              </a:buClr>
              <a:buSzPct val="100000"/>
              <a:buFont typeface="Trebuchet MS"/>
            </a:pPr>
            <a:r>
              <a:rPr lang="en" sz="1700">
                <a:solidFill>
                  <a:srgbClr val="1D1D1B"/>
                </a:solidFill>
                <a:latin typeface="Trebuchet MS"/>
                <a:ea typeface="Trebuchet MS"/>
                <a:cs typeface="Trebuchet MS"/>
                <a:sym typeface="Trebuchet MS"/>
              </a:rPr>
              <a:t>4,779 Indian </a:t>
            </a:r>
          </a:p>
          <a:p>
            <a:pPr indent="-336550" lvl="0" marL="457200" rtl="0">
              <a:spcBef>
                <a:spcPts val="0"/>
              </a:spcBef>
              <a:buClr>
                <a:srgbClr val="1D1D1B"/>
              </a:buClr>
              <a:buSzPct val="100000"/>
              <a:buFont typeface="Trebuchet MS"/>
            </a:pPr>
            <a:r>
              <a:rPr lang="en" sz="1700">
                <a:solidFill>
                  <a:srgbClr val="1D1D1B"/>
                </a:solidFill>
                <a:latin typeface="Trebuchet MS"/>
                <a:ea typeface="Trebuchet MS"/>
                <a:cs typeface="Trebuchet MS"/>
                <a:sym typeface="Trebuchet MS"/>
              </a:rPr>
              <a:t>142 Newfoundland </a:t>
            </a:r>
          </a:p>
          <a:p>
            <a:pPr indent="-336550" lvl="0" marL="457200" rtl="0">
              <a:spcBef>
                <a:spcPts val="0"/>
              </a:spcBef>
              <a:buClr>
                <a:srgbClr val="1D1D1B"/>
              </a:buClr>
              <a:buSzPct val="100000"/>
              <a:buFont typeface="Trebuchet MS"/>
            </a:pPr>
            <a:r>
              <a:rPr lang="en" sz="1700">
                <a:solidFill>
                  <a:srgbClr val="1D1D1B"/>
                </a:solidFill>
                <a:latin typeface="Trebuchet MS"/>
                <a:ea typeface="Trebuchet MS"/>
                <a:cs typeface="Trebuchet MS"/>
                <a:sym typeface="Trebuchet MS"/>
              </a:rPr>
              <a:t>And 329,338 Ottoman Empire casualties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mt="33000"/>
          </a:blip>
          <a:stretch>
            <a:fillRect/>
          </a:stretch>
        </p:blipFill>
        <p:spPr>
          <a:xfrm>
            <a:off x="-115050" y="0"/>
            <a:ext cx="9343400" cy="5143500"/>
          </a:xfrm>
          <a:prstGeom prst="rect">
            <a:avLst/>
          </a:prstGeom>
          <a:noFill/>
          <a:ln>
            <a:noFill/>
          </a:ln>
        </p:spPr>
      </p:pic>
      <p:sp>
        <p:nvSpPr>
          <p:cNvPr id="146" name="Shape 146"/>
          <p:cNvSpPr txBox="1"/>
          <p:nvPr>
            <p:ph type="title"/>
          </p:nvPr>
        </p:nvSpPr>
        <p:spPr>
          <a:xfrm>
            <a:off x="3071950" y="456775"/>
            <a:ext cx="32445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Fun Facts:</a:t>
            </a:r>
          </a:p>
        </p:txBody>
      </p:sp>
      <p:sp>
        <p:nvSpPr>
          <p:cNvPr id="147" name="Shape 147"/>
          <p:cNvSpPr txBox="1"/>
          <p:nvPr>
            <p:ph idx="2" type="body"/>
          </p:nvPr>
        </p:nvSpPr>
        <p:spPr>
          <a:xfrm>
            <a:off x="1010925" y="1544150"/>
            <a:ext cx="6782400" cy="3210600"/>
          </a:xfrm>
          <a:prstGeom prst="rect">
            <a:avLst/>
          </a:prstGeom>
        </p:spPr>
        <p:txBody>
          <a:bodyPr anchorCtr="0" anchor="t" bIns="91425" lIns="91425" rIns="91425" tIns="91425">
            <a:noAutofit/>
          </a:bodyPr>
          <a:lstStyle/>
          <a:p>
            <a:pPr indent="-342900" lvl="0" marL="457200" rtl="0">
              <a:spcBef>
                <a:spcPts val="0"/>
              </a:spcBef>
              <a:spcAft>
                <a:spcPts val="0"/>
              </a:spcAft>
              <a:buClr>
                <a:srgbClr val="1D1D1B"/>
              </a:buClr>
              <a:buSzPct val="100000"/>
              <a:buFont typeface="Trebuchet MS"/>
            </a:pPr>
            <a:r>
              <a:rPr lang="en" sz="1800">
                <a:solidFill>
                  <a:srgbClr val="1D1D1B"/>
                </a:solidFill>
                <a:latin typeface="Trebuchet MS"/>
                <a:ea typeface="Trebuchet MS"/>
                <a:cs typeface="Trebuchet MS"/>
                <a:sym typeface="Trebuchet MS"/>
              </a:rPr>
              <a:t>The Allies never made it past the beach.</a:t>
            </a:r>
          </a:p>
          <a:p>
            <a:pPr indent="-342900" lvl="0" marL="457200" rtl="0">
              <a:spcBef>
                <a:spcPts val="0"/>
              </a:spcBef>
              <a:spcAft>
                <a:spcPts val="0"/>
              </a:spcAft>
              <a:buClr>
                <a:srgbClr val="1D1D1B"/>
              </a:buClr>
              <a:buSzPct val="100000"/>
              <a:buFont typeface="Trebuchet MS"/>
            </a:pPr>
            <a:r>
              <a:rPr lang="en" sz="1800">
                <a:solidFill>
                  <a:srgbClr val="1D1D1B"/>
                </a:solidFill>
                <a:latin typeface="Trebuchet MS"/>
                <a:ea typeface="Trebuchet MS"/>
                <a:cs typeface="Trebuchet MS"/>
                <a:sym typeface="Trebuchet MS"/>
              </a:rPr>
              <a:t>Submarines played a big role in the battle. </a:t>
            </a:r>
          </a:p>
          <a:p>
            <a:pPr indent="-342900" lvl="0" marL="457200" rtl="0">
              <a:spcBef>
                <a:spcPts val="0"/>
              </a:spcBef>
              <a:spcAft>
                <a:spcPts val="0"/>
              </a:spcAft>
              <a:buClr>
                <a:srgbClr val="1D1D1B"/>
              </a:buClr>
              <a:buSzPct val="100000"/>
              <a:buFont typeface="Trebuchet MS"/>
            </a:pPr>
            <a:r>
              <a:rPr lang="en" sz="1800">
                <a:solidFill>
                  <a:srgbClr val="1D1D1B"/>
                </a:solidFill>
                <a:latin typeface="Trebuchet MS"/>
                <a:ea typeface="Trebuchet MS"/>
                <a:cs typeface="Trebuchet MS"/>
                <a:sym typeface="Trebuchet MS"/>
              </a:rPr>
              <a:t>The failure of Gallipoli almost derailed Winston Churchill's career.</a:t>
            </a:r>
          </a:p>
          <a:p>
            <a:pPr indent="-342900" lvl="0" marL="457200" rtl="0">
              <a:spcBef>
                <a:spcPts val="0"/>
              </a:spcBef>
              <a:spcAft>
                <a:spcPts val="0"/>
              </a:spcAft>
              <a:buClr>
                <a:srgbClr val="1D1D1B"/>
              </a:buClr>
              <a:buSzPct val="100000"/>
              <a:buFont typeface="Trebuchet MS"/>
            </a:pPr>
            <a:r>
              <a:rPr lang="en" sz="1800">
                <a:solidFill>
                  <a:srgbClr val="1D1D1B"/>
                </a:solidFill>
                <a:latin typeface="Trebuchet MS"/>
                <a:ea typeface="Trebuchet MS"/>
                <a:cs typeface="Trebuchet MS"/>
                <a:sym typeface="Trebuchet MS"/>
              </a:rPr>
              <a:t>Three separate national identities were forged at Gallipoli.</a:t>
            </a:r>
          </a:p>
          <a:p>
            <a:pPr indent="-342900" lvl="0" marL="457200" rtl="0">
              <a:spcBef>
                <a:spcPts val="0"/>
              </a:spcBef>
              <a:spcAft>
                <a:spcPts val="0"/>
              </a:spcAft>
              <a:buClr>
                <a:srgbClr val="1D1D1B"/>
              </a:buClr>
              <a:buSzPct val="100000"/>
              <a:buFont typeface="Trebuchet MS"/>
            </a:pPr>
            <a:r>
              <a:rPr lang="en" sz="1800">
                <a:solidFill>
                  <a:srgbClr val="1D1D1B"/>
                </a:solidFill>
                <a:latin typeface="Trebuchet MS"/>
                <a:ea typeface="Trebuchet MS"/>
                <a:cs typeface="Trebuchet MS"/>
                <a:sym typeface="Trebuchet MS"/>
              </a:rPr>
              <a:t>The last Gallipoli survivor made it to the 21st Century.   </a:t>
            </a:r>
            <a:r>
              <a:rPr lang="en" sz="1000">
                <a:solidFill>
                  <a:srgbClr val="1D1D1B"/>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2425125" y="412375"/>
            <a:ext cx="5368200" cy="857400"/>
          </a:xfrm>
          <a:prstGeom prst="rect">
            <a:avLst/>
          </a:prstGeom>
        </p:spPr>
        <p:txBody>
          <a:bodyPr anchorCtr="0" anchor="b" bIns="91425" lIns="91425" rIns="91425" tIns="91425">
            <a:noAutofit/>
          </a:bodyPr>
          <a:lstStyle/>
          <a:p>
            <a:pPr lvl="0" rtl="0" algn="l">
              <a:spcBef>
                <a:spcPts val="0"/>
              </a:spcBef>
              <a:buNone/>
            </a:pPr>
            <a:r>
              <a:rPr lang="en" sz="4800">
                <a:solidFill>
                  <a:srgbClr val="403228"/>
                </a:solidFill>
                <a:latin typeface="Lobster"/>
                <a:ea typeface="Lobster"/>
                <a:cs typeface="Lobster"/>
                <a:sym typeface="Lobster"/>
              </a:rPr>
              <a:t>Works Cited </a:t>
            </a:r>
          </a:p>
        </p:txBody>
      </p:sp>
      <p:sp>
        <p:nvSpPr>
          <p:cNvPr id="153" name="Shape 153"/>
          <p:cNvSpPr txBox="1"/>
          <p:nvPr>
            <p:ph idx="2" type="body"/>
          </p:nvPr>
        </p:nvSpPr>
        <p:spPr>
          <a:xfrm>
            <a:off x="1010925" y="1544150"/>
            <a:ext cx="6782400" cy="3210600"/>
          </a:xfrm>
          <a:prstGeom prst="rect">
            <a:avLst/>
          </a:prstGeom>
        </p:spPr>
        <p:txBody>
          <a:bodyPr anchorCtr="0" anchor="t" bIns="91425" lIns="91425" rIns="91425" tIns="91425">
            <a:noAutofit/>
          </a:bodyPr>
          <a:lstStyle/>
          <a:p>
            <a:pPr lvl="0" rtl="0">
              <a:lnSpc>
                <a:spcPct val="200000"/>
              </a:lnSpc>
              <a:spcBef>
                <a:spcPts val="0"/>
              </a:spcBef>
              <a:spcAft>
                <a:spcPts val="0"/>
              </a:spcAft>
              <a:buNone/>
            </a:pPr>
            <a:r>
              <a:rPr lang="en" sz="1100">
                <a:solidFill>
                  <a:schemeClr val="dk1"/>
                </a:solidFill>
                <a:latin typeface="Arial"/>
                <a:ea typeface="Arial"/>
                <a:cs typeface="Arial"/>
                <a:sym typeface="Arial"/>
              </a:rPr>
              <a:t>Neiberg, Michael S. </a:t>
            </a:r>
            <a:r>
              <a:rPr i="1" lang="en" sz="1100">
                <a:solidFill>
                  <a:schemeClr val="dk1"/>
                </a:solidFill>
                <a:latin typeface="Arial"/>
                <a:ea typeface="Arial"/>
                <a:cs typeface="Arial"/>
                <a:sym typeface="Arial"/>
              </a:rPr>
              <a:t>Fighting the Great War: A Global History</a:t>
            </a:r>
            <a:r>
              <a:rPr lang="en" sz="1100">
                <a:solidFill>
                  <a:schemeClr val="dk1"/>
                </a:solidFill>
                <a:latin typeface="Arial"/>
                <a:ea typeface="Arial"/>
                <a:cs typeface="Arial"/>
                <a:sym typeface="Arial"/>
              </a:rPr>
              <a:t>. Cambridge, MA: Harvard UP, 2005. Print</a:t>
            </a:r>
          </a:p>
          <a:p>
            <a:pPr indent="457200" lvl="0" rtl="0">
              <a:lnSpc>
                <a:spcPct val="200000"/>
              </a:lnSpc>
              <a:spcBef>
                <a:spcPts val="0"/>
              </a:spcBef>
              <a:spcAft>
                <a:spcPts val="0"/>
              </a:spcAft>
              <a:buNone/>
            </a:pPr>
            <a:r>
              <a:rPr lang="en" sz="1100">
                <a:solidFill>
                  <a:schemeClr val="dk1"/>
                </a:solidFill>
                <a:latin typeface="Arial"/>
                <a:ea typeface="Arial"/>
                <a:cs typeface="Arial"/>
                <a:sym typeface="Arial"/>
              </a:rPr>
              <a:t>Tucker, Spencer C. </a:t>
            </a:r>
            <a:r>
              <a:rPr i="1" lang="en" sz="1100">
                <a:solidFill>
                  <a:schemeClr val="dk1"/>
                </a:solidFill>
                <a:latin typeface="Arial"/>
                <a:ea typeface="Arial"/>
                <a:cs typeface="Arial"/>
                <a:sym typeface="Arial"/>
              </a:rPr>
              <a:t>World War I: Encyclopedia</a:t>
            </a:r>
            <a:r>
              <a:rPr lang="en" sz="1100">
                <a:solidFill>
                  <a:schemeClr val="dk1"/>
                </a:solidFill>
                <a:latin typeface="Arial"/>
                <a:ea typeface="Arial"/>
                <a:cs typeface="Arial"/>
                <a:sym typeface="Arial"/>
              </a:rPr>
              <a:t>. Santa Barbara, CA: ABC-CLIO, 2005. Print.                      "Battle of Gallipoli." </a:t>
            </a:r>
            <a:r>
              <a:rPr i="1" lang="en" sz="1100">
                <a:solidFill>
                  <a:schemeClr val="dk1"/>
                </a:solidFill>
                <a:latin typeface="Arial"/>
                <a:ea typeface="Arial"/>
                <a:cs typeface="Arial"/>
                <a:sym typeface="Arial"/>
              </a:rPr>
              <a:t>Http://www.history.com/topics/world-war-i/battle-of-gallipol</a:t>
            </a:r>
            <a:r>
              <a:rPr lang="en" sz="1100">
                <a:solidFill>
                  <a:schemeClr val="dk1"/>
                </a:solidFill>
                <a:latin typeface="Arial"/>
                <a:ea typeface="Arial"/>
                <a:cs typeface="Arial"/>
                <a:sym typeface="Arial"/>
              </a:rPr>
              <a:t>. N.p., n.d. Web</a:t>
            </a:r>
            <a:r>
              <a:rPr lang="en" sz="1100">
                <a:solidFill>
                  <a:schemeClr val="dk1"/>
                </a:solidFill>
                <a:latin typeface="Arial"/>
                <a:ea typeface="Arial"/>
                <a:cs typeface="Arial"/>
                <a:sym typeface="Arial"/>
              </a:rPr>
              <a:t>"Famous </a:t>
            </a:r>
          </a:p>
          <a:p>
            <a:pPr lvl="0" rtl="0">
              <a:lnSpc>
                <a:spcPct val="200000"/>
              </a:lnSpc>
              <a:spcBef>
                <a:spcPts val="0"/>
              </a:spcBef>
              <a:spcAft>
                <a:spcPts val="0"/>
              </a:spcAft>
              <a:buNone/>
            </a:pPr>
            <a:r>
              <a:rPr lang="en" sz="1100">
                <a:solidFill>
                  <a:schemeClr val="dk1"/>
                </a:solidFill>
                <a:latin typeface="Arial"/>
                <a:ea typeface="Arial"/>
                <a:cs typeface="Arial"/>
                <a:sym typeface="Arial"/>
              </a:rPr>
              <a:t>People of the First World War."											 </a:t>
            </a:r>
            <a:r>
              <a:rPr i="1" lang="en" sz="1100">
                <a:solidFill>
                  <a:schemeClr val="dk1"/>
                </a:solidFill>
                <a:latin typeface="Arial"/>
                <a:ea typeface="Arial"/>
                <a:cs typeface="Arial"/>
                <a:sym typeface="Arial"/>
              </a:rPr>
              <a:t>Http://www.biographyonline.net/military/wwi/people-first-world-war.html</a:t>
            </a:r>
            <a:r>
              <a:rPr lang="en" sz="1100">
                <a:solidFill>
                  <a:schemeClr val="dk1"/>
                </a:solidFill>
                <a:latin typeface="Arial"/>
                <a:ea typeface="Arial"/>
                <a:cs typeface="Arial"/>
                <a:sym typeface="Arial"/>
              </a:rPr>
              <a:t>. N.p., n.d. Web. </a:t>
            </a:r>
          </a:p>
          <a:p>
            <a:pPr lvl="0" rtl="0">
              <a:spcBef>
                <a:spcPts val="0"/>
              </a:spcBef>
              <a:spcAft>
                <a:spcPts val="0"/>
              </a:spcAft>
              <a:buNone/>
            </a:pPr>
            <a:r>
              <a:rPr lang="en" sz="1050">
                <a:solidFill>
                  <a:schemeClr val="dk1"/>
                </a:solidFill>
                <a:highlight>
                  <a:srgbClr val="F1F4F5"/>
                </a:highlight>
                <a:latin typeface="Arial"/>
                <a:ea typeface="Arial"/>
                <a:cs typeface="Arial"/>
                <a:sym typeface="Arial"/>
              </a:rPr>
              <a:t>History.com Staff. "Dardanelles Campaign." </a:t>
            </a:r>
            <a:r>
              <a:rPr i="1" lang="en" sz="1050">
                <a:solidFill>
                  <a:schemeClr val="dk1"/>
                </a:solidFill>
                <a:highlight>
                  <a:srgbClr val="F1F4F5"/>
                </a:highlight>
                <a:latin typeface="Arial"/>
                <a:ea typeface="Arial"/>
                <a:cs typeface="Arial"/>
                <a:sym typeface="Arial"/>
              </a:rPr>
              <a:t>History.com</a:t>
            </a:r>
            <a:r>
              <a:rPr lang="en" sz="1050">
                <a:solidFill>
                  <a:schemeClr val="dk1"/>
                </a:solidFill>
                <a:highlight>
                  <a:srgbClr val="F1F4F5"/>
                </a:highlight>
                <a:latin typeface="Arial"/>
                <a:ea typeface="Arial"/>
                <a:cs typeface="Arial"/>
                <a:sym typeface="Arial"/>
              </a:rPr>
              <a:t>. A&amp;E Television Networks, 2009. Web. 30 Aug. 2016.</a:t>
            </a:r>
          </a:p>
          <a:p>
            <a:pPr lvl="0" rtl="0">
              <a:spcBef>
                <a:spcPts val="0"/>
              </a:spcBef>
              <a:spcAft>
                <a:spcPts val="0"/>
              </a:spcAft>
              <a:buNone/>
            </a:pPr>
            <a:r>
              <a:rPr lang="en" sz="1050">
                <a:solidFill>
                  <a:schemeClr val="dk1"/>
                </a:solidFill>
                <a:highlight>
                  <a:srgbClr val="F1F4F5"/>
                </a:highlight>
                <a:latin typeface="Arial"/>
                <a:ea typeface="Arial"/>
                <a:cs typeface="Arial"/>
                <a:sym typeface="Arial"/>
              </a:rPr>
              <a:t>"Gallipoli Campaign (WW1) – Overview." </a:t>
            </a:r>
            <a:r>
              <a:rPr i="1" lang="en" sz="1050">
                <a:solidFill>
                  <a:schemeClr val="dk1"/>
                </a:solidFill>
                <a:highlight>
                  <a:srgbClr val="F1F4F5"/>
                </a:highlight>
                <a:latin typeface="Arial"/>
                <a:ea typeface="Arial"/>
                <a:cs typeface="Arial"/>
                <a:sym typeface="Arial"/>
              </a:rPr>
              <a:t>History Clicking</a:t>
            </a:r>
            <a:r>
              <a:rPr lang="en" sz="1050">
                <a:solidFill>
                  <a:schemeClr val="dk1"/>
                </a:solidFill>
                <a:highlight>
                  <a:srgbClr val="F1F4F5"/>
                </a:highlight>
                <a:latin typeface="Arial"/>
                <a:ea typeface="Arial"/>
                <a:cs typeface="Arial"/>
                <a:sym typeface="Arial"/>
              </a:rPr>
              <a:t>. N.p., n.d. Web. 30 Aug. 2016.</a:t>
            </a:r>
          </a:p>
          <a:p>
            <a:pPr lvl="0" rtl="0">
              <a:spcBef>
                <a:spcPts val="0"/>
              </a:spcBef>
              <a:spcAft>
                <a:spcPts val="0"/>
              </a:spcAft>
              <a:buNone/>
            </a:pPr>
            <a:r>
              <a:rPr lang="en" sz="1050">
                <a:solidFill>
                  <a:schemeClr val="dk1"/>
                </a:solidFill>
                <a:highlight>
                  <a:srgbClr val="F1F4F5"/>
                </a:highlight>
                <a:latin typeface="Arial"/>
                <a:ea typeface="Arial"/>
                <a:cs typeface="Arial"/>
                <a:sym typeface="Arial"/>
              </a:rPr>
              <a:t>Greenspan, Jesse. "8 Things You May Not Know About the Gallipoli Campaign." </a:t>
            </a:r>
            <a:r>
              <a:rPr i="1" lang="en" sz="1050">
                <a:solidFill>
                  <a:schemeClr val="dk1"/>
                </a:solidFill>
                <a:highlight>
                  <a:srgbClr val="F1F4F5"/>
                </a:highlight>
                <a:latin typeface="Arial"/>
                <a:ea typeface="Arial"/>
                <a:cs typeface="Arial"/>
                <a:sym typeface="Arial"/>
              </a:rPr>
              <a:t>History.com</a:t>
            </a:r>
            <a:r>
              <a:rPr lang="en" sz="1050">
                <a:solidFill>
                  <a:schemeClr val="dk1"/>
                </a:solidFill>
                <a:highlight>
                  <a:srgbClr val="F1F4F5"/>
                </a:highlight>
                <a:latin typeface="Arial"/>
                <a:ea typeface="Arial"/>
                <a:cs typeface="Arial"/>
                <a:sym typeface="Arial"/>
              </a:rPr>
              <a:t>. A&amp;E Television Networks, 24 Apr. 2015. Web. 30 Aug. 2016</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2425125" y="412375"/>
            <a:ext cx="5368200" cy="857400"/>
          </a:xfrm>
          <a:prstGeom prst="rect">
            <a:avLst/>
          </a:prstGeom>
        </p:spPr>
        <p:txBody>
          <a:bodyPr anchorCtr="0" anchor="b" bIns="91425" lIns="91425" rIns="91425" tIns="91425">
            <a:noAutofit/>
          </a:bodyPr>
          <a:lstStyle/>
          <a:p>
            <a:pPr lvl="0" rtl="0" algn="l">
              <a:spcBef>
                <a:spcPts val="0"/>
              </a:spcBef>
              <a:buNone/>
            </a:pPr>
            <a:r>
              <a:rPr lang="en" sz="4800">
                <a:solidFill>
                  <a:srgbClr val="403228"/>
                </a:solidFill>
                <a:latin typeface="Lobster"/>
                <a:ea typeface="Lobster"/>
                <a:cs typeface="Lobster"/>
                <a:sym typeface="Lobster"/>
              </a:rPr>
              <a:t>Works Cited  Con.</a:t>
            </a:r>
          </a:p>
        </p:txBody>
      </p:sp>
      <p:sp>
        <p:nvSpPr>
          <p:cNvPr id="159" name="Shape 159"/>
          <p:cNvSpPr txBox="1"/>
          <p:nvPr>
            <p:ph idx="2" type="body"/>
          </p:nvPr>
        </p:nvSpPr>
        <p:spPr>
          <a:xfrm>
            <a:off x="1010925" y="1544150"/>
            <a:ext cx="6782400" cy="3210600"/>
          </a:xfrm>
          <a:prstGeom prst="rect">
            <a:avLst/>
          </a:prstGeom>
        </p:spPr>
        <p:txBody>
          <a:bodyPr anchorCtr="0" anchor="t" bIns="91425" lIns="91425" rIns="91425" tIns="91425">
            <a:noAutofit/>
          </a:bodyPr>
          <a:lstStyle/>
          <a:p>
            <a:pPr lvl="0" rtl="0">
              <a:spcBef>
                <a:spcPts val="0"/>
              </a:spcBef>
              <a:spcAft>
                <a:spcPts val="0"/>
              </a:spcAft>
              <a:buNone/>
            </a:pPr>
            <a:r>
              <a:t/>
            </a:r>
            <a:endParaRPr sz="1200">
              <a:solidFill>
                <a:srgbClr val="1D1D1B"/>
              </a:solidFill>
            </a:endParaRPr>
          </a:p>
          <a:p>
            <a:pPr lvl="0" rtl="0">
              <a:spcBef>
                <a:spcPts val="0"/>
              </a:spcBef>
              <a:spcAft>
                <a:spcPts val="0"/>
              </a:spcAft>
              <a:buNone/>
            </a:pPr>
            <a:r>
              <a:rPr lang="en" sz="1200" u="sng">
                <a:solidFill>
                  <a:schemeClr val="hlink"/>
                </a:solidFill>
                <a:latin typeface="Arial"/>
                <a:ea typeface="Arial"/>
                <a:cs typeface="Arial"/>
                <a:sym typeface="Arial"/>
                <a:hlinkClick r:id="rId3"/>
              </a:rPr>
              <a:t>https://www.youtube.com/watch?v=B3E_OcZXRVk</a:t>
            </a:r>
            <a:r>
              <a:rPr lang="en" sz="1200">
                <a:solidFill>
                  <a:srgbClr val="1D1D1B"/>
                </a:solidFill>
              </a:rPr>
              <a:t> </a:t>
            </a:r>
          </a:p>
          <a:p>
            <a:pPr lvl="0" rtl="0">
              <a:spcBef>
                <a:spcPts val="0"/>
              </a:spcBef>
              <a:spcAft>
                <a:spcPts val="0"/>
              </a:spcAft>
              <a:buNone/>
            </a:pPr>
            <a:r>
              <a:rPr lang="en" sz="1200" u="sng">
                <a:solidFill>
                  <a:schemeClr val="hlink"/>
                </a:solidFill>
                <a:hlinkClick r:id="rId4"/>
              </a:rPr>
              <a:t>https://www.youtube.com/watch?v=BuaIpBMWiuA</a:t>
            </a:r>
          </a:p>
          <a:p>
            <a:pPr lvl="0" rtl="0">
              <a:spcBef>
                <a:spcPts val="0"/>
              </a:spcBef>
              <a:spcAft>
                <a:spcPts val="0"/>
              </a:spcAft>
              <a:buNone/>
            </a:pPr>
            <a:r>
              <a:rPr lang="en" sz="1100" u="sng">
                <a:solidFill>
                  <a:schemeClr val="hlink"/>
                </a:solidFill>
                <a:latin typeface="Arial"/>
                <a:ea typeface="Arial"/>
                <a:cs typeface="Arial"/>
                <a:sym typeface="Arial"/>
                <a:hlinkClick r:id="rId5"/>
              </a:rPr>
              <a:t>http://www.gallipoli.gov.au/north-beach-and-the-sari-bair-range/evacuation-of-anzac.php</a:t>
            </a:r>
          </a:p>
          <a:p>
            <a:pPr lvl="0" rtl="0">
              <a:spcBef>
                <a:spcPts val="0"/>
              </a:spcBef>
              <a:spcAft>
                <a:spcPts val="0"/>
              </a:spcAft>
              <a:buNone/>
            </a:pPr>
            <a:r>
              <a:t/>
            </a:r>
            <a:endParaRPr sz="1000">
              <a:solidFill>
                <a:srgbClr val="1D1D1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Countries Involved</a:t>
            </a:r>
          </a:p>
        </p:txBody>
      </p:sp>
      <p:sp>
        <p:nvSpPr>
          <p:cNvPr id="50" name="Shape 50"/>
          <p:cNvSpPr txBox="1"/>
          <p:nvPr>
            <p:ph idx="2" type="body"/>
          </p:nvPr>
        </p:nvSpPr>
        <p:spPr>
          <a:xfrm>
            <a:off x="1495050" y="1503925"/>
            <a:ext cx="5854500" cy="3210600"/>
          </a:xfrm>
          <a:prstGeom prst="rect">
            <a:avLst/>
          </a:prstGeom>
        </p:spPr>
        <p:txBody>
          <a:bodyPr anchorCtr="0" anchor="t" bIns="91425" lIns="91425" rIns="91425" tIns="91425">
            <a:noAutofit/>
          </a:bodyPr>
          <a:lstStyle/>
          <a:p>
            <a:pPr indent="-342900" lvl="0" marL="457200" rtl="0">
              <a:spcBef>
                <a:spcPts val="0"/>
              </a:spcBef>
              <a:spcAft>
                <a:spcPts val="0"/>
              </a:spcAft>
              <a:buClr>
                <a:srgbClr val="1D1D1B"/>
              </a:buClr>
              <a:buSzPct val="100000"/>
              <a:buFont typeface="Trebuchet MS"/>
            </a:pPr>
            <a:r>
              <a:rPr lang="en" sz="1800">
                <a:solidFill>
                  <a:srgbClr val="1D1D1B"/>
                </a:solidFill>
                <a:latin typeface="Trebuchet MS"/>
                <a:ea typeface="Trebuchet MS"/>
                <a:cs typeface="Trebuchet MS"/>
                <a:sym typeface="Trebuchet MS"/>
              </a:rPr>
              <a:t>Central Powers involved Austria Hungary,  Ottoman Empire(modern day Turkey), Germany, Bulgaria</a:t>
            </a:r>
          </a:p>
          <a:p>
            <a:pPr lvl="0" rtl="0">
              <a:spcBef>
                <a:spcPts val="0"/>
              </a:spcBef>
              <a:spcAft>
                <a:spcPts val="0"/>
              </a:spcAft>
              <a:buNone/>
            </a:pPr>
            <a:r>
              <a:t/>
            </a:r>
            <a:endParaRPr sz="1800">
              <a:solidFill>
                <a:srgbClr val="1D1D1B"/>
              </a:solidFill>
              <a:latin typeface="Trebuchet MS"/>
              <a:ea typeface="Trebuchet MS"/>
              <a:cs typeface="Trebuchet MS"/>
              <a:sym typeface="Trebuchet MS"/>
            </a:endParaRPr>
          </a:p>
          <a:p>
            <a:pPr indent="-342900" lvl="0" marL="457200" rtl="0">
              <a:spcBef>
                <a:spcPts val="0"/>
              </a:spcBef>
              <a:spcAft>
                <a:spcPts val="0"/>
              </a:spcAft>
              <a:buClr>
                <a:srgbClr val="1D1D1B"/>
              </a:buClr>
              <a:buSzPct val="100000"/>
              <a:buFont typeface="Roboto Mono"/>
            </a:pPr>
            <a:r>
              <a:rPr lang="en" sz="1800">
                <a:solidFill>
                  <a:srgbClr val="1D1D1B"/>
                </a:solidFill>
                <a:latin typeface="Trebuchet MS"/>
                <a:ea typeface="Trebuchet MS"/>
                <a:cs typeface="Trebuchet MS"/>
                <a:sym typeface="Trebuchet MS"/>
              </a:rPr>
              <a:t>Allied Powers involved were Russia, France, Australia,  USA, United Kingdom </a:t>
            </a:r>
            <a:r>
              <a:rPr lang="en" sz="1800">
                <a:solidFill>
                  <a:srgbClr val="1D1D1B"/>
                </a:solidFill>
                <a:latin typeface="Roboto Mono"/>
                <a:ea typeface="Roboto Mono"/>
                <a:cs typeface="Roboto Mono"/>
                <a:sym typeface="Roboto Mono"/>
              </a:rPr>
              <a:t> </a:t>
            </a:r>
          </a:p>
        </p:txBody>
      </p:sp>
      <p:pic>
        <p:nvPicPr>
          <p:cNvPr descr="Image result for World War 1 Ottoman Empire Flag" id="51" name="Shape 51"/>
          <p:cNvPicPr preferRelativeResize="0"/>
          <p:nvPr/>
        </p:nvPicPr>
        <p:blipFill>
          <a:blip r:embed="rId3">
            <a:alphaModFix amt="65000"/>
          </a:blip>
          <a:stretch>
            <a:fillRect/>
          </a:stretch>
        </p:blipFill>
        <p:spPr>
          <a:xfrm>
            <a:off x="99386" y="1623450"/>
            <a:ext cx="1456812" cy="973099"/>
          </a:xfrm>
          <a:prstGeom prst="rect">
            <a:avLst/>
          </a:prstGeom>
          <a:noFill/>
          <a:ln>
            <a:noFill/>
          </a:ln>
        </p:spPr>
      </p:pic>
      <p:pic>
        <p:nvPicPr>
          <p:cNvPr id="52" name="Shape 52"/>
          <p:cNvPicPr preferRelativeResize="0"/>
          <p:nvPr/>
        </p:nvPicPr>
        <p:blipFill>
          <a:blip r:embed="rId4">
            <a:alphaModFix amt="65000"/>
          </a:blip>
          <a:stretch>
            <a:fillRect/>
          </a:stretch>
        </p:blipFill>
        <p:spPr>
          <a:xfrm>
            <a:off x="99373" y="2754524"/>
            <a:ext cx="1456824" cy="970618"/>
          </a:xfrm>
          <a:prstGeom prst="rect">
            <a:avLst/>
          </a:prstGeom>
          <a:noFill/>
          <a:ln>
            <a:noFill/>
          </a:ln>
        </p:spPr>
      </p:pic>
      <p:pic>
        <p:nvPicPr>
          <p:cNvPr id="53" name="Shape 53"/>
          <p:cNvPicPr preferRelativeResize="0"/>
          <p:nvPr/>
        </p:nvPicPr>
        <p:blipFill rotWithShape="1">
          <a:blip r:embed="rId5">
            <a:alphaModFix amt="65000"/>
          </a:blip>
          <a:srcRect b="0" l="0" r="0" t="-290"/>
          <a:stretch/>
        </p:blipFill>
        <p:spPr>
          <a:xfrm>
            <a:off x="99375" y="3883125"/>
            <a:ext cx="1456825" cy="973100"/>
          </a:xfrm>
          <a:prstGeom prst="rect">
            <a:avLst/>
          </a:prstGeom>
          <a:noFill/>
          <a:ln>
            <a:noFill/>
          </a:ln>
        </p:spPr>
      </p:pic>
      <p:pic>
        <p:nvPicPr>
          <p:cNvPr id="54" name="Shape 54"/>
          <p:cNvPicPr preferRelativeResize="0"/>
          <p:nvPr/>
        </p:nvPicPr>
        <p:blipFill>
          <a:blip r:embed="rId6">
            <a:alphaModFix amt="65000"/>
          </a:blip>
          <a:stretch>
            <a:fillRect/>
          </a:stretch>
        </p:blipFill>
        <p:spPr>
          <a:xfrm>
            <a:off x="7576100" y="42775"/>
            <a:ext cx="1459650" cy="973100"/>
          </a:xfrm>
          <a:prstGeom prst="rect">
            <a:avLst/>
          </a:prstGeom>
          <a:noFill/>
          <a:ln>
            <a:noFill/>
          </a:ln>
        </p:spPr>
      </p:pic>
      <p:pic>
        <p:nvPicPr>
          <p:cNvPr id="55" name="Shape 55"/>
          <p:cNvPicPr preferRelativeResize="0"/>
          <p:nvPr/>
        </p:nvPicPr>
        <p:blipFill>
          <a:blip r:embed="rId7">
            <a:alphaModFix amt="65000"/>
          </a:blip>
          <a:stretch>
            <a:fillRect/>
          </a:stretch>
        </p:blipFill>
        <p:spPr>
          <a:xfrm>
            <a:off x="7578925" y="1131574"/>
            <a:ext cx="1456825" cy="818077"/>
          </a:xfrm>
          <a:prstGeom prst="rect">
            <a:avLst/>
          </a:prstGeom>
          <a:noFill/>
          <a:ln>
            <a:noFill/>
          </a:ln>
        </p:spPr>
      </p:pic>
      <p:pic>
        <p:nvPicPr>
          <p:cNvPr id="56" name="Shape 56"/>
          <p:cNvPicPr preferRelativeResize="0"/>
          <p:nvPr/>
        </p:nvPicPr>
        <p:blipFill>
          <a:blip r:embed="rId8">
            <a:alphaModFix amt="65000"/>
          </a:blip>
          <a:stretch>
            <a:fillRect/>
          </a:stretch>
        </p:blipFill>
        <p:spPr>
          <a:xfrm>
            <a:off x="7578925" y="2059875"/>
            <a:ext cx="1456825" cy="928471"/>
          </a:xfrm>
          <a:prstGeom prst="rect">
            <a:avLst/>
          </a:prstGeom>
          <a:noFill/>
          <a:ln>
            <a:noFill/>
          </a:ln>
        </p:spPr>
      </p:pic>
      <p:pic>
        <p:nvPicPr>
          <p:cNvPr id="57" name="Shape 57"/>
          <p:cNvPicPr preferRelativeResize="0"/>
          <p:nvPr/>
        </p:nvPicPr>
        <p:blipFill>
          <a:blip r:embed="rId9">
            <a:alphaModFix amt="65000"/>
          </a:blip>
          <a:stretch>
            <a:fillRect/>
          </a:stretch>
        </p:blipFill>
        <p:spPr>
          <a:xfrm>
            <a:off x="7578925" y="3103875"/>
            <a:ext cx="1456825" cy="971216"/>
          </a:xfrm>
          <a:prstGeom prst="rect">
            <a:avLst/>
          </a:prstGeom>
          <a:noFill/>
          <a:ln>
            <a:noFill/>
          </a:ln>
        </p:spPr>
      </p:pic>
      <p:pic>
        <p:nvPicPr>
          <p:cNvPr id="58" name="Shape 58"/>
          <p:cNvPicPr preferRelativeResize="0"/>
          <p:nvPr/>
        </p:nvPicPr>
        <p:blipFill>
          <a:blip r:embed="rId10">
            <a:alphaModFix amt="65000"/>
          </a:blip>
          <a:stretch>
            <a:fillRect/>
          </a:stretch>
        </p:blipFill>
        <p:spPr>
          <a:xfrm>
            <a:off x="7578925" y="4129508"/>
            <a:ext cx="1456824" cy="971216"/>
          </a:xfrm>
          <a:prstGeom prst="rect">
            <a:avLst/>
          </a:prstGeom>
          <a:noFill/>
          <a:ln>
            <a:noFill/>
          </a:ln>
        </p:spPr>
      </p:pic>
      <p:pic>
        <p:nvPicPr>
          <p:cNvPr id="59" name="Shape 59"/>
          <p:cNvPicPr preferRelativeResize="0"/>
          <p:nvPr/>
        </p:nvPicPr>
        <p:blipFill>
          <a:blip r:embed="rId11">
            <a:alphaModFix amt="65000"/>
          </a:blip>
          <a:stretch>
            <a:fillRect/>
          </a:stretch>
        </p:blipFill>
        <p:spPr>
          <a:xfrm>
            <a:off x="99375" y="440325"/>
            <a:ext cx="1459650" cy="1025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Important Figures</a:t>
            </a:r>
          </a:p>
        </p:txBody>
      </p:sp>
      <p:sp>
        <p:nvSpPr>
          <p:cNvPr id="65" name="Shape 65"/>
          <p:cNvSpPr txBox="1"/>
          <p:nvPr>
            <p:ph idx="2" type="body"/>
          </p:nvPr>
        </p:nvSpPr>
        <p:spPr>
          <a:xfrm>
            <a:off x="1088700" y="1344200"/>
            <a:ext cx="6782400" cy="3382200"/>
          </a:xfrm>
          <a:prstGeom prst="rect">
            <a:avLst/>
          </a:prstGeom>
        </p:spPr>
        <p:txBody>
          <a:bodyPr anchorCtr="0" anchor="t" bIns="91425" lIns="91425" rIns="91425" tIns="91425">
            <a:noAutofit/>
          </a:bodyPr>
          <a:lstStyle/>
          <a:p>
            <a:pPr lvl="0" rtl="0">
              <a:spcBef>
                <a:spcPts val="0"/>
              </a:spcBef>
              <a:spcAft>
                <a:spcPts val="0"/>
              </a:spcAft>
              <a:buNone/>
            </a:pPr>
            <a:r>
              <a:t/>
            </a:r>
            <a:endParaRPr sz="1200">
              <a:solidFill>
                <a:srgbClr val="1D1D1B"/>
              </a:solidFill>
              <a:latin typeface="Trebuchet MS"/>
              <a:ea typeface="Trebuchet MS"/>
              <a:cs typeface="Trebuchet MS"/>
              <a:sym typeface="Trebuchet MS"/>
            </a:endParaRP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Winston Churchill 1874-1964. First Lord of the Admiralty. Resigned in 1915</a:t>
            </a: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Herbert Kitchener 1850-1916. Appointed Secretary of State in 1914.</a:t>
            </a:r>
            <a:r>
              <a:rPr lang="en" sz="1200">
                <a:solidFill>
                  <a:srgbClr val="1D1D1B"/>
                </a:solidFill>
                <a:latin typeface="Trebuchet MS"/>
                <a:ea typeface="Trebuchet MS"/>
                <a:cs typeface="Trebuchet MS"/>
                <a:sym typeface="Trebuchet MS"/>
              </a:rPr>
              <a:t> Played a crucial role</a:t>
            </a:r>
            <a:r>
              <a:rPr lang="en" sz="1200">
                <a:solidFill>
                  <a:srgbClr val="1D1D1B"/>
                </a:solidFill>
                <a:latin typeface="Trebuchet MS"/>
                <a:ea typeface="Trebuchet MS"/>
                <a:cs typeface="Trebuchet MS"/>
                <a:sym typeface="Trebuchet MS"/>
              </a:rPr>
              <a:t> </a:t>
            </a:r>
          </a:p>
          <a:p>
            <a:pPr lvl="0" rtl="0">
              <a:spcBef>
                <a:spcPts val="0"/>
              </a:spcBef>
              <a:spcAft>
                <a:spcPts val="0"/>
              </a:spcAft>
              <a:buNone/>
            </a:pPr>
            <a:r>
              <a:rPr lang="en" sz="1200">
                <a:solidFill>
                  <a:srgbClr val="1D1D1B"/>
                </a:solidFill>
                <a:latin typeface="Trebuchet MS"/>
                <a:ea typeface="Trebuchet MS"/>
                <a:cs typeface="Trebuchet MS"/>
                <a:sym typeface="Trebuchet MS"/>
              </a:rPr>
              <a:t>Generals</a:t>
            </a: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John De Robeck 1875-1924 Royal navy officer. </a:t>
            </a: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Ian Hamilton 1853-1947 officer in British Army, commanded Gallipoli campaign.</a:t>
            </a: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Henri Gouraud 1890-1937  French general </a:t>
            </a: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Enver Pasha 1914-1918 Ottoman General.   </a:t>
            </a:r>
          </a:p>
          <a:p>
            <a:pPr indent="-304800" lvl="0" marL="457200" rtl="0">
              <a:spcBef>
                <a:spcPts val="0"/>
              </a:spcBef>
              <a:spcAft>
                <a:spcPts val="0"/>
              </a:spcAft>
              <a:buClr>
                <a:srgbClr val="1D1D1B"/>
              </a:buClr>
              <a:buSzPct val="100000"/>
              <a:buFont typeface="Trebuchet MS"/>
            </a:pPr>
            <a:r>
              <a:rPr lang="en" sz="1200">
                <a:solidFill>
                  <a:srgbClr val="1D1D1B"/>
                </a:solidFill>
                <a:latin typeface="Trebuchet MS"/>
                <a:ea typeface="Trebuchet MS"/>
                <a:cs typeface="Trebuchet MS"/>
                <a:sym typeface="Trebuchet MS"/>
              </a:rPr>
              <a:t>Otto Liman Von Sanders 1874-1918. German general.</a:t>
            </a:r>
          </a:p>
          <a:p>
            <a:pPr lvl="0" rtl="0">
              <a:spcBef>
                <a:spcPts val="0"/>
              </a:spcBef>
              <a:spcAft>
                <a:spcPts val="0"/>
              </a:spcAft>
              <a:buNone/>
            </a:pPr>
            <a:r>
              <a:t/>
            </a:r>
            <a:endParaRPr sz="1000">
              <a:solidFill>
                <a:srgbClr val="1D1D1B"/>
              </a:solidFill>
            </a:endParaRPr>
          </a:p>
          <a:p>
            <a:pPr lvl="0" rtl="0">
              <a:spcBef>
                <a:spcPts val="0"/>
              </a:spcBef>
              <a:spcAft>
                <a:spcPts val="0"/>
              </a:spcAft>
              <a:buNone/>
            </a:pPr>
            <a:r>
              <a:t/>
            </a:r>
            <a:endParaRPr sz="1000">
              <a:solidFill>
                <a:srgbClr val="1D1D1B"/>
              </a:solidFill>
            </a:endParaRPr>
          </a:p>
        </p:txBody>
      </p:sp>
      <p:pic>
        <p:nvPicPr>
          <p:cNvPr id="66" name="Shape 66"/>
          <p:cNvPicPr preferRelativeResize="0"/>
          <p:nvPr/>
        </p:nvPicPr>
        <p:blipFill>
          <a:blip r:embed="rId3">
            <a:alphaModFix amt="71000"/>
          </a:blip>
          <a:stretch>
            <a:fillRect/>
          </a:stretch>
        </p:blipFill>
        <p:spPr>
          <a:xfrm>
            <a:off x="27275" y="237024"/>
            <a:ext cx="1061424" cy="1347990"/>
          </a:xfrm>
          <a:prstGeom prst="rect">
            <a:avLst/>
          </a:prstGeom>
          <a:noFill/>
          <a:ln>
            <a:noFill/>
          </a:ln>
        </p:spPr>
      </p:pic>
      <p:pic>
        <p:nvPicPr>
          <p:cNvPr id="67" name="Shape 67"/>
          <p:cNvPicPr preferRelativeResize="0"/>
          <p:nvPr/>
        </p:nvPicPr>
        <p:blipFill>
          <a:blip r:embed="rId4">
            <a:alphaModFix amt="60000"/>
          </a:blip>
          <a:stretch>
            <a:fillRect/>
          </a:stretch>
        </p:blipFill>
        <p:spPr>
          <a:xfrm>
            <a:off x="27275" y="1838050"/>
            <a:ext cx="1061416" cy="1467399"/>
          </a:xfrm>
          <a:prstGeom prst="rect">
            <a:avLst/>
          </a:prstGeom>
          <a:noFill/>
          <a:ln>
            <a:noFill/>
          </a:ln>
        </p:spPr>
      </p:pic>
      <p:pic>
        <p:nvPicPr>
          <p:cNvPr id="68" name="Shape 68"/>
          <p:cNvPicPr preferRelativeResize="0"/>
          <p:nvPr/>
        </p:nvPicPr>
        <p:blipFill>
          <a:blip r:embed="rId5">
            <a:alphaModFix amt="73000"/>
          </a:blip>
          <a:stretch>
            <a:fillRect/>
          </a:stretch>
        </p:blipFill>
        <p:spPr>
          <a:xfrm>
            <a:off x="27274" y="3558463"/>
            <a:ext cx="1061425" cy="1478211"/>
          </a:xfrm>
          <a:prstGeom prst="rect">
            <a:avLst/>
          </a:prstGeom>
          <a:noFill/>
          <a:ln>
            <a:noFill/>
          </a:ln>
        </p:spPr>
      </p:pic>
      <p:pic>
        <p:nvPicPr>
          <p:cNvPr id="69" name="Shape 69"/>
          <p:cNvPicPr preferRelativeResize="0"/>
          <p:nvPr/>
        </p:nvPicPr>
        <p:blipFill>
          <a:blip r:embed="rId6">
            <a:alphaModFix amt="67000"/>
          </a:blip>
          <a:stretch>
            <a:fillRect/>
          </a:stretch>
        </p:blipFill>
        <p:spPr>
          <a:xfrm>
            <a:off x="7948950" y="237024"/>
            <a:ext cx="1061425" cy="1347999"/>
          </a:xfrm>
          <a:prstGeom prst="rect">
            <a:avLst/>
          </a:prstGeom>
          <a:noFill/>
          <a:ln>
            <a:noFill/>
          </a:ln>
        </p:spPr>
      </p:pic>
      <p:pic>
        <p:nvPicPr>
          <p:cNvPr id="70" name="Shape 70"/>
          <p:cNvPicPr preferRelativeResize="0"/>
          <p:nvPr/>
        </p:nvPicPr>
        <p:blipFill>
          <a:blip r:embed="rId7">
            <a:alphaModFix amt="70000"/>
          </a:blip>
          <a:stretch>
            <a:fillRect/>
          </a:stretch>
        </p:blipFill>
        <p:spPr>
          <a:xfrm>
            <a:off x="7948950" y="1779575"/>
            <a:ext cx="1139274" cy="1584350"/>
          </a:xfrm>
          <a:prstGeom prst="rect">
            <a:avLst/>
          </a:prstGeom>
          <a:noFill/>
          <a:ln>
            <a:noFill/>
          </a:ln>
        </p:spPr>
      </p:pic>
      <p:pic>
        <p:nvPicPr>
          <p:cNvPr id="71" name="Shape 71"/>
          <p:cNvPicPr preferRelativeResize="0"/>
          <p:nvPr/>
        </p:nvPicPr>
        <p:blipFill>
          <a:blip r:embed="rId8">
            <a:alphaModFix amt="67000"/>
          </a:blip>
          <a:stretch>
            <a:fillRect/>
          </a:stretch>
        </p:blipFill>
        <p:spPr>
          <a:xfrm>
            <a:off x="7948950" y="3558475"/>
            <a:ext cx="1139275" cy="1467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pic>
        <p:nvPicPr>
          <p:cNvPr id="76" name="Shape 76"/>
          <p:cNvPicPr preferRelativeResize="0"/>
          <p:nvPr/>
        </p:nvPicPr>
        <p:blipFill>
          <a:blip r:embed="rId3">
            <a:alphaModFix amt="22000"/>
          </a:blip>
          <a:stretch>
            <a:fillRect/>
          </a:stretch>
        </p:blipFill>
        <p:spPr>
          <a:xfrm>
            <a:off x="0" y="-2638"/>
            <a:ext cx="9144000" cy="5148789"/>
          </a:xfrm>
          <a:prstGeom prst="rect">
            <a:avLst/>
          </a:prstGeom>
          <a:noFill/>
          <a:ln>
            <a:noFill/>
          </a:ln>
        </p:spPr>
      </p:pic>
      <p:sp>
        <p:nvSpPr>
          <p:cNvPr id="77" name="Shape 77"/>
          <p:cNvSpPr txBox="1"/>
          <p:nvPr>
            <p:ph type="title"/>
          </p:nvPr>
        </p:nvSpPr>
        <p:spPr>
          <a:xfrm>
            <a:off x="1887900" y="434575"/>
            <a:ext cx="5368199" cy="857400"/>
          </a:xfrm>
          <a:prstGeom prst="rect">
            <a:avLst/>
          </a:prstGeom>
        </p:spPr>
        <p:txBody>
          <a:bodyPr anchorCtr="0" anchor="b" bIns="91425" lIns="91425" rIns="91425" tIns="91425">
            <a:noAutofit/>
          </a:bodyPr>
          <a:lstStyle/>
          <a:p>
            <a:pPr lvl="0">
              <a:spcBef>
                <a:spcPts val="0"/>
              </a:spcBef>
              <a:buNone/>
            </a:pPr>
            <a:r>
              <a:rPr lang="en" sz="4800">
                <a:solidFill>
                  <a:srgbClr val="403228"/>
                </a:solidFill>
                <a:latin typeface="Lobster"/>
                <a:ea typeface="Lobster"/>
                <a:cs typeface="Lobster"/>
                <a:sym typeface="Lobster"/>
              </a:rPr>
              <a:t>What was It?</a:t>
            </a:r>
          </a:p>
        </p:txBody>
      </p:sp>
      <p:sp>
        <p:nvSpPr>
          <p:cNvPr id="78" name="Shape 78"/>
          <p:cNvSpPr txBox="1"/>
          <p:nvPr>
            <p:ph idx="2" type="body"/>
          </p:nvPr>
        </p:nvSpPr>
        <p:spPr>
          <a:xfrm>
            <a:off x="966506" y="1518375"/>
            <a:ext cx="6826500" cy="3255000"/>
          </a:xfrm>
          <a:prstGeom prst="rect">
            <a:avLst/>
          </a:prstGeom>
        </p:spPr>
        <p:txBody>
          <a:bodyPr anchorCtr="0" anchor="t" bIns="91425" lIns="91425" rIns="91425" tIns="91425">
            <a:noAutofit/>
          </a:bodyPr>
          <a:lstStyle/>
          <a:p>
            <a:pPr indent="-342900" lvl="0" marL="457200" rtl="0">
              <a:spcBef>
                <a:spcPts val="0"/>
              </a:spcBef>
              <a:buSzPct val="100000"/>
              <a:buFont typeface="Trebuchet MS"/>
            </a:pPr>
            <a:r>
              <a:rPr lang="en" sz="1800">
                <a:latin typeface="Trebuchet MS"/>
                <a:ea typeface="Trebuchet MS"/>
                <a:cs typeface="Trebuchet MS"/>
                <a:sym typeface="Trebuchet MS"/>
              </a:rPr>
              <a:t>The Gallipoli Campaign, or Dardanelles Campaign, of 1915-16, was an unsuccessful attempt by the Allied Powers to control the sea route from Europe to Russia during World War I.</a:t>
            </a:r>
          </a:p>
          <a:p>
            <a:pPr lvl="0" rtl="0">
              <a:spcBef>
                <a:spcPts val="0"/>
              </a:spcBef>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descr="Image result for ww1 gallipoli map" id="83" name="Shape 83"/>
          <p:cNvPicPr preferRelativeResize="0"/>
          <p:nvPr/>
        </p:nvPicPr>
        <p:blipFill>
          <a:blip r:embed="rId3">
            <a:alphaModFix amt="26000"/>
          </a:blip>
          <a:stretch>
            <a:fillRect/>
          </a:stretch>
        </p:blipFill>
        <p:spPr>
          <a:xfrm>
            <a:off x="0" y="0"/>
            <a:ext cx="9144000" cy="5143500"/>
          </a:xfrm>
          <a:prstGeom prst="rect">
            <a:avLst/>
          </a:prstGeom>
          <a:noFill/>
          <a:ln>
            <a:noFill/>
          </a:ln>
        </p:spPr>
      </p:pic>
      <p:sp>
        <p:nvSpPr>
          <p:cNvPr id="84" name="Shape 84"/>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lgn="l">
              <a:spcBef>
                <a:spcPts val="0"/>
              </a:spcBef>
              <a:buNone/>
            </a:pPr>
            <a:r>
              <a:rPr lang="en" sz="4800">
                <a:solidFill>
                  <a:srgbClr val="403228"/>
                </a:solidFill>
                <a:latin typeface="Lobster"/>
                <a:ea typeface="Lobster"/>
                <a:cs typeface="Lobster"/>
                <a:sym typeface="Lobster"/>
              </a:rPr>
              <a:t>What was at stake?</a:t>
            </a:r>
          </a:p>
        </p:txBody>
      </p:sp>
      <p:sp>
        <p:nvSpPr>
          <p:cNvPr id="85" name="Shape 85"/>
          <p:cNvSpPr txBox="1"/>
          <p:nvPr>
            <p:ph idx="2" type="body"/>
          </p:nvPr>
        </p:nvSpPr>
        <p:spPr>
          <a:xfrm>
            <a:off x="1010925" y="1544150"/>
            <a:ext cx="6782400" cy="3210600"/>
          </a:xfrm>
          <a:prstGeom prst="rect">
            <a:avLst/>
          </a:prstGeom>
        </p:spPr>
        <p:txBody>
          <a:bodyPr anchorCtr="0" anchor="t" bIns="91425" lIns="91425" rIns="91425" tIns="91425">
            <a:noAutofit/>
          </a:bodyPr>
          <a:lstStyle/>
          <a:p>
            <a:pPr indent="-330200" lvl="0" marL="457200" rtl="0">
              <a:spcBef>
                <a:spcPts val="0"/>
              </a:spcBef>
              <a:spcAft>
                <a:spcPts val="0"/>
              </a:spcAft>
              <a:buClr>
                <a:srgbClr val="000000"/>
              </a:buClr>
              <a:buSzPct val="100000"/>
              <a:buFont typeface="Trebuchet MS"/>
            </a:pPr>
            <a:r>
              <a:rPr lang="en" sz="1600">
                <a:solidFill>
                  <a:srgbClr val="000000"/>
                </a:solidFill>
                <a:latin typeface="Trebuchet MS"/>
                <a:ea typeface="Trebuchet MS"/>
                <a:cs typeface="Trebuchet MS"/>
                <a:sym typeface="Trebuchet MS"/>
              </a:rPr>
              <a:t>What was at stake during the Gallipoli campaign was the Black Sea to the east and the Mediterranean to the west.</a:t>
            </a:r>
          </a:p>
          <a:p>
            <a:pPr indent="-330200" lvl="0" marL="457200" rtl="0">
              <a:spcBef>
                <a:spcPts val="0"/>
              </a:spcBef>
              <a:spcAft>
                <a:spcPts val="0"/>
              </a:spcAft>
              <a:buClr>
                <a:srgbClr val="000000"/>
              </a:buClr>
              <a:buSzPct val="100000"/>
              <a:buFont typeface="Trebuchet MS"/>
            </a:pPr>
            <a:r>
              <a:rPr lang="en" sz="1600">
                <a:solidFill>
                  <a:srgbClr val="000000"/>
                </a:solidFill>
                <a:latin typeface="Trebuchet MS"/>
                <a:ea typeface="Trebuchet MS"/>
                <a:cs typeface="Trebuchet MS"/>
                <a:sym typeface="Trebuchet MS"/>
              </a:rPr>
              <a:t>The stakes were high for both sides. British control over the straight would allow them a direct line to the Russian navy in the Black Sea, enabling the supply of munitions to Russian forces.</a:t>
            </a:r>
          </a:p>
          <a:p>
            <a:pPr indent="-330200" lvl="0" marL="457200" rtl="0">
              <a:spcBef>
                <a:spcPts val="0"/>
              </a:spcBef>
              <a:spcAft>
                <a:spcPts val="0"/>
              </a:spcAft>
              <a:buClr>
                <a:srgbClr val="000000"/>
              </a:buClr>
              <a:buSzPct val="100000"/>
              <a:buFont typeface="Trebuchet MS"/>
            </a:pPr>
            <a:r>
              <a:rPr lang="en" sz="1600">
                <a:solidFill>
                  <a:srgbClr val="000000"/>
                </a:solidFill>
                <a:latin typeface="Trebuchet MS"/>
                <a:ea typeface="Trebuchet MS"/>
                <a:cs typeface="Trebuchet MS"/>
                <a:sym typeface="Trebuchet MS"/>
              </a:rPr>
              <a:t>The Allies and the Central Powers were competing for support in the Balkans. </a:t>
            </a:r>
          </a:p>
          <a:p>
            <a:pPr indent="-330200" lvl="0" marL="457200" rtl="0">
              <a:spcBef>
                <a:spcPts val="0"/>
              </a:spcBef>
              <a:spcAft>
                <a:spcPts val="0"/>
              </a:spcAft>
              <a:buClr>
                <a:srgbClr val="000000"/>
              </a:buClr>
              <a:buSzPct val="100000"/>
              <a:buFont typeface="Trebuchet MS"/>
            </a:pPr>
            <a:r>
              <a:rPr lang="en" sz="1600">
                <a:solidFill>
                  <a:srgbClr val="000000"/>
                </a:solidFill>
                <a:latin typeface="Trebuchet MS"/>
                <a:ea typeface="Trebuchet MS"/>
                <a:cs typeface="Trebuchet MS"/>
                <a:sym typeface="Trebuchet MS"/>
              </a:rPr>
              <a:t>Britain hoped that a win in the region would persaud one or all of the neutral States to join the war on the allies side. </a:t>
            </a:r>
            <a:r>
              <a:rPr lang="en" sz="1400">
                <a:solidFill>
                  <a:srgbClr val="000000"/>
                </a:solidFill>
                <a:latin typeface="Trebuchet MS"/>
                <a:ea typeface="Trebuchet MS"/>
                <a:cs typeface="Trebuchet MS"/>
                <a:sym typeface="Trebuchet MS"/>
              </a:rPr>
              <a:t>  </a:t>
            </a:r>
          </a:p>
          <a:p>
            <a:pPr lvl="0" rtl="0">
              <a:spcBef>
                <a:spcPts val="0"/>
              </a:spcBef>
              <a:spcAft>
                <a:spcPts val="0"/>
              </a:spcAft>
              <a:buNone/>
            </a:pPr>
            <a:r>
              <a:t/>
            </a:r>
            <a:endParaRPr sz="1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pic>
        <p:nvPicPr>
          <p:cNvPr descr="Image result for world war 1 gallipoli campaign" id="90" name="Shape 90"/>
          <p:cNvPicPr preferRelativeResize="0"/>
          <p:nvPr/>
        </p:nvPicPr>
        <p:blipFill>
          <a:blip r:embed="rId3">
            <a:alphaModFix amt="43000"/>
          </a:blip>
          <a:stretch>
            <a:fillRect/>
          </a:stretch>
        </p:blipFill>
        <p:spPr>
          <a:xfrm>
            <a:off x="-53575" y="0"/>
            <a:ext cx="9197575" cy="5143499"/>
          </a:xfrm>
          <a:prstGeom prst="rect">
            <a:avLst/>
          </a:prstGeom>
          <a:noFill/>
          <a:ln>
            <a:noFill/>
          </a:ln>
        </p:spPr>
      </p:pic>
      <p:sp>
        <p:nvSpPr>
          <p:cNvPr id="91" name="Shape 91"/>
          <p:cNvSpPr txBox="1"/>
          <p:nvPr>
            <p:ph type="title"/>
          </p:nvPr>
        </p:nvSpPr>
        <p:spPr>
          <a:xfrm>
            <a:off x="1187825" y="390100"/>
            <a:ext cx="74652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Launch of Gallipoli Campaign</a:t>
            </a:r>
            <a:r>
              <a:rPr lang="en" sz="3600">
                <a:solidFill>
                  <a:srgbClr val="403228"/>
                </a:solidFill>
                <a:latin typeface="Lobster"/>
                <a:ea typeface="Lobster"/>
                <a:cs typeface="Lobster"/>
                <a:sym typeface="Lobster"/>
              </a:rPr>
              <a:t> </a:t>
            </a:r>
          </a:p>
        </p:txBody>
      </p:sp>
      <p:sp>
        <p:nvSpPr>
          <p:cNvPr id="92" name="Shape 92"/>
          <p:cNvSpPr txBox="1"/>
          <p:nvPr>
            <p:ph idx="2" type="body"/>
          </p:nvPr>
        </p:nvSpPr>
        <p:spPr>
          <a:xfrm>
            <a:off x="1032300" y="1405150"/>
            <a:ext cx="7019700" cy="3738300"/>
          </a:xfrm>
          <a:prstGeom prst="rect">
            <a:avLst/>
          </a:prstGeom>
        </p:spPr>
        <p:txBody>
          <a:bodyPr anchorCtr="0" anchor="t" bIns="91425" lIns="91425" rIns="91425" tIns="91425">
            <a:noAutofit/>
          </a:bodyPr>
          <a:lstStyle/>
          <a:p>
            <a:pPr indent="-323850" lvl="0" marL="457200" rtl="0">
              <a:spcBef>
                <a:spcPts val="0"/>
              </a:spcBef>
              <a:spcAft>
                <a:spcPts val="0"/>
              </a:spcAft>
              <a:buClr>
                <a:srgbClr val="000000"/>
              </a:buClr>
              <a:buSzPct val="100000"/>
              <a:buFont typeface="Trebuchet MS"/>
            </a:pPr>
            <a:r>
              <a:rPr lang="en" sz="1500">
                <a:solidFill>
                  <a:srgbClr val="000000"/>
                </a:solidFill>
                <a:latin typeface="Trebuchet MS"/>
                <a:ea typeface="Trebuchet MS"/>
                <a:cs typeface="Trebuchet MS"/>
                <a:sym typeface="Trebuchet MS"/>
              </a:rPr>
              <a:t>Allied Powers were debating going on the offensive in another region of </a:t>
            </a:r>
            <a:r>
              <a:rPr lang="en" sz="1500">
                <a:solidFill>
                  <a:srgbClr val="000000"/>
                </a:solidFill>
                <a:latin typeface="Trebuchet MS"/>
                <a:ea typeface="Trebuchet MS"/>
                <a:cs typeface="Trebuchet MS"/>
                <a:sym typeface="Trebuchet MS"/>
              </a:rPr>
              <a:t>the conflict, rather than continuing with attacks in Belgium and France.</a:t>
            </a:r>
          </a:p>
          <a:p>
            <a:pPr indent="-323850" lvl="0" marL="457200" rtl="0">
              <a:spcBef>
                <a:spcPts val="0"/>
              </a:spcBef>
              <a:spcAft>
                <a:spcPts val="0"/>
              </a:spcAft>
              <a:buClr>
                <a:srgbClr val="000000"/>
              </a:buClr>
              <a:buSzPct val="100000"/>
              <a:buFont typeface="Trebuchet MS"/>
            </a:pPr>
            <a:r>
              <a:rPr lang="en" sz="1500">
                <a:solidFill>
                  <a:srgbClr val="000000"/>
                </a:solidFill>
                <a:latin typeface="Trebuchet MS"/>
                <a:ea typeface="Trebuchet MS"/>
                <a:cs typeface="Trebuchet MS"/>
                <a:sym typeface="Trebuchet MS"/>
              </a:rPr>
              <a:t>Russia’s Grand Duke Nicholas appealed to Britain for aid in confronting a Ottoman  invasion. (The Ottoman Empire had entered World War I on the side of the Central Powers)</a:t>
            </a:r>
          </a:p>
          <a:p>
            <a:pPr indent="-323850" lvl="0" marL="457200" rtl="0">
              <a:spcBef>
                <a:spcPts val="0"/>
              </a:spcBef>
              <a:spcAft>
                <a:spcPts val="0"/>
              </a:spcAft>
              <a:buClr>
                <a:srgbClr val="000000"/>
              </a:buClr>
              <a:buSzPct val="100000"/>
              <a:buFont typeface="Trebuchet MS"/>
            </a:pPr>
            <a:r>
              <a:rPr lang="en" sz="1500">
                <a:solidFill>
                  <a:srgbClr val="000000"/>
                </a:solidFill>
                <a:latin typeface="Trebuchet MS"/>
                <a:ea typeface="Trebuchet MS"/>
                <a:cs typeface="Trebuchet MS"/>
                <a:sym typeface="Trebuchet MS"/>
              </a:rPr>
              <a:t>Allies decided to launch a naval expedition to seize the Straits, and the narrow passage connecting the two seas in the northwestern part of the Ottoman Empire.</a:t>
            </a:r>
          </a:p>
          <a:p>
            <a:pPr indent="-323850" lvl="0" marL="457200" rtl="0">
              <a:spcBef>
                <a:spcPts val="0"/>
              </a:spcBef>
              <a:spcAft>
                <a:spcPts val="0"/>
              </a:spcAft>
              <a:buClr>
                <a:srgbClr val="000000"/>
              </a:buClr>
              <a:buSzPct val="100000"/>
              <a:buFont typeface="Trebuchet MS"/>
            </a:pPr>
            <a:r>
              <a:rPr lang="en" sz="1500">
                <a:solidFill>
                  <a:srgbClr val="000000"/>
                </a:solidFill>
                <a:latin typeface="Trebuchet MS"/>
                <a:ea typeface="Trebuchet MS"/>
                <a:cs typeface="Trebuchet MS"/>
                <a:sym typeface="Trebuchet MS"/>
              </a:rPr>
              <a:t>Capture of the straits would allow the Allies to link up with the Russians in the Black Sea, where they could take out the Ottoman Empire.</a:t>
            </a:r>
          </a:p>
          <a:p>
            <a:pPr indent="-323850" lvl="0" marL="457200" rtl="0">
              <a:spcBef>
                <a:spcPts val="0"/>
              </a:spcBef>
              <a:spcAft>
                <a:spcPts val="0"/>
              </a:spcAft>
              <a:buClr>
                <a:srgbClr val="000000"/>
              </a:buClr>
              <a:buSzPct val="100000"/>
              <a:buFont typeface="Trebuchet MS"/>
            </a:pPr>
            <a:r>
              <a:rPr lang="en" sz="1500">
                <a:solidFill>
                  <a:srgbClr val="000000"/>
                </a:solidFill>
                <a:latin typeface="Trebuchet MS"/>
                <a:ea typeface="Trebuchet MS"/>
                <a:cs typeface="Trebuchet MS"/>
                <a:sym typeface="Trebuchet MS"/>
              </a:rPr>
              <a:t>the naval attack on the began with a long-range bombardment by British and French battleships on February 19, 1915.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descr="Image result for world war 1 gallipoli invasion" id="97" name="Shape 97"/>
          <p:cNvPicPr preferRelativeResize="0"/>
          <p:nvPr/>
        </p:nvPicPr>
        <p:blipFill>
          <a:blip r:embed="rId3">
            <a:alphaModFix amt="26000"/>
          </a:blip>
          <a:stretch>
            <a:fillRect/>
          </a:stretch>
        </p:blipFill>
        <p:spPr>
          <a:xfrm>
            <a:off x="0" y="0"/>
            <a:ext cx="9143999" cy="5143500"/>
          </a:xfrm>
          <a:prstGeom prst="rect">
            <a:avLst/>
          </a:prstGeom>
          <a:noFill/>
          <a:ln>
            <a:noFill/>
          </a:ln>
        </p:spPr>
      </p:pic>
      <p:sp>
        <p:nvSpPr>
          <p:cNvPr id="98" name="Shape 98"/>
          <p:cNvSpPr txBox="1"/>
          <p:nvPr>
            <p:ph type="title"/>
          </p:nvPr>
        </p:nvSpPr>
        <p:spPr>
          <a:xfrm>
            <a:off x="588775" y="311050"/>
            <a:ext cx="7854300" cy="9810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Gallipoli Land Invasion Begins </a:t>
            </a:r>
          </a:p>
        </p:txBody>
      </p:sp>
      <p:sp>
        <p:nvSpPr>
          <p:cNvPr id="99" name="Shape 99"/>
          <p:cNvSpPr txBox="1"/>
          <p:nvPr>
            <p:ph idx="2" type="body"/>
          </p:nvPr>
        </p:nvSpPr>
        <p:spPr>
          <a:xfrm>
            <a:off x="896400" y="1292050"/>
            <a:ext cx="7351200" cy="3596100"/>
          </a:xfrm>
          <a:prstGeom prst="rect">
            <a:avLst/>
          </a:prstGeom>
        </p:spPr>
        <p:txBody>
          <a:bodyPr anchorCtr="0" anchor="t" bIns="91425" lIns="91425" rIns="91425" tIns="91425">
            <a:noAutofit/>
          </a:bodyPr>
          <a:lstStyle/>
          <a:p>
            <a:pPr indent="-323850" lvl="0" marL="457200" rtl="0">
              <a:spcBef>
                <a:spcPts val="0"/>
              </a:spcBef>
              <a:spcAft>
                <a:spcPts val="0"/>
              </a:spcAft>
              <a:buClr>
                <a:srgbClr val="1D1D1B"/>
              </a:buClr>
              <a:buSzPct val="100000"/>
              <a:buFont typeface="Trebuchet MS"/>
            </a:pPr>
            <a:r>
              <a:rPr lang="en" sz="1500">
                <a:solidFill>
                  <a:srgbClr val="1D1D1B"/>
                </a:solidFill>
                <a:latin typeface="Trebuchet MS"/>
                <a:ea typeface="Trebuchet MS"/>
                <a:cs typeface="Trebuchet MS"/>
                <a:sym typeface="Trebuchet MS"/>
              </a:rPr>
              <a:t>In the wake of the failed naval attack, preparations began for large scale troop landings on the Gallipoli Peninsula. </a:t>
            </a:r>
          </a:p>
          <a:p>
            <a:pPr indent="-323850" lvl="0" marL="457200" rtl="0">
              <a:spcBef>
                <a:spcPts val="0"/>
              </a:spcBef>
              <a:spcAft>
                <a:spcPts val="0"/>
              </a:spcAft>
              <a:buClr>
                <a:srgbClr val="1D1D1B"/>
              </a:buClr>
              <a:buSzPct val="100000"/>
              <a:buFont typeface="Trebuchet MS"/>
            </a:pPr>
            <a:r>
              <a:rPr lang="en" sz="1500">
                <a:solidFill>
                  <a:srgbClr val="1D1D1B"/>
                </a:solidFill>
                <a:latin typeface="Trebuchet MS"/>
                <a:ea typeface="Trebuchet MS"/>
                <a:cs typeface="Trebuchet MS"/>
                <a:sym typeface="Trebuchet MS"/>
              </a:rPr>
              <a:t>General Ian Hamilton command, troops from Australia, New Zealand and the French colonies assembled with British forces. </a:t>
            </a:r>
          </a:p>
          <a:p>
            <a:pPr indent="-323850" lvl="0" marL="457200" rtl="0">
              <a:spcBef>
                <a:spcPts val="0"/>
              </a:spcBef>
              <a:spcAft>
                <a:spcPts val="0"/>
              </a:spcAft>
              <a:buClr>
                <a:srgbClr val="1D1D1B"/>
              </a:buClr>
              <a:buSzPct val="100000"/>
              <a:buFont typeface="Trebuchet MS"/>
            </a:pPr>
            <a:r>
              <a:rPr lang="en" sz="1500">
                <a:solidFill>
                  <a:srgbClr val="1D1D1B"/>
                </a:solidFill>
                <a:latin typeface="Trebuchet MS"/>
                <a:ea typeface="Trebuchet MS"/>
                <a:cs typeface="Trebuchet MS"/>
                <a:sym typeface="Trebuchet MS"/>
              </a:rPr>
              <a:t> The Ottomans boosted their defenses, and began positioning troops along the shore where they expected the landings would take place.</a:t>
            </a:r>
          </a:p>
          <a:p>
            <a:pPr indent="-323850" lvl="0" marL="457200" rtl="0">
              <a:spcBef>
                <a:spcPts val="0"/>
              </a:spcBef>
              <a:spcAft>
                <a:spcPts val="0"/>
              </a:spcAft>
              <a:buClr>
                <a:srgbClr val="1D1D1B"/>
              </a:buClr>
              <a:buSzPct val="100000"/>
              <a:buFont typeface="Trebuchet MS"/>
            </a:pPr>
            <a:r>
              <a:rPr lang="en" sz="1500">
                <a:solidFill>
                  <a:srgbClr val="1D1D1B"/>
                </a:solidFill>
                <a:latin typeface="Trebuchet MS"/>
                <a:ea typeface="Trebuchet MS"/>
                <a:cs typeface="Trebuchet MS"/>
                <a:sym typeface="Trebuchet MS"/>
              </a:rPr>
              <a:t>On April 25, 1915, the Allies launched their invasion of the Gallipoli Peninsula. Despite suffering heavy casualties, they managed to establish two beachheads.</a:t>
            </a:r>
          </a:p>
          <a:p>
            <a:pPr indent="-323850" lvl="0" marL="457200" rtl="0">
              <a:spcBef>
                <a:spcPts val="0"/>
              </a:spcBef>
              <a:spcAft>
                <a:spcPts val="0"/>
              </a:spcAft>
              <a:buClr>
                <a:srgbClr val="1D1D1B"/>
              </a:buClr>
              <a:buSzPct val="100000"/>
              <a:buFont typeface="Trebuchet MS"/>
            </a:pPr>
            <a:r>
              <a:rPr lang="en" sz="1500">
                <a:solidFill>
                  <a:srgbClr val="1D1D1B"/>
                </a:solidFill>
                <a:latin typeface="Trebuchet MS"/>
                <a:ea typeface="Trebuchet MS"/>
                <a:cs typeface="Trebuchet MS"/>
                <a:sym typeface="Trebuchet MS"/>
              </a:rPr>
              <a:t>After the initial landing, the Allies were able to make little progress from their initial landing sites, because of the Ottomans.</a:t>
            </a:r>
          </a:p>
          <a:p>
            <a:pPr indent="-323850" lvl="0" marL="457200" rtl="0">
              <a:spcBef>
                <a:spcPts val="0"/>
              </a:spcBef>
              <a:spcAft>
                <a:spcPts val="0"/>
              </a:spcAft>
              <a:buClr>
                <a:srgbClr val="1D1D1B"/>
              </a:buClr>
              <a:buSzPct val="100000"/>
              <a:buFont typeface="Trebuchet MS"/>
            </a:pPr>
            <a:r>
              <a:rPr lang="en" sz="1500">
                <a:solidFill>
                  <a:srgbClr val="1D1D1B"/>
                </a:solidFill>
                <a:latin typeface="Trebuchet MS"/>
                <a:ea typeface="Trebuchet MS"/>
                <a:cs typeface="Trebuchet MS"/>
                <a:sym typeface="Trebuchet MS"/>
              </a:rPr>
              <a:t>The surprise landings at the Bay proceeded against little opposition, but Allied indecision and delay stalled their progress, allowing Ottoman reinforcements to arrive and increase their defenses.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1887900" y="434575"/>
            <a:ext cx="53682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Video:</a:t>
            </a:r>
          </a:p>
        </p:txBody>
      </p:sp>
      <p:sp>
        <p:nvSpPr>
          <p:cNvPr descr="Gallipoli movie clips: http://j.mp/1uwJ5rr BUY THE MOVIE: http://j.mp/xtDfLx Don't miss the HOTTEST NEW TRAILERS: http://bit.ly/1u2y6pr  CLIP DESCRIPTION: It is an absolute massacre when the troops go out against the Turkish trenches armed only with bayonets.  FILM DESCRIPTION: The first of two consecutive films to see director Peter Weir team with Mel Gibson (the other being The Year of Living Dangerously), Gallipoli follows two idealistic young friends, Frank (Gibson) and Archy (Mark Lee), who join the Australian army during World War I and fight the doomed Battle of Gallipoli in Turkey. The first half of the film documents the lives of the young men in Australia, detailing their personalities and beliefs. The second half of the movie chronicles the ill-fated and ill-planned battle, where the Australian and New Zealand Army Corps is hopelessly outmatched by the enemy forces. Gallipoli was the recipient of eight prizes at the 1981 Australian Film Institute Awards.  CREDITS: TM &amp; © Paramount (1981) Cast: Peter Ford, Mel Gibson, Bill Hunter, Mark Lee Director: Peter Weir Producers: Ben Gannon, Patricia Lovell, Francis O'Brien, Robert Stigwood, Martin Cooper Screenwriters: Ernest Raymond, Peter Weir, David Williamson  WHO ARE WE? The MOVIECLIPS channel is the largest collection of licensed movie clips on the web. Here you will find unforgettable moments, scenes and lines from all your favorite films. Made by movie fans, for movie fans.  SUBSCRIBE TO OUR MOVIE CHANNELS: MOVIECLIPS: http://bit.ly/1u2yaWd ComingSoon: http://bit.ly/1DVpgtR Indie &amp; Film Festivals: http://bit.ly/1wbkfYg Hero Central: http://bit.ly/1AMUZwv Extras: http://bit.ly/1u431fr Classic Trailers: http://bit.ly/1u43jDe Pop-Up Trailers: http://bit.ly/1z7EtZR Movie News: http://bit.ly/1C3Ncd2 Movie Games: http://bit.ly/1ygDV13 Fandango: http://bit.ly/1Bl79ye Fandango FrontRunners: http://bit.ly/1CggQfC  HIT US UP: Facebook: http://on.fb.me/1y8M8ax Twitter: http://bit.ly/1ghOWmt Pinterest: http://bit.ly/14wL9De Tumblr: http://bit.ly/1vUwhH7" id="105" name="Shape 105" title="Gallipoli (7/8) Movie CLIP - Massacre (1981) HD">
            <a:hlinkClick r:id="rId3"/>
          </p:cNvPr>
          <p:cNvSpPr/>
          <p:nvPr/>
        </p:nvSpPr>
        <p:spPr>
          <a:xfrm>
            <a:off x="2330450" y="1533450"/>
            <a:ext cx="4572000" cy="3429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pic>
        <p:nvPicPr>
          <p:cNvPr descr="Image result for ww1 gallipoli retreat" id="110" name="Shape 110"/>
          <p:cNvPicPr preferRelativeResize="0"/>
          <p:nvPr/>
        </p:nvPicPr>
        <p:blipFill>
          <a:blip r:embed="rId3">
            <a:alphaModFix amt="35000"/>
          </a:blip>
          <a:stretch>
            <a:fillRect/>
          </a:stretch>
        </p:blipFill>
        <p:spPr>
          <a:xfrm>
            <a:off x="0" y="0"/>
            <a:ext cx="9144000" cy="5143499"/>
          </a:xfrm>
          <a:prstGeom prst="rect">
            <a:avLst/>
          </a:prstGeom>
          <a:noFill/>
          <a:ln>
            <a:noFill/>
          </a:ln>
        </p:spPr>
      </p:pic>
      <p:sp>
        <p:nvSpPr>
          <p:cNvPr id="111" name="Shape 111"/>
          <p:cNvSpPr txBox="1"/>
          <p:nvPr>
            <p:ph type="title"/>
          </p:nvPr>
        </p:nvSpPr>
        <p:spPr>
          <a:xfrm>
            <a:off x="1555500" y="445675"/>
            <a:ext cx="6033000" cy="857400"/>
          </a:xfrm>
          <a:prstGeom prst="rect">
            <a:avLst/>
          </a:prstGeom>
        </p:spPr>
        <p:txBody>
          <a:bodyPr anchorCtr="0" anchor="b" bIns="91425" lIns="91425" rIns="91425" tIns="91425">
            <a:noAutofit/>
          </a:bodyPr>
          <a:lstStyle/>
          <a:p>
            <a:pPr lvl="0" rtl="0">
              <a:spcBef>
                <a:spcPts val="0"/>
              </a:spcBef>
              <a:buNone/>
            </a:pPr>
            <a:r>
              <a:rPr lang="en" sz="4800">
                <a:solidFill>
                  <a:srgbClr val="403228"/>
                </a:solidFill>
                <a:latin typeface="Lobster"/>
                <a:ea typeface="Lobster"/>
                <a:cs typeface="Lobster"/>
                <a:sym typeface="Lobster"/>
              </a:rPr>
              <a:t>Decision to Evacuate</a:t>
            </a:r>
          </a:p>
        </p:txBody>
      </p:sp>
      <p:sp>
        <p:nvSpPr>
          <p:cNvPr id="112" name="Shape 112"/>
          <p:cNvSpPr txBox="1"/>
          <p:nvPr>
            <p:ph idx="2" type="body"/>
          </p:nvPr>
        </p:nvSpPr>
        <p:spPr>
          <a:xfrm>
            <a:off x="1010925" y="1544150"/>
            <a:ext cx="6782400" cy="3210600"/>
          </a:xfrm>
          <a:prstGeom prst="rect">
            <a:avLst/>
          </a:prstGeom>
        </p:spPr>
        <p:txBody>
          <a:bodyPr anchorCtr="0" anchor="t" bIns="91425" lIns="91425" rIns="91425" tIns="91425">
            <a:noAutofit/>
          </a:bodyPr>
          <a:lstStyle/>
          <a:p>
            <a:pPr indent="-336550" lvl="0" marL="457200" rtl="0">
              <a:spcBef>
                <a:spcPts val="0"/>
              </a:spcBef>
              <a:spcAft>
                <a:spcPts val="0"/>
              </a:spcAft>
              <a:buClr>
                <a:srgbClr val="1D1D1B"/>
              </a:buClr>
              <a:buSzPct val="100000"/>
              <a:buFont typeface="Trebuchet MS"/>
            </a:pPr>
            <a:r>
              <a:rPr lang="en" sz="1700">
                <a:solidFill>
                  <a:srgbClr val="1D1D1B"/>
                </a:solidFill>
                <a:latin typeface="Trebuchet MS"/>
                <a:ea typeface="Trebuchet MS"/>
                <a:cs typeface="Trebuchet MS"/>
                <a:sym typeface="Trebuchet MS"/>
              </a:rPr>
              <a:t>With Allied casualties in the Gallipoli Campaign mounting, Hamilton petitioned Kitchener for 95,000 reinforcements.</a:t>
            </a:r>
          </a:p>
          <a:p>
            <a:pPr indent="-336550" lvl="0" marL="457200" rtl="0">
              <a:spcBef>
                <a:spcPts val="0"/>
              </a:spcBef>
              <a:spcAft>
                <a:spcPts val="0"/>
              </a:spcAft>
              <a:buClr>
                <a:srgbClr val="1D1D1B"/>
              </a:buClr>
              <a:buSzPct val="100000"/>
              <a:buFont typeface="Trebuchet MS"/>
            </a:pPr>
            <a:r>
              <a:rPr lang="en" sz="1700">
                <a:solidFill>
                  <a:srgbClr val="1D1D1B"/>
                </a:solidFill>
                <a:latin typeface="Trebuchet MS"/>
                <a:ea typeface="Trebuchet MS"/>
                <a:cs typeface="Trebuchet MS"/>
                <a:sym typeface="Trebuchet MS"/>
              </a:rPr>
              <a:t>In mid-October, Hamilton argued that a proposed evacuation of the peninsula would cost up to 50 percent casualties.</a:t>
            </a:r>
          </a:p>
          <a:p>
            <a:pPr indent="-336550" lvl="0" marL="457200" rtl="0">
              <a:spcBef>
                <a:spcPts val="0"/>
              </a:spcBef>
              <a:spcAft>
                <a:spcPts val="0"/>
              </a:spcAft>
              <a:buClr>
                <a:srgbClr val="1D1D1B"/>
              </a:buClr>
              <a:buSzPct val="100000"/>
              <a:buFont typeface="Trebuchet MS"/>
            </a:pPr>
            <a:r>
              <a:rPr lang="en" sz="1700">
                <a:solidFill>
                  <a:srgbClr val="1D1D1B"/>
                </a:solidFill>
                <a:latin typeface="Trebuchet MS"/>
                <a:ea typeface="Trebuchet MS"/>
                <a:cs typeface="Trebuchet MS"/>
                <a:sym typeface="Trebuchet MS"/>
              </a:rPr>
              <a:t>By early November, Kitchener had visited the region himself and recommendation that the remaining 105,000 Allied troops should be evacuated.</a:t>
            </a:r>
          </a:p>
          <a:p>
            <a:pPr indent="-336550" lvl="0" marL="457200" rtl="0">
              <a:spcBef>
                <a:spcPts val="0"/>
              </a:spcBef>
              <a:spcAft>
                <a:spcPts val="0"/>
              </a:spcAft>
              <a:buClr>
                <a:srgbClr val="1D1D1B"/>
              </a:buClr>
              <a:buSzPct val="100000"/>
              <a:buFont typeface="Trebuchet MS"/>
            </a:pPr>
            <a:r>
              <a:rPr lang="en" sz="1700">
                <a:solidFill>
                  <a:srgbClr val="1D1D1B"/>
                </a:solidFill>
                <a:latin typeface="Trebuchet MS"/>
                <a:ea typeface="Trebuchet MS"/>
                <a:cs typeface="Trebuchet MS"/>
                <a:sym typeface="Trebuchet MS"/>
              </a:rPr>
              <a:t>The British government authorized the evacuation to begin from on December 7; the last troops left on January 9, 1916. </a:t>
            </a:r>
          </a:p>
          <a:p>
            <a:pPr lvl="0" rtl="0">
              <a:spcBef>
                <a:spcPts val="0"/>
              </a:spcBef>
              <a:spcAft>
                <a:spcPts val="0"/>
              </a:spcAft>
              <a:buNone/>
            </a:pPr>
            <a:r>
              <a:t/>
            </a:r>
            <a:endParaRPr sz="1000">
              <a:solidFill>
                <a:srgbClr val="1D1D1B"/>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ol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