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EE27-6279-4534-A50A-9BF0AB85D214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DDF1-54B4-4ACD-BE59-FFF90B3D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9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EE27-6279-4534-A50A-9BF0AB85D214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DDF1-54B4-4ACD-BE59-FFF90B3D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EE27-6279-4534-A50A-9BF0AB85D214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DDF1-54B4-4ACD-BE59-FFF90B3D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22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EE27-6279-4534-A50A-9BF0AB85D214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DDF1-54B4-4ACD-BE59-FFF90B3D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0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EE27-6279-4534-A50A-9BF0AB85D214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DDF1-54B4-4ACD-BE59-FFF90B3D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EE27-6279-4534-A50A-9BF0AB85D214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DDF1-54B4-4ACD-BE59-FFF90B3D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2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EE27-6279-4534-A50A-9BF0AB85D214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DDF1-54B4-4ACD-BE59-FFF90B3D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4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EE27-6279-4534-A50A-9BF0AB85D214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DDF1-54B4-4ACD-BE59-FFF90B3D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0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EE27-6279-4534-A50A-9BF0AB85D214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DDF1-54B4-4ACD-BE59-FFF90B3D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EE27-6279-4534-A50A-9BF0AB85D214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DDF1-54B4-4ACD-BE59-FFF90B3D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9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EE27-6279-4534-A50A-9BF0AB85D214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DDF1-54B4-4ACD-BE59-FFF90B3D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7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EEE27-6279-4534-A50A-9BF0AB85D214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DDF1-54B4-4ACD-BE59-FFF90B3D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“ism’s” in the </a:t>
            </a:r>
            <a:r>
              <a:rPr lang="en-US" dirty="0" err="1" smtClean="0"/>
              <a:t>hiz</a:t>
            </a:r>
            <a:r>
              <a:rPr lang="en-US" dirty="0" smtClean="0"/>
              <a:t>-isms-</a:t>
            </a:r>
            <a:r>
              <a:rPr lang="en-US" dirty="0" err="1" smtClean="0"/>
              <a:t>ouse</a:t>
            </a:r>
            <a:r>
              <a:rPr lang="en-US" dirty="0" smtClean="0"/>
              <a:t>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36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Socialism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Socialists believe that economic inequality can be eliminated democratically</a:t>
            </a:r>
          </a:p>
          <a:p>
            <a:r>
              <a:rPr lang="en-US" dirty="0" smtClean="0"/>
              <a:t>Socialism:  the government owns the basic means of production and attempts to distribute resources equally</a:t>
            </a:r>
          </a:p>
          <a:p>
            <a:r>
              <a:rPr lang="en-US" dirty="0" smtClean="0"/>
              <a:t>Authoritarian Socialism:  Ruling party controls all aspects of economy.  Citizens are subjects to the state.</a:t>
            </a:r>
          </a:p>
          <a:p>
            <a:pPr lvl="1"/>
            <a:r>
              <a:rPr lang="en-US" dirty="0" smtClean="0"/>
              <a:t>Examples?</a:t>
            </a:r>
          </a:p>
          <a:p>
            <a:r>
              <a:rPr lang="en-US" dirty="0" smtClean="0"/>
              <a:t>Democratic Socialism:  Citizens have basic rights and free elections.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a Democratic </a:t>
            </a:r>
            <a:r>
              <a:rPr lang="en-US" dirty="0"/>
              <a:t>S</a:t>
            </a:r>
            <a:r>
              <a:rPr lang="en-US" dirty="0" smtClean="0"/>
              <a:t>ocialist society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Government provides</a:t>
            </a:r>
          </a:p>
          <a:p>
            <a:pPr lvl="1"/>
            <a:r>
              <a:rPr lang="en-US" dirty="0" smtClean="0"/>
              <a:t>Health care</a:t>
            </a:r>
          </a:p>
          <a:p>
            <a:pPr lvl="1"/>
            <a:r>
              <a:rPr lang="en-US" dirty="0" smtClean="0"/>
              <a:t>Education (college too)</a:t>
            </a:r>
          </a:p>
          <a:p>
            <a:r>
              <a:rPr lang="en-US" dirty="0" smtClean="0"/>
              <a:t>Higher taxes on the wealthy, redistributed to the poor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Norway</a:t>
            </a:r>
          </a:p>
          <a:p>
            <a:pPr lvl="1"/>
            <a:r>
              <a:rPr lang="en-US" dirty="0" smtClean="0"/>
              <a:t>Denmark</a:t>
            </a:r>
          </a:p>
          <a:p>
            <a:pPr lvl="1"/>
            <a:r>
              <a:rPr lang="en-US" dirty="0" smtClean="0"/>
              <a:t>Sweden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328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U.S. economy is usually described as </a:t>
            </a:r>
            <a:r>
              <a:rPr lang="en-US" u="sng" dirty="0" smtClean="0"/>
              <a:t>capitalist</a:t>
            </a:r>
            <a:r>
              <a:rPr lang="en-US" dirty="0" smtClean="0"/>
              <a:t>, or </a:t>
            </a:r>
            <a:r>
              <a:rPr lang="en-US" u="sng" dirty="0" smtClean="0"/>
              <a:t>free enterprise</a:t>
            </a:r>
          </a:p>
          <a:p>
            <a:r>
              <a:rPr lang="en-US" dirty="0" smtClean="0"/>
              <a:t>Five characteristics of capitalism</a:t>
            </a:r>
          </a:p>
          <a:p>
            <a:pPr lvl="1"/>
            <a:r>
              <a:rPr lang="en-US" dirty="0" smtClean="0"/>
              <a:t>Private ownership and control of property/economic resources</a:t>
            </a:r>
          </a:p>
          <a:p>
            <a:pPr lvl="1"/>
            <a:r>
              <a:rPr lang="en-US" dirty="0" smtClean="0"/>
              <a:t>Free enterprise</a:t>
            </a:r>
          </a:p>
          <a:p>
            <a:pPr lvl="1"/>
            <a:r>
              <a:rPr lang="en-US" dirty="0" smtClean="0"/>
              <a:t>Competition among businesses</a:t>
            </a:r>
          </a:p>
          <a:p>
            <a:pPr lvl="1"/>
            <a:r>
              <a:rPr lang="en-US" dirty="0" smtClean="0"/>
              <a:t>Freedom of choice</a:t>
            </a:r>
          </a:p>
          <a:p>
            <a:pPr lvl="1"/>
            <a:r>
              <a:rPr lang="en-US" dirty="0" smtClean="0"/>
              <a:t>Possibility of profits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549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Capitalism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Adam Smith</a:t>
            </a:r>
          </a:p>
          <a:p>
            <a:pPr lvl="1"/>
            <a:r>
              <a:rPr lang="en-US" dirty="0" smtClean="0"/>
              <a:t>Scottish philosopher and enlightenment thinker</a:t>
            </a:r>
          </a:p>
          <a:p>
            <a:pPr lvl="1"/>
            <a:r>
              <a:rPr lang="en-US" dirty="0" smtClean="0"/>
              <a:t>Suggested a </a:t>
            </a:r>
            <a:r>
              <a:rPr lang="en-US" u="sng" dirty="0" smtClean="0"/>
              <a:t>free market </a:t>
            </a:r>
            <a:r>
              <a:rPr lang="en-US" dirty="0" smtClean="0"/>
              <a:t>system in which government plays no role in making economic decisions</a:t>
            </a:r>
          </a:p>
          <a:p>
            <a:pPr lvl="1"/>
            <a:r>
              <a:rPr lang="en-US" dirty="0" smtClean="0"/>
              <a:t>Also known as </a:t>
            </a:r>
            <a:r>
              <a:rPr lang="en-US" u="sng" dirty="0" smtClean="0"/>
              <a:t>Laissez-faire</a:t>
            </a:r>
            <a:r>
              <a:rPr lang="en-US" dirty="0" smtClean="0"/>
              <a:t>, meaning “to let alone”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 descr="http://boneyard2009.files.wordpress.com/2009/09/asmithcart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975" y="2295525"/>
            <a:ext cx="49530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94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remember…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Capitalism= free market = free enterprise = laissez faire</a:t>
            </a:r>
            <a:endParaRPr lang="en-US" dirty="0"/>
          </a:p>
        </p:txBody>
      </p:sp>
      <p:sp>
        <p:nvSpPr>
          <p:cNvPr id="2" name="AutoShape 2" descr="data:image/jpeg;base64,/9j/4AAQSkZJRgABAQAAAQABAAD/2wCEAAkGBxQTEhUUExMVFhUXGBoWGBgUFxoVFhgaFxcXGhcYFRUYHCggGBwlHBUXITEhJSkrLi4uFx8zODMsNygtLisBCgoKDg0OGxAQGywkHyQsLCwsLCwsLCwsLCwsLCwsLCwsLCwsLCwsLCwsLCwsLCwsLCwsLCwsLCwsLCwsLCwsLP/AABEIAMIBAwMBIgACEQEDEQH/xAAcAAABBAMBAAAAAAAAAAAAAAAFAwQGBwABAgj/xABKEAACAQMCAwYDBQUEBwUJAAABAgMABBESIQUxQQYTIlFhcQeBkRQjMqGxQlLB0fAzYpLxJENygqKy4RVzk7PCFyY0NlNjg7Ti/8QAGQEAAwEBAQAAAAAAAAAAAAAAAQIDBAAF/8QAKREAAgICAgEEAgICAwAAAAAAAAECEQMSITFBBBMiYTJRM4FxkRQjQv/aAAwDAQACEQMRAD8AQ7P3KQsrf3Tyri2fRcGYdc7e9DbaXSMnpsK6W851j2kex7MJK2HeN8TMunyFCe83NJJJqUGkpT4jVPsya68BzsYcmQ+tE+KcSEROTzG3vQvsY3hc+tL8fsjI0bY8IO9ZY/yNsvT1SQd4PMXhRjzNP1amXCxphXO1O7c5GajK7bK8LgVQ01vZRqC7ljyVQWY456VXJPMchTlW3p9wfwwXsy7SKGVWwCQEhV1G/TU7H51f062ZHPLVWR8SAkjcMOasCrjOcakbBGcHn5UT4RxBFjYl1C41BiwC4xnIPLHXNN+0HFoZLS3k7+J7hEy4DIZB9wxlDIu6jWqkjAwQKmFrGqJHaEf6jGB+6gSMj/jFbIwpmXJluPRDr290KdO7Z3xuR13A5bHPzpgvF/Emlg3iCtggkHGcEdDgZqRdm7iReHzuoJmVSwUAyN3i20Z0hRu51DGBzpa4Bafhcsi6Z21hxjSctayM6kHcAN0PLNdGCBPL4oQ+1Rlsd4nLcBhtnlnyoVcTKG/ENztkgcgT+gJ+VSF5HjvZGQrpkkijcMpJwETBVgwwfvD0PKoL8Xu00/22HhyBAkncsGwS+qV5IiM5xjB8qGTHudizaPoMcR4xHEuptRXGSVUsAPMkbAVE+MduiqF7eCV03+9Mbd0MHB8WMbHbpVuccVZ4rq0xubY5A8phMi/+W1VrwM/+6D/91P8A/sSVRxslt9ESg7VX0g7xWkCDOWEQ7vbnqYoQMe9HbDtNdMCTbPMo5tBFJIB7tGpUH0OKIdhv/la7/wC7u/8Alapfw64kThlhJYJ3kSLE0kcenW8XdMHVNZA1hypIyD4W5nYjU7b6ItwvtijnQYpc7/hUvjBAOQuSMEjNF5rlG2DDPlnDdOY5jmPqKa9heLRXfGbmeOJ4i1vpdJAqtrR4lZmCk78hvv4eVTOCyAv5bnPhe3giX/a72bP1BjHyFTeFPyOsrRBuZPp/n+hFO7ceFqddp2/0uT/d/wCRabQ/gNY5R1k0aFK0mOuDjY0WHKh3CB4aItyq2PwJN8gudMmtd3tTjuzilFjrcZkCvs5G9KEZ2p7PgCmLDByKXVM62hUoVGxpIXvnS7E43oS/Oo5MS8F4TbHRuh5/nWqiV5fyK7AHkayoaMpsgEGyq0iEzy865LYG1agn9OtObE7TFYpCpK0vjGoHnilYIgzg03vzh3HtRfdGaXKsP9kto2PrUymQLCMjOahPZZsRD/aqeXceuPHpWdLmRZ8KI0mlzGCK7sW2obbOygxtz6U+seVCaqLO8j1ae8HbVbX0ajL+IhRzOu3VVwPVkYfKmAammoq+tWZW5ZRipI54OPxD0Nd6eaixc2NzjSF+LcKSOC1z3izXDRRyK7sw+8XEmYycLhmHIbZFS12h+2rlm7/uG0rhtHd94hZicaQdQXrnGdqr3iMxMgcu7Pt4mdiwwQRpOfCMgHAxyrHuH1CTvJNYGnV3j6tOeWrVnG52rd7qRk9iT8kpsJmhteJFDh4pbllOBgERK8ex2OAVoD2Z4hLPeQPPIXZWcLkABQYZM6VUADOBk89qbxcRTXJG7viQZfMr4clQh1DVv4VA36CmFjcAS5Qkb5BVipBwRsVORsSPnSyydNFI4KTT7JFxzjoTitvaj8U06s3oqQI31LKPpUX7c2ne9qLBP7sD/wDhvNJ/6Kr3trxadeItKsjrImND6iXUacDDHJ5Z+tB5e0l21wty1zKZ0GlZS3jUYYYB8sO3+I1WLtWZJRp0erLdoPt0oDt9oMEXeIc6REry92QcYzqeTrn0qIcO4E8nAbizhAL67uJASFGVu5QNzsBtVSdneO3ssplNzMZWUIZA51FQchSR0BJI9zUmum4ginurudclmIDnGp2LMfckkn3pXliux44ZS6JH2ZsXg7N38MoCyRreowByAVDA4I50/wCyHAWsobKWwknliuXiM8cjK8SRyRMzyoMAowfTyO+cEGqX4nxfiMSyRPcTCOXWZF1HS5k/Hq89WTmuOz3bO9tV7uK4lSP91SGAzz0hgdPXlim2Qrg1wy/LGFF7RT6MAtYI746v3+nJ9dCR/ICntvxXVaW5B/FdrB/4V0yEfSE1Q1txq4VmninlEjgh5A5Ehzg+J+vJefkPKmcnHLtVULdSqqyGZV1NtISSXG3MszH5mhsgast7tNDcScVuBCgdI4YXkBZVIDB91ydz4PypeE/dZG+aqOw7TXZkdzdyanCo7h21MozgMRuQNRwPU+dWhwiYNaIQc+ED6Cs2dLtGjFfQf4T+CicYobwv8AogjUq6C+xZEBOKbTxeMY5UpZShtwetNOIXWJlUHnTY5MLiroVmi9KaSxCisj+GhkqGtEMlohLHTG05wtCSN6LzRZFMLiLApMjbaK40kmQziLDvG9/4VlIcQj+8b3rK7ZiAFJ87dQK6i/CT61zxF171tIwK3D+DNTmz08SfKf2HeDDLCmPF3HeP70+4UhPKhPEPxN55oJfMzSfxJD2YH3Sj+9U8jnx4T5bVBOzP9mnvUs4vLpUN5VBp7cF01S/wNuMyhXXPM09smz9KjF9c95IhzUn4f09qfLGsYl2x0KayDenNNJzzqOLyUkRbtJfFZVAolDLqUGoxx2TMhNFeGXGyHoedbH0QXDCwtYZjpOzgc6R4DYATFc6lzTm7aLGRs2OYodwi77uViN9uWcZO/U8qXbijRLG2nMrX4gOp4hPpzgPp553UAHHlv0oDDGM4Jp3xqRmnlZ9maRy3TBLHakuGwanGeWa0f+Ty3bkWh2IsYwgK49T/ACqYRqM7ihPZ+3CQqF225Udt4871jlK2ehCOsTniHAYrhdLKN/yqqe1XYaS3clVYoeRX+VXRbjGKeSaWGGH8apF/olPns83wxOoKtGTvnOMEe/730zSt73Wwy5AHTYj2B/r1q8uIcEif9kfSorxfsfGwzjB9Kb3P2L7SfRWFukZPNjy32VufVScH5Zq5OFLi0jGMbD+j61TvGrA207Kff5Herg4Jn7JCW5lQenUbcqTN+NiQ4ZJ+HjwCnMh8JpCzHhFc8Qn0oc+VDwFK2BOCcXCs6E/tE05NxqnB+lROOPFyN+YJqQxqQwcdKdNI0Rx7cslMxAWk7g7DNM57jUFNavjqWlx3uZ8kaic3cwUZprcNtmt8SdVVQxptNJkEVtMiZFb+5XvG261lJXdp42963UG2WtEf4haAOwHXemWvAx60a4xEwbAGT6fxoLcx4I880kqaRvhKmyW8DHX0qPcVOXY/3qK2kxVflUevmJB9TSxg93JkZzWlEu7KnKpUr44MpjzFRLse2yD0qV8ZbCgedSkvmiuNrUitjZskm/uKmFif0qPqcyD2qQ8O51T1DuLFj2PAKH3pwGogxxQni7Y+dZsS5KSZCOKxkyGnnCEOnSehodfXOJ2B9Ke2chD+hFbJL4kocySCDynPyrXC18ZTH4tgfI0jcThCM7Zp7wW+USDI2zz+lTxR/wBG/wBZOoV5Ky7URIJpAN2DsGPsx5fSj/YXhK6TKwyc4GelB+O2eJHY/wCskDe2dZb88VYXZezHdqnpv/OnnL40jzlH/sthazuFHPAohFxGIEZbHT0qLce4PcRnMZUj1J2z5im0XCb53EfgKFfxadIHLfUOnP5gedThBsec0uyxVYDDLup8uX5UuzrzwPrj8xVPR8Sv7R9JYldQGCNtz+XI771PJuJslt3zrgrgsPby+dF8HIk5Ox/zobPvUNh+JaP4RFpY8s8vffkOf0ovbcXlKgsEKk80OcZ9s10k0BSsrztrEZ+IiJOfhX265+hzVnxwCOKNB+yAP0qL8L4UDf3NwTnDKi+/dxlj+ePrUuu+ailySvgklzYYt/wimnGU1KBTuI7CmXFZgMUZfidBfIAmAd8D5CnxuAqN5mmskv3gHmKZ3jkHflSxTN1KqCFndbKCeRojxW4ARMHmRUYtZtqzj/EC0aKv4gc/Sq4E9nZk9V0L9rrrJiAP7QzRASDSMHpUMN1kgvz5YolwO5OX1cuma1PJxRijj54Gl3eHW3vWU1u4SXYgZGays1st7YrdyMgLE519fKo5dndfeifGrnUoxsB0oZFuQOZpoxqPJbJn+QW7zC/KgV3Jt86ItqANCbthgUSF3ZK+xz7qKmnHj+D2qE9jGzIPQVNOMnJHtU8n5o1YfwBFt/aGpDw+ZQTv6VGYZQsjHyFJz3LC3aRThy23lz2rsitUdtRNpXyahfajih70Ip/DzovDfukeZSC2M5HWoHxO7LSF/M1khBqRrjq1bO3tg7Fs+KnbXGkrQqGVh4qWkn1MNq3x5VMzOtrQ4vZNTgnpRHhrgkqdic86Au/iHvRC5bBDLnIrsiSVIlKbfI34rYNI+CpXGCMjAJGeXmKk/Z+fSwB8qCx3LPgt02FE7NcOD/XT+dRl0Vi75J0gVxg/Kk/+x2X8LYHoSP0OKb2MpGKOCbw0IAlx0R3i0a4CHxNkbn9aLXVsroEIBDDGDv8AlUUk4nDJPq70Z6Lnp54qVPIFCHIOPI/wop2PKNJIAT8Dh2WSBW08gcrt5HY55n6+tK2PAoVZ5tAUtjIBwu3Lblke1SQXSsM0I4tdZ8Gef6da6UnRJRXdATgcJCljzkkeT5M3gH+ELRq4/GtNIBuBTqX+0FQuwUF0O1Ae07Y070cQ1He05GRvyq76Ej2BDKFdW1Z96V4hdcj70znlTUoJFc3tyhGFOaEeWi2/g7t58L86RnlzKlcQzjIU0nqH2hR6VVtK0iM7kuR5KiqCxHtQ66uivLrSvaFzqVRTedPDk86nkfQuNW2O7WQ6B7VlMI58ACsoUUBTwszAnlT2GBeYG9bFxjmKRe+PICnVsg2h5fLiH1qM3myrRSWRsHJ2oTxNuVOlRy5Vkg7MXwikXPJsDPlU07UXmgKV3YjYVCuz+g4D9RtRziMfcuHd9e3gHpRcbakUxyajQy+0sWJIO+xrV8WYLEh8BYEnywa7EhfxDr0p1brt4qjLJTGUbNcevlcxJk6V/ER7VvhnCElSRgQFXz51wAmrJXPpXU8uA3dZUMNxSSdrgridcMCSQlSQPPaujaldzTi2gfOcZp/Na68DlVYz17Fm7kBSuJFNPuJcR7tQFALuQFzuBkgAn51u7t0j3Y5PQUFmbxhjvhlb/CQcflTv5OyUnRIuMQ906pkkBFGTzPmfrk/OnvDH1Ypz2pse8hWVdyozt1BHix59T/u1GuEcR0NudjSTRTFJNE3S+Ea5c4HKupO1aouw/OgM6i4TTnkcgjpjrikIezWpSHlcfIe+xqapFeX0BuLIk8zSIO7YEEFABud9x/XOivAuPyRuGkJfG2G6HkSP0/rdwezUIYZuXzsDgKM45Z2pnJ2QdH1RzCQdNQ0n05bf51S1QjjKycrfqy6k5HOR5HrTRHJJY9dv6/rpQngto8SsHILucAL0A5D3JNGGTGB5fr1qExrtC0HMU4P9pTe2/EKWj3lpUTC4NRXtRES2RzxUoBqJ8fk+8OarN0hY9kQns21AE05trHTnqaeLgnURTlJF8qX3WMsdcgu1tyGywNat5NU5PlT6a56CmVu2NTY3poyvlizVJUausvNv0pHiD4pYz5B28Rpk0RPQn5UJtNhxqkdoNqyuDHJ+630NZXWU4E7hMisRdgMVqTw7mtpJkYFNbozUhvdkkYxTGWyLgk0fFuD1rtrcAU29HUM+AxqMK+xHWit3CFfLNrH7PoKZInpSqknbrReVoaKVHCwHOQSB0ruSRxzO1KbjFcXB29ai5WPXAtHJtS0JzjNN4LY828I9Rv8AIV1Ndqg2Gfff8q5QbOckuwnIqgZ2A8zyoNxHjAX8G58/+lBrziDyHLNt6dPYUynbwnHl/lVo415JOQ8E5fxHcnJ69d6ScD+v4V04C4HP+Q/yrM7VQUsrsXOJ7fuzzTwnzx+yR8h/wnzqM9qezTwMWAzGTnI5KT+gP9cq47CcT7m7jBPgciNv978J9w2Pzq5buxDrggHpjoc9PY9PI/m+qkhN3CRQNpePE2x2qbcA7QqcBiM+v8KS7T9imUl7dcjcmPr66fIjqv0xyqGvbkEjLIw5qdiPkam4GiOUtoXUJxkLv54oTxbiajCRJrckKqoBuag3D7WRyPG+OXP+s1aPZbsv3A72QfeEYAP7APP/AHiNvTBoLHbo6eakRbgfEMPK0q5dHaM6d9BGxI/e67+nrRP7QrnKkH9fpUN4Zd6J5mJ8Mjvn5uSD+dKXchRyVYjG+R0/vD08x8/OknjtixyNE3tPxUtbH7w1GOC9oxnEoAPLI5GpLw9gWyDkHcEVHRopaYXB3qMcV4HcSyEoo0nkSakqmiaXgAG1V1UuxNmuiD23Y2fqyj6mn8fYhj+KT6DFH+KcZEMbSHkozVbcQ+Lbf6qPbzJxXLHGw7zaomcXYqIbsxPzrpOzsCnBAqrLz4l3bciq+29BbjthdPzmb5U3t/QLfll5/wDZduOSrSEsUQ5IKr74dcZkkkdJHLbZGanE5pJcDR5OGlX90fSt0zLVlJY1FcSA9a3ECu+akDdmrh+UZ+eBTm27EXJ5hR7nNVbRmqVgmCfI9axpM9c1Jo/h7IfxSgewojbfD5F/FKx+gpNbKWQqBhzPOuElJOQKsG67J2sEbyyaiqKWO55AZx8+VVXLxZmY4CopP4VA2HQZ5muWNsO1IMmVQPGfXA/if5UiONAbKMD02+vU/OhE758h7cj8qSVcmqxgkK5NhWfihOaZXE+V2NIOtJZNMkLZlcPsAcEgEE454BzsOvKu8UoponCouY5PwsA37rDS30NdpDjn/XrSX2dW3ceHng75/wClOC/0/rajwDkTjJDAjYg5FegeC3/fQxyH9tA3puPF8s7HyNefC29XJ8Kr0SWZjJ3icj2VvED7bsMU0GJkXFkraPPTf89h/wAw/MUG7R9lre5jzIApUFhKNjHtknV+51IO23zEgbA57Y5/LfmfLmDVOfFntpI0zWEYMcWB3rN4TLkahjHKP0/aP51qyVkh+HEFi7lo7mOedSdK4KlADjWqOAW89WMADpvmZcflKwuE/FpbHvgn+X1Nea4hLriaDWJVYd2Yx4lPMYwNzV99meMfbbZZHGmQApKp20uMhtugPMe+OlHVR4A5OXLKS4MT3YB54wc+fr9KNB9SjA8S7D1H8aGQxaHkT92SQY9nb+VOYTv86zSXJoj0I3K4I0npnGeRPT2pzwri0kZ2bbyNJPbkb5z69d/Om0g3rhie8N7UatjjPkf4VI7Pisb4GcNyweufI1UHeEbin8HEjoIDEHz8vIj1HP5Uuo1lidswTaSAcypqg1tzv6bVdEfF/tFmrH8RGlvcCqiuY8SyDyNdHyjpCH2Osa3ArLjYczSSPtvT80LaJL2NlZboBOZXerFuDN6VWPY6XF2h9DVmcWvQsTkHfBqE1yVgR264+6uVwDg46VlCrAo8YZuZyT9TWUNQ2XqK2XHnUNu+1sKjPeZ9t6j9/wBv/wD6aE+9HY5Y3ItBp1HUUk9+g61TM/bO4bkQPamM3Gp35yH64/Sg5FI+nLA+JvHU+xmNT4pHUbfuqdZz6ZUD51TS3L7kcqJ3WqTqT5k8vrW0i0jCj61WHXJnyR1lRzayll3pyu1JRZzuMGljTCnJrQFc6q6DVxxyF3rUyHG3P6ZweR9+Vd1quOFterxbkHcZ/j/Kuiu1NYWw2nocke/7Q/j9adD6UWAS5VOfhRxPRdmInAlQgf7aZZT/AIdY+dQaQ094VdtDLHKvONw23odx8xkfOuTpnSVo9ESJnmNsYI559D6c8VSXxu4UqSwOFwWQKSOug4Hud6uy1mDojqcggEHzB6/lVTfHS8Um1jxl1y+3MKNj+ePpWgzEc+GcXecStgmSELs3ppikxq3xnUfyq57vg3dSNcQDxN/apnaQDV4lzyccx58qo/4X3Pd8Vtf/ALhkU+muJgv5j869EXZ8J+f8f50ZdnHnXiDf6TOy/haRnXbGQzaht8/1rb5xtvvt09cfTb51rikBW4cHqSfqTWBfAffpWeXZoj0OIbkNy55wQeY8wRTObGWx0J+QpyoAPLfbJ88edM5GP1pRjnUOla5Uk4396x+R8644O9kZ/C6dNmH1wf1qIcbk03DijPDrnulLeSkfWopxC41yMx610V8jm/iamlyRW9YppWVWhNmHeBTKkoZjtRzi3aOMqVXfO1Q2BSachsdKlKPJog+B1DfMoAA2rKbiasoDVH9i1vKQzLnbJ/WnpmobfKUlPTNLRQM2D0O3zoSjfI2PJSocNPjrST3QqXfDzsXFeNcPcO4it4w7LHgO5bXgBjyGI2+o3G9Sm2+Fds96FS4drYw98QGQyhtQAjLAEBcHOcZ6etGOLi0LP1NOmVtAcIC3yHqT/Ktm4YjAGKtGx+HFrJdW/jmNvcWj3CozKJEZGtgAWC4I03HLHMHc0P7S9lLG1iiuhJOIZYJGVGKl+9EYeEAgdTkEb9DkAGqaMyvImyu8nO9LxvkH2/SrE432Bsra0BluZVlaLWsx09w8mMiIDT1OMDOcdTvQzsX2Vhu7Hv8A7wTLeRQNhhp0O8GsgaeeiY7+YrtGduqISz1gNWdx/wCHttAOISfe6Le1SaHxjdyJ9Qbw7jMce3qaT7YdhLa0sPtC980sQgaVdQOVdgrhRp2O7Y8sV2jBuiuS1bFWP2k7C2ttb3VyGkaMRxG28Q3eTK+Lw7jJQ+2aS7H9hbee1gmnkm1XMjxRiIoBH3YmOptSnUT3Dem425mu0DuiuZkyNtiDkHyI5f1604jkDAMNieY8iOYqyF7C2kFpJNci5laOaSL/AEbBLASlUbQRt4cFt9t6E/DrspbXFnPcXPe5SVUPcsADmOLcAjc5c/ICu18A2XZD5Y9q1CcCrVPw9tYnu+8a4kSGNZkWPT3pUrISgGnxtmPblzA9aG8D7P8ADZ7a6uCt4Bbd40ikxhtKa2AVRkatCgEEjxZrtGHdEo+G3E+9sVBPiiJjPsuGX5adqo7tvxg3d/LIDlFPdr5AKcfQnJ+dXDb2UVnYd/aNcA3UYde8MRRfCShl1fh2bHhJJJ2zQ7tD8LrKKK77k3EckMAuO8kcGFj98QhJXoYfFjBAdT1q0eOyL7Khs74W91bSgnEckbtn+6wLbe2a9UTnKnG4/wD5FV/xL4RWZNvpM2l5AJsyD+z7mVvD4djrVN/LNS/iFs0EUoWaQiGBGUMIznGtcMdGTsg/OjJ2wFO9t4gt4AP3Tn/G+PyIoOXJ2xtn9KtjjHYGOW7EkjSsjWzuTlQVljaPG4XkVc7Y/YND7bsJbG4s4y0ume2lnfxDOtPswGk6dh98+3tUXFtlYzSVFds+xpiG5VZS/DoMlsjO6SSXM8UreE5iiNwUaNdOAzLFGd8jxHbpQLtt2YtoYFntZXIE8lvJFMyFgYnljLrpwQC0R2PRlO3Khoxt0RHP602k/wClWxwb4eW0zWjZlEU9mZ38Y1d4TAVwdOwxI+3oK3wv4cWrLB3xm1ySzq2HAGmJptGBp8kTPzrtGDdFR3yZhfnkaW9xnB/5s/Ko0TV68V+HMQigCmVJJ7x7Zu85CHXcYYLpGSY41IPXIPI0F+IHw0tLaynuLZ5g1rIkcglKsJNfdDK6QNJ++U+Wx25UyjQHMqPNYKtaz+HNtLYcLlDukt3cJFIxYFQpWdjoUjAY90oHqaT+JHYWws4j3Eky3COq91MQ3fIQMyR4UbAtzG3hIxTAT5K3jau1UmiXCOENLvyAqVWPBI057ms08iRuhickQxLJyM6TWVY624xsB9Kype8V/wCP9kT7ZWeFjdR7004cw7tgSMjDCj3aldVsCOm9RHhiK7DV1yNvyqi/HkgnTLS+G3GreB7yOWaOL7RCgRpDpjDKJQQ78l/tBz54NTC07U8Lguou7ltUWW3dWkh0JGJAyECUoBoyNWC2Bt6jNEmzTC8+oPuOVat4dx5DYfKqxnSojkxpuy9eE9qLJLqzjN3AVt7CSJ5e8AhLs9kAqStgMSIXOBvgVF/iVxW3ezs7aC4inkiB1NCwkQaYwoyynAJJ2HPANQBSBzrLcF5FRebsqDPLU7BRk9BkjejtZNQrkuHh/HuGRWLRfa1e3aDH2eZzJOrkHwLGw1Y6AcgQMYFBPgzx21ghuIrmeGH7yKVe9kWPUdODp1HfBiXOPMedIcX+G8cWlPtymUNEHRkCa1lkCkw5cnIyTjxZIxtT+4+D6C4iiFxKY3jldn0rlTGYQgA5b943+EU/IvA+412ttLnhWGuYO/nWCKSMyoHAMwVyyk5ACs7Enpvypz2t7S8Png4hFHcwd4bdNLGdCkrgSMiRDVuysoyB++tR6x+E8U011E1zIq28scasFXU5eCKU6s7bGUDbyof2a+F8M1v3s11LGwuHtsIisupZjEvMZ3IH1o8i8CvafjkT8F4dAlxG0iGMSRq6tIqpDIo1oDlQDoG+OlHOwXaO0FlZxy3MUL2s8sjrM2gsrC5CmPP4/wC3Xl5GhfCPhtbPJcQSXr9/bEd4I4sKI3GqJvFkZKbkAnBzVecSaJJJO4kMkKk6JGUoWUDOSpAI69KRtrkdJNUW1xntrE3DZ2trlUme4cqmUExjabBbun3AZN9xkBulD/hnxG3SxuYZbmCB3nDKJpFTKhIdwGOSPCR8qb8f+HK21tHMJ2Zi8CSKVAC98yoSMb7Mw511xn4c/Zxet3zlLe1+0xkqPGwWYsjb7YMS8uj0ebsHxqiZSdrLSSW9EV/bxO0McccjyIFEmmbDpqOJApdeWRkYqIcH4jDFZcYikuoHlmWbQwkQfaHeOXLRLnxambp1NL8Y+FkaCXubpzPDF32l0AVlbvMKWXlkxNuM42ODUe7P9l1urNrlZWDi6ht9OkFcTSW6as886Z8/Ki7OVEn4nxWJ+D28UXELeJ44F76EyRmSULH/AGIUnUrFgPXNGe0HaiymN9E95ayQtZx92pmjKmUteawni3fAg5bjweYqN3/w6SOS6zO/d29ulwDoXLlu/wBSnfkO5HL96tXvwtjSS6Xv5MQ26XCsUG7O1zqXywO4X18Z9KaP2LKvBLOJ9uLNVlC3duxNp4dMyHxrqAUYb8R18ue1POJ9obSdbpILqCV2t1CrFKkjE5lzgKST+JfqPOq3sfhMJoIg91ouZ4TcRx93qjVU7rUrPqyTmdBn1OAcbjfgzwYmS7uQ5SSzT8OAyP3izalfcHAMQxg0Wl4AWzJ21te/mga5gCi2jZSZEwZGMwkjznGoKsR088Nmh1p2htBc8Pc3UGmOzmR271NKO32PCu2cKx0Psf3T5Go1f9gkP38l4sU1wjTIrp9yFUJ920uoePEi7+5CkKaYdjuzUd5bTTyzPEsRAOlQ2xUMSfrypG2MkqJkO3tq0fDZZZ4xJr++VWDNEzW8qFnQeJU1kDVjGGB5VGO3d3YtZN3UtnLcm7kctb92ZDHJLM6ZKgM2EeNWO41AjJO9a/8AZoe+uRNchYINHjjjy7hkBA0lvBp6/izz26Nn+GxjnuhPchbe2hFw0iR6ndGEhwE1eEjuXzuc4GBvt3LCtUSXgXbG2g4TbHv4hPEsURiMi96EE6K+UzqA7tS3LlvRO/7WWX2+z0XduYlW5Z3E0ZRWfRpDMGwCcvjPPBqKw/CwLcTxTXLd3HEkyOiAFlcyhldSTuvdcxz1dOVRbtv2VHD5YtMvexzoXQldDADGVYZx+0DnbmRjautoFJlhcW7Z25itXa5jlaLiDu6xujyLCHukR+7Q5KiNoznG4xzJGRvxK7RWknD7yGG5inkupo3jWBu8Kqv2ckyY/B/Ytz8xVXxNvk8uVd2d5GpIC4wSM+xxU5ZGukWx4oyfydE/+02rcJ4TbzSg91cI0yRSYmjVUuRr0oda6WZDtvuMcxRztvxW1ksu5+0R3MglQwFT3kiINOoysB4Tp7xcnnkczVYnikX71OrW/i8wfeoyzzp8GuHpceyakEOD2+AQq86NW/BhnLHfyphacWQcsU+Ti6+dedOU/wBHoKH6CC2S+VZSC34xWVL5BpkYu4dUBU/umq8s30n2P/SrLJ8OPeqymGmVx6n9a9jFymeRJ00F5DjV6MD9acDA/OhxuCx5YBAz/u07BJ3NNQshUDr5Vu10611kqpddTD8SrqGpl9QMkeoratjam0xooQ9A3627W8f2m4iuAksDWs7NH3rSd4unBTAzqwCQBkE56mi97xhFeRdS5E1sBuOUzxKR7eBjXmMKM8hk+1b7oeQ+lU3JaHpm4MMUjO8hHfXkTLoIOX7iGJQ2eSfdb+1N7RhbxyKjKNV/qOSDtcTq7c/SU+1echAuk+Ect9qjobJGwoqVgcaPRvZtY4+LccCt4SluwLPqyWhZm8TEk7sfbl0qn7Xgr6LIyadF42hMNlsCVYX1gjw7ttudvKo5HjHIfSiYlLKAWJCjABOQASWIUHkCSTj1NK2NFNHpHtA0My3kYkJdPs8jAldI7thIndnn/q9647WcXR7Ti0OpdUVtJjcZKyWzMP8AiDj5V5ySJdvCMD0xj2pZI1GPCNuWw29q7c72/s9J8blSM3c7yIIzaKmSwzqQ3BIx/wDkXHmTUC+BroYrqByAFkgmUEgeZH0aH6AVViIByUfICkbwbB8ZKHVuOn7Q+n6VynbDpSL87Q8aSXhM1zqGZUWEgEZ3nMY/8w/KjHGeKamvoSyaEskkXcZ1Sm8V9877Qpt7+dedwFOHAG4yDgfr7UlNCDGRpG3iGw5jf9M0VO3QHjL64FxWBo7K87+IQQ2MsUjM6go7GzIVlJyD9xJt6Dzqv/g7OBDxps41Rqyhtjut2Rt9KrJk1ZckahjG3Okb0ZVmYjVtjbny3H9dKvpwSs9EdnXt5LBBNcx3Fk8JdzM0Ya3cd3piQAAgDMuM+JSigGgfw74ibfhd9KpGtMuusA5IiBGV68qqjg0f3QOBnn605umGjOBnoeu/P9KzuXJZQ4LU7Bcfa8hv0mmU3MrK6qxVAV7tUAjGwwNG4Hnk7mjXFuKw3U3E7WGaMyyWKwoC4CtJpugVVjsSO+jzjlqqhygbGcGthBgDY/15VymBwPRrcZia7vO6lRmitYwSCCA+q4YLnkSNiR6ioL8VuDtcmG5jZCY7OSabVIR4Y+7bEa7gN4n2GM7ZO1VNcoDpXA9iNhvRFey8urGmLOvRtJHjUF1DxZxy/azjpnO1G7QKpjeGmt7Zy6mKr4Sc/XejEHCJSAQowf7w5EkefmpH+dSKwsx3ahgdWMHGMZxq2yR+yQajNyj+Ks0Yowm6k6K1a2cHdTWyMeY/KrQsWSNiQWwVOcDnkKBvn96VPr6HDmzkt0YSiLGkljpRRhdLH97fwtHt/dPMk0I5G+0NPHCPCkVYkj9CadRXUikeI86sRLS3VRGYATuMkKGziQHDathqCYPkp89xnEuE28sqmFCoIGACoz+LfY45IfL8O+53N2ugJNPiQjDePpFaotFwQYGCcYrKjvAvpk/Y3X+JqsuK/wBu/wDtGsrKrhIZOhezO59v5UWh5Vusp32KzjO39elcudx71lZXIUTXka10/ryrdZRFHGfB8qi8XMVlZTx6El2h3F/KnlueXy/WsrKVjocrSq9fesrKQYXNIt/OsrK459GcHP3A92/U05i/r86yspn+QF0DZkAY7D8K/pSPGxu3y/5aysra+jNL8gpw/wDsE9v4Ct334Pn/ADrKysTNS6Gx5LWdR7/xrKygAacQPjPt/wCmtBztufP8hW6ymAEID4f68qnPZP8A+HX/AGm/U1lZWT1v8f8AaNnov5P6YciGSc+n8acBR5CsrK8tNnoTSOSP6+laCjI28v0rKyut7HUqHRFZWVlcdR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xQTEhUUExMVFhUXGBoWGBgUFxoVFhgaFxcXGhcYFRUYHCggGBwlHBUXITEhJSkrLi4uFx8zODMsNygtLisBCgoKDg0OGxAQGywkHyQsLCwsLCwsLCwsLCwsLCwsLCwsLCwsLCwsLCwsLCwsLCwsLCwsLCwsLCwsLCwsLCwsLP/AABEIAMIBAwMBIgACEQEDEQH/xAAcAAABBAMBAAAAAAAAAAAAAAAFAwQGBwABAgj/xABKEAACAQMCAwYDBQUEBwUJAAABAgMABBESIQUxQQYTIlFhcQeBkRQjMqGxQlLB0fAzYpLxJENygqKy4RVzk7PCFyY0NlNjg7Ti/8QAGQEAAwEBAQAAAAAAAAAAAAAAAQIDBAAF/8QAKREAAgICAgEEAgICAwAAAAAAAAECEQMSITFBBBMiYTJRM4FxkRQjQv/aAAwDAQACEQMRAD8AQ7P3KQsrf3Tyri2fRcGYdc7e9DbaXSMnpsK6W851j2kex7MJK2HeN8TMunyFCe83NJJJqUGkpT4jVPsya68BzsYcmQ+tE+KcSEROTzG3vQvsY3hc+tL8fsjI0bY8IO9ZY/yNsvT1SQd4PMXhRjzNP1amXCxphXO1O7c5GajK7bK8LgVQ01vZRqC7ljyVQWY456VXJPMchTlW3p9wfwwXsy7SKGVWwCQEhV1G/TU7H51f062ZHPLVWR8SAkjcMOasCrjOcakbBGcHn5UT4RxBFjYl1C41BiwC4xnIPLHXNN+0HFoZLS3k7+J7hEy4DIZB9wxlDIu6jWqkjAwQKmFrGqJHaEf6jGB+6gSMj/jFbIwpmXJluPRDr290KdO7Z3xuR13A5bHPzpgvF/Emlg3iCtggkHGcEdDgZqRdm7iReHzuoJmVSwUAyN3i20Z0hRu51DGBzpa4Bafhcsi6Z21hxjSctayM6kHcAN0PLNdGCBPL4oQ+1Rlsd4nLcBhtnlnyoVcTKG/ENztkgcgT+gJ+VSF5HjvZGQrpkkijcMpJwETBVgwwfvD0PKoL8Xu00/22HhyBAkncsGwS+qV5IiM5xjB8qGTHudizaPoMcR4xHEuptRXGSVUsAPMkbAVE+MduiqF7eCV03+9Mbd0MHB8WMbHbpVuccVZ4rq0xubY5A8phMi/+W1VrwM/+6D/91P8A/sSVRxslt9ESg7VX0g7xWkCDOWEQ7vbnqYoQMe9HbDtNdMCTbPMo5tBFJIB7tGpUH0OKIdhv/la7/wC7u/8Alapfw64kThlhJYJ3kSLE0kcenW8XdMHVNZA1hypIyD4W5nYjU7b6ItwvtijnQYpc7/hUvjBAOQuSMEjNF5rlG2DDPlnDdOY5jmPqKa9heLRXfGbmeOJ4i1vpdJAqtrR4lZmCk78hvv4eVTOCyAv5bnPhe3giX/a72bP1BjHyFTeFPyOsrRBuZPp/n+hFO7ceFqddp2/0uT/d/wCRabQ/gNY5R1k0aFK0mOuDjY0WHKh3CB4aItyq2PwJN8gudMmtd3tTjuzilFjrcZkCvs5G9KEZ2p7PgCmLDByKXVM62hUoVGxpIXvnS7E43oS/Oo5MS8F4TbHRuh5/nWqiV5fyK7AHkayoaMpsgEGyq0iEzy865LYG1agn9OtObE7TFYpCpK0vjGoHnilYIgzg03vzh3HtRfdGaXKsP9kto2PrUymQLCMjOahPZZsRD/aqeXceuPHpWdLmRZ8KI0mlzGCK7sW2obbOygxtz6U+seVCaqLO8j1ae8HbVbX0ajL+IhRzOu3VVwPVkYfKmAammoq+tWZW5ZRipI54OPxD0Nd6eaixc2NzjSF+LcKSOC1z3izXDRRyK7sw+8XEmYycLhmHIbZFS12h+2rlm7/uG0rhtHd94hZicaQdQXrnGdqr3iMxMgcu7Pt4mdiwwQRpOfCMgHAxyrHuH1CTvJNYGnV3j6tOeWrVnG52rd7qRk9iT8kpsJmhteJFDh4pbllOBgERK8ex2OAVoD2Z4hLPeQPPIXZWcLkABQYZM6VUADOBk89qbxcRTXJG7viQZfMr4clQh1DVv4VA36CmFjcAS5Qkb5BVipBwRsVORsSPnSyydNFI4KTT7JFxzjoTitvaj8U06s3oqQI31LKPpUX7c2ne9qLBP7sD/wDhvNJ/6Kr3trxadeItKsjrImND6iXUacDDHJ5Z+tB5e0l21wty1zKZ0GlZS3jUYYYB8sO3+I1WLtWZJRp0erLdoPt0oDt9oMEXeIc6REry92QcYzqeTrn0qIcO4E8nAbizhAL67uJASFGVu5QNzsBtVSdneO3ssplNzMZWUIZA51FQchSR0BJI9zUmum4ginurudclmIDnGp2LMfckkn3pXliux44ZS6JH2ZsXg7N38MoCyRreowByAVDA4I50/wCyHAWsobKWwknliuXiM8cjK8SRyRMzyoMAowfTyO+cEGqX4nxfiMSyRPcTCOXWZF1HS5k/Hq89WTmuOz3bO9tV7uK4lSP91SGAzz0hgdPXlim2Qrg1wy/LGFF7RT6MAtYI746v3+nJ9dCR/ICntvxXVaW5B/FdrB/4V0yEfSE1Q1txq4VmninlEjgh5A5Ehzg+J+vJefkPKmcnHLtVULdSqqyGZV1NtISSXG3MszH5mhsgast7tNDcScVuBCgdI4YXkBZVIDB91ydz4PypeE/dZG+aqOw7TXZkdzdyanCo7h21MozgMRuQNRwPU+dWhwiYNaIQc+ED6Cs2dLtGjFfQf4T+CicYobwv8AogjUq6C+xZEBOKbTxeMY5UpZShtwetNOIXWJlUHnTY5MLiroVmi9KaSxCisj+GhkqGtEMlohLHTG05wtCSN6LzRZFMLiLApMjbaK40kmQziLDvG9/4VlIcQj+8b3rK7ZiAFJ87dQK6i/CT61zxF171tIwK3D+DNTmz08SfKf2HeDDLCmPF3HeP70+4UhPKhPEPxN55oJfMzSfxJD2YH3Sj+9U8jnx4T5bVBOzP9mnvUs4vLpUN5VBp7cF01S/wNuMyhXXPM09smz9KjF9c95IhzUn4f09qfLGsYl2x0KayDenNNJzzqOLyUkRbtJfFZVAolDLqUGoxx2TMhNFeGXGyHoedbH0QXDCwtYZjpOzgc6R4DYATFc6lzTm7aLGRs2OYodwi77uViN9uWcZO/U8qXbijRLG2nMrX4gOp4hPpzgPp553UAHHlv0oDDGM4Jp3xqRmnlZ9maRy3TBLHakuGwanGeWa0f+Ty3bkWh2IsYwgK49T/ACqYRqM7ihPZ+3CQqF225Udt4871jlK2ehCOsTniHAYrhdLKN/yqqe1XYaS3clVYoeRX+VXRbjGKeSaWGGH8apF/olPns83wxOoKtGTvnOMEe/730zSt73Wwy5AHTYj2B/r1q8uIcEif9kfSorxfsfGwzjB9Kb3P2L7SfRWFukZPNjy32VufVScH5Zq5OFLi0jGMbD+j61TvGrA207Kff5Herg4Jn7JCW5lQenUbcqTN+NiQ4ZJ+HjwCnMh8JpCzHhFc8Qn0oc+VDwFK2BOCcXCs6E/tE05NxqnB+lROOPFyN+YJqQxqQwcdKdNI0Rx7cslMxAWk7g7DNM57jUFNavjqWlx3uZ8kaic3cwUZprcNtmt8SdVVQxptNJkEVtMiZFb+5XvG261lJXdp42963UG2WtEf4haAOwHXemWvAx60a4xEwbAGT6fxoLcx4I880kqaRvhKmyW8DHX0qPcVOXY/3qK2kxVflUevmJB9TSxg93JkZzWlEu7KnKpUr44MpjzFRLse2yD0qV8ZbCgedSkvmiuNrUitjZskm/uKmFif0qPqcyD2qQ8O51T1DuLFj2PAKH3pwGogxxQni7Y+dZsS5KSZCOKxkyGnnCEOnSehodfXOJ2B9Ke2chD+hFbJL4kocySCDynPyrXC18ZTH4tgfI0jcThCM7Zp7wW+USDI2zz+lTxR/wBG/wBZOoV5Ky7URIJpAN2DsGPsx5fSj/YXhK6TKwyc4GelB+O2eJHY/wCskDe2dZb88VYXZezHdqnpv/OnnL40jzlH/sthazuFHPAohFxGIEZbHT0qLce4PcRnMZUj1J2z5im0XCb53EfgKFfxadIHLfUOnP5gedThBsec0uyxVYDDLup8uX5UuzrzwPrj8xVPR8Sv7R9JYldQGCNtz+XI771PJuJslt3zrgrgsPby+dF8HIk5Ox/zobPvUNh+JaP4RFpY8s8vffkOf0ovbcXlKgsEKk80OcZ9s10k0BSsrztrEZ+IiJOfhX265+hzVnxwCOKNB+yAP0qL8L4UDf3NwTnDKi+/dxlj+ePrUuu+ailySvgklzYYt/wimnGU1KBTuI7CmXFZgMUZfidBfIAmAd8D5CnxuAqN5mmskv3gHmKZ3jkHflSxTN1KqCFndbKCeRojxW4ARMHmRUYtZtqzj/EC0aKv4gc/Sq4E9nZk9V0L9rrrJiAP7QzRASDSMHpUMN1kgvz5YolwO5OX1cuma1PJxRijj54Gl3eHW3vWU1u4SXYgZGays1st7YrdyMgLE519fKo5dndfeifGrnUoxsB0oZFuQOZpoxqPJbJn+QW7zC/KgV3Jt86ItqANCbthgUSF3ZK+xz7qKmnHj+D2qE9jGzIPQVNOMnJHtU8n5o1YfwBFt/aGpDw+ZQTv6VGYZQsjHyFJz3LC3aRThy23lz2rsitUdtRNpXyahfajih70Ip/DzovDfukeZSC2M5HWoHxO7LSF/M1khBqRrjq1bO3tg7Fs+KnbXGkrQqGVh4qWkn1MNq3x5VMzOtrQ4vZNTgnpRHhrgkqdic86Au/iHvRC5bBDLnIrsiSVIlKbfI34rYNI+CpXGCMjAJGeXmKk/Z+fSwB8qCx3LPgt02FE7NcOD/XT+dRl0Vi75J0gVxg/Kk/+x2X8LYHoSP0OKb2MpGKOCbw0IAlx0R3i0a4CHxNkbn9aLXVsroEIBDDGDv8AlUUk4nDJPq70Z6Lnp54qVPIFCHIOPI/wop2PKNJIAT8Dh2WSBW08gcrt5HY55n6+tK2PAoVZ5tAUtjIBwu3Lblke1SQXSsM0I4tdZ8Gef6da6UnRJRXdATgcJCljzkkeT5M3gH+ELRq4/GtNIBuBTqX+0FQuwUF0O1Ae07Y070cQ1He05GRvyq76Ej2BDKFdW1Z96V4hdcj70znlTUoJFc3tyhGFOaEeWi2/g7t58L86RnlzKlcQzjIU0nqH2hR6VVtK0iM7kuR5KiqCxHtQ66uivLrSvaFzqVRTedPDk86nkfQuNW2O7WQ6B7VlMI58ACsoUUBTwszAnlT2GBeYG9bFxjmKRe+PICnVsg2h5fLiH1qM3myrRSWRsHJ2oTxNuVOlRy5Vkg7MXwikXPJsDPlU07UXmgKV3YjYVCuz+g4D9RtRziMfcuHd9e3gHpRcbakUxyajQy+0sWJIO+xrV8WYLEh8BYEnywa7EhfxDr0p1brt4qjLJTGUbNcevlcxJk6V/ER7VvhnCElSRgQFXz51wAmrJXPpXU8uA3dZUMNxSSdrgridcMCSQlSQPPaujaldzTi2gfOcZp/Na68DlVYz17Fm7kBSuJFNPuJcR7tQFALuQFzuBkgAn51u7t0j3Y5PQUFmbxhjvhlb/CQcflTv5OyUnRIuMQ906pkkBFGTzPmfrk/OnvDH1Ypz2pse8hWVdyozt1BHix59T/u1GuEcR0NudjSTRTFJNE3S+Ea5c4HKupO1aouw/OgM6i4TTnkcgjpjrikIezWpSHlcfIe+xqapFeX0BuLIk8zSIO7YEEFABud9x/XOivAuPyRuGkJfG2G6HkSP0/rdwezUIYZuXzsDgKM45Z2pnJ2QdH1RzCQdNQ0n05bf51S1QjjKycrfqy6k5HOR5HrTRHJJY9dv6/rpQngto8SsHILucAL0A5D3JNGGTGB5fr1qExrtC0HMU4P9pTe2/EKWj3lpUTC4NRXtRES2RzxUoBqJ8fk+8OarN0hY9kQns21AE05trHTnqaeLgnURTlJF8qX3WMsdcgu1tyGywNat5NU5PlT6a56CmVu2NTY3poyvlizVJUausvNv0pHiD4pYz5B28Rpk0RPQn5UJtNhxqkdoNqyuDHJ+630NZXWU4E7hMisRdgMVqTw7mtpJkYFNbozUhvdkkYxTGWyLgk0fFuD1rtrcAU29HUM+AxqMK+xHWit3CFfLNrH7PoKZInpSqknbrReVoaKVHCwHOQSB0ruSRxzO1KbjFcXB29ai5WPXAtHJtS0JzjNN4LY828I9Rv8AIV1Ndqg2Gfff8q5QbOckuwnIqgZ2A8zyoNxHjAX8G58/+lBrziDyHLNt6dPYUynbwnHl/lVo415JOQ8E5fxHcnJ69d6ScD+v4V04C4HP+Q/yrM7VQUsrsXOJ7fuzzTwnzx+yR8h/wnzqM9qezTwMWAzGTnI5KT+gP9cq47CcT7m7jBPgciNv978J9w2Pzq5buxDrggHpjoc9PY9PI/m+qkhN3CRQNpePE2x2qbcA7QqcBiM+v8KS7T9imUl7dcjcmPr66fIjqv0xyqGvbkEjLIw5qdiPkam4GiOUtoXUJxkLv54oTxbiajCRJrckKqoBuag3D7WRyPG+OXP+s1aPZbsv3A72QfeEYAP7APP/AHiNvTBoLHbo6eakRbgfEMPK0q5dHaM6d9BGxI/e67+nrRP7QrnKkH9fpUN4Zd6J5mJ8Mjvn5uSD+dKXchRyVYjG+R0/vD08x8/OknjtixyNE3tPxUtbH7w1GOC9oxnEoAPLI5GpLw9gWyDkHcEVHRopaYXB3qMcV4HcSyEoo0nkSakqmiaXgAG1V1UuxNmuiD23Y2fqyj6mn8fYhj+KT6DFH+KcZEMbSHkozVbcQ+Lbf6qPbzJxXLHGw7zaomcXYqIbsxPzrpOzsCnBAqrLz4l3bciq+29BbjthdPzmb5U3t/QLfll5/wDZduOSrSEsUQ5IKr74dcZkkkdJHLbZGanE5pJcDR5OGlX90fSt0zLVlJY1FcSA9a3ECu+akDdmrh+UZ+eBTm27EXJ5hR7nNVbRmqVgmCfI9axpM9c1Jo/h7IfxSgewojbfD5F/FKx+gpNbKWQqBhzPOuElJOQKsG67J2sEbyyaiqKWO55AZx8+VVXLxZmY4CopP4VA2HQZ5muWNsO1IMmVQPGfXA/if5UiONAbKMD02+vU/OhE758h7cj8qSVcmqxgkK5NhWfihOaZXE+V2NIOtJZNMkLZlcPsAcEgEE454BzsOvKu8UoponCouY5PwsA37rDS30NdpDjn/XrSX2dW3ceHng75/wClOC/0/rajwDkTjJDAjYg5FegeC3/fQxyH9tA3puPF8s7HyNefC29XJ8Kr0SWZjJ3icj2VvED7bsMU0GJkXFkraPPTf89h/wAw/MUG7R9lre5jzIApUFhKNjHtknV+51IO23zEgbA57Y5/LfmfLmDVOfFntpI0zWEYMcWB3rN4TLkahjHKP0/aP51qyVkh+HEFi7lo7mOedSdK4KlADjWqOAW89WMADpvmZcflKwuE/FpbHvgn+X1Nea4hLriaDWJVYd2Yx4lPMYwNzV99meMfbbZZHGmQApKp20uMhtugPMe+OlHVR4A5OXLKS4MT3YB54wc+fr9KNB9SjA8S7D1H8aGQxaHkT92SQY9nb+VOYTv86zSXJoj0I3K4I0npnGeRPT2pzwri0kZ2bbyNJPbkb5z69d/Om0g3rhie8N7UatjjPkf4VI7Pisb4GcNyweufI1UHeEbin8HEjoIDEHz8vIj1HP5Uuo1lidswTaSAcypqg1tzv6bVdEfF/tFmrH8RGlvcCqiuY8SyDyNdHyjpCH2Osa3ArLjYczSSPtvT80LaJL2NlZboBOZXerFuDN6VWPY6XF2h9DVmcWvQsTkHfBqE1yVgR264+6uVwDg46VlCrAo8YZuZyT9TWUNQ2XqK2XHnUNu+1sKjPeZ9t6j9/wBv/wD6aE+9HY5Y3ItBp1HUUk9+g61TM/bO4bkQPamM3Gp35yH64/Sg5FI+nLA+JvHU+xmNT4pHUbfuqdZz6ZUD51TS3L7kcqJ3WqTqT5k8vrW0i0jCj61WHXJnyR1lRzayll3pyu1JRZzuMGljTCnJrQFc6q6DVxxyF3rUyHG3P6ZweR9+Vd1quOFterxbkHcZ/j/Kuiu1NYWw2nocke/7Q/j9adD6UWAS5VOfhRxPRdmInAlQgf7aZZT/AIdY+dQaQ094VdtDLHKvONw23odx8xkfOuTpnSVo9ESJnmNsYI559D6c8VSXxu4UqSwOFwWQKSOug4Hud6uy1mDojqcggEHzB6/lVTfHS8Um1jxl1y+3MKNj+ePpWgzEc+GcXecStgmSELs3ppikxq3xnUfyq57vg3dSNcQDxN/apnaQDV4lzyccx58qo/4X3Pd8Vtf/ALhkU+muJgv5j869EXZ8J+f8f50ZdnHnXiDf6TOy/haRnXbGQzaht8/1rb5xtvvt09cfTb51rikBW4cHqSfqTWBfAffpWeXZoj0OIbkNy55wQeY8wRTObGWx0J+QpyoAPLfbJ88edM5GP1pRjnUOla5Uk4396x+R8644O9kZ/C6dNmH1wf1qIcbk03DijPDrnulLeSkfWopxC41yMx610V8jm/iamlyRW9YppWVWhNmHeBTKkoZjtRzi3aOMqVXfO1Q2BSachsdKlKPJog+B1DfMoAA2rKbiasoDVH9i1vKQzLnbJ/WnpmobfKUlPTNLRQM2D0O3zoSjfI2PJSocNPjrST3QqXfDzsXFeNcPcO4it4w7LHgO5bXgBjyGI2+o3G9Sm2+Fds96FS4drYw98QGQyhtQAjLAEBcHOcZ6etGOLi0LP1NOmVtAcIC3yHqT/Ktm4YjAGKtGx+HFrJdW/jmNvcWj3CozKJEZGtgAWC4I03HLHMHc0P7S9lLG1iiuhJOIZYJGVGKl+9EYeEAgdTkEb9DkAGqaMyvImyu8nO9LxvkH2/SrE432Bsra0BluZVlaLWsx09w8mMiIDT1OMDOcdTvQzsX2Vhu7Hv8A7wTLeRQNhhp0O8GsgaeeiY7+YrtGduqISz1gNWdx/wCHttAOISfe6Le1SaHxjdyJ9Qbw7jMce3qaT7YdhLa0sPtC980sQgaVdQOVdgrhRp2O7Y8sV2jBuiuS1bFWP2k7C2ttb3VyGkaMRxG28Q3eTK+Lw7jJQ+2aS7H9hbee1gmnkm1XMjxRiIoBH3YmOptSnUT3Dem425mu0DuiuZkyNtiDkHyI5f1604jkDAMNieY8iOYqyF7C2kFpJNci5laOaSL/AEbBLASlUbQRt4cFt9t6E/DrspbXFnPcXPe5SVUPcsADmOLcAjc5c/ICu18A2XZD5Y9q1CcCrVPw9tYnu+8a4kSGNZkWPT3pUrISgGnxtmPblzA9aG8D7P8ADZ7a6uCt4Bbd40ikxhtKa2AVRkatCgEEjxZrtGHdEo+G3E+9sVBPiiJjPsuGX5adqo7tvxg3d/LIDlFPdr5AKcfQnJ+dXDb2UVnYd/aNcA3UYde8MRRfCShl1fh2bHhJJJ2zQ7tD8LrKKK77k3EckMAuO8kcGFj98QhJXoYfFjBAdT1q0eOyL7Khs74W91bSgnEckbtn+6wLbe2a9UTnKnG4/wD5FV/xL4RWZNvpM2l5AJsyD+z7mVvD4djrVN/LNS/iFs0EUoWaQiGBGUMIznGtcMdGTsg/OjJ2wFO9t4gt4AP3Tn/G+PyIoOXJ2xtn9KtjjHYGOW7EkjSsjWzuTlQVljaPG4XkVc7Y/YND7bsJbG4s4y0ume2lnfxDOtPswGk6dh98+3tUXFtlYzSVFds+xpiG5VZS/DoMlsjO6SSXM8UreE5iiNwUaNdOAzLFGd8jxHbpQLtt2YtoYFntZXIE8lvJFMyFgYnljLrpwQC0R2PRlO3Khoxt0RHP602k/wClWxwb4eW0zWjZlEU9mZ38Y1d4TAVwdOwxI+3oK3wv4cWrLB3xm1ySzq2HAGmJptGBp8kTPzrtGDdFR3yZhfnkaW9xnB/5s/Ko0TV68V+HMQigCmVJJ7x7Zu85CHXcYYLpGSY41IPXIPI0F+IHw0tLaynuLZ5g1rIkcglKsJNfdDK6QNJ++U+Wx25UyjQHMqPNYKtaz+HNtLYcLlDukt3cJFIxYFQpWdjoUjAY90oHqaT+JHYWws4j3Eky3COq91MQ3fIQMyR4UbAtzG3hIxTAT5K3jau1UmiXCOENLvyAqVWPBI057ms08iRuhickQxLJyM6TWVY624xsB9Kype8V/wCP9kT7ZWeFjdR7004cw7tgSMjDCj3aldVsCOm9RHhiK7DV1yNvyqi/HkgnTLS+G3GreB7yOWaOL7RCgRpDpjDKJQQ78l/tBz54NTC07U8Lguou7ltUWW3dWkh0JGJAyECUoBoyNWC2Bt6jNEmzTC8+oPuOVat4dx5DYfKqxnSojkxpuy9eE9qLJLqzjN3AVt7CSJ5e8AhLs9kAqStgMSIXOBvgVF/iVxW3ezs7aC4inkiB1NCwkQaYwoyynAJJ2HPANQBSBzrLcF5FRebsqDPLU7BRk9BkjejtZNQrkuHh/HuGRWLRfa1e3aDH2eZzJOrkHwLGw1Y6AcgQMYFBPgzx21ghuIrmeGH7yKVe9kWPUdODp1HfBiXOPMedIcX+G8cWlPtymUNEHRkCa1lkCkw5cnIyTjxZIxtT+4+D6C4iiFxKY3jldn0rlTGYQgA5b943+EU/IvA+412ttLnhWGuYO/nWCKSMyoHAMwVyyk5ACs7Enpvypz2t7S8Png4hFHcwd4bdNLGdCkrgSMiRDVuysoyB++tR6x+E8U011E1zIq28scasFXU5eCKU6s7bGUDbyof2a+F8M1v3s11LGwuHtsIisupZjEvMZ3IH1o8i8CvafjkT8F4dAlxG0iGMSRq6tIqpDIo1oDlQDoG+OlHOwXaO0FlZxy3MUL2s8sjrM2gsrC5CmPP4/wC3Xl5GhfCPhtbPJcQSXr9/bEd4I4sKI3GqJvFkZKbkAnBzVecSaJJJO4kMkKk6JGUoWUDOSpAI69KRtrkdJNUW1xntrE3DZ2trlUme4cqmUExjabBbun3AZN9xkBulD/hnxG3SxuYZbmCB3nDKJpFTKhIdwGOSPCR8qb8f+HK21tHMJ2Zi8CSKVAC98yoSMb7Mw511xn4c/Zxet3zlLe1+0xkqPGwWYsjb7YMS8uj0ebsHxqiZSdrLSSW9EV/bxO0McccjyIFEmmbDpqOJApdeWRkYqIcH4jDFZcYikuoHlmWbQwkQfaHeOXLRLnxambp1NL8Y+FkaCXubpzPDF32l0AVlbvMKWXlkxNuM42ODUe7P9l1urNrlZWDi6ht9OkFcTSW6as886Z8/Ki7OVEn4nxWJ+D28UXELeJ44F76EyRmSULH/AGIUnUrFgPXNGe0HaiymN9E95ayQtZx92pmjKmUteawni3fAg5bjweYqN3/w6SOS6zO/d29ulwDoXLlu/wBSnfkO5HL96tXvwtjSS6Xv5MQ26XCsUG7O1zqXywO4X18Z9KaP2LKvBLOJ9uLNVlC3duxNp4dMyHxrqAUYb8R18ue1POJ9obSdbpILqCV2t1CrFKkjE5lzgKST+JfqPOq3sfhMJoIg91ouZ4TcRx93qjVU7rUrPqyTmdBn1OAcbjfgzwYmS7uQ5SSzT8OAyP3izalfcHAMQxg0Wl4AWzJ21te/mga5gCi2jZSZEwZGMwkjznGoKsR088Nmh1p2htBc8Pc3UGmOzmR271NKO32PCu2cKx0Psf3T5Go1f9gkP38l4sU1wjTIrp9yFUJ920uoePEi7+5CkKaYdjuzUd5bTTyzPEsRAOlQ2xUMSfrypG2MkqJkO3tq0fDZZZ4xJr++VWDNEzW8qFnQeJU1kDVjGGB5VGO3d3YtZN3UtnLcm7kctb92ZDHJLM6ZKgM2EeNWO41AjJO9a/8AZoe+uRNchYINHjjjy7hkBA0lvBp6/izz26Nn+GxjnuhPchbe2hFw0iR6ndGEhwE1eEjuXzuc4GBvt3LCtUSXgXbG2g4TbHv4hPEsURiMi96EE6K+UzqA7tS3LlvRO/7WWX2+z0XduYlW5Z3E0ZRWfRpDMGwCcvjPPBqKw/CwLcTxTXLd3HEkyOiAFlcyhldSTuvdcxz1dOVRbtv2VHD5YtMvexzoXQldDADGVYZx+0DnbmRjautoFJlhcW7Z25itXa5jlaLiDu6xujyLCHukR+7Q5KiNoznG4xzJGRvxK7RWknD7yGG5inkupo3jWBu8Kqv2ckyY/B/Ytz8xVXxNvk8uVd2d5GpIC4wSM+xxU5ZGukWx4oyfydE/+02rcJ4TbzSg91cI0yRSYmjVUuRr0oda6WZDtvuMcxRztvxW1ksu5+0R3MglQwFT3kiINOoysB4Tp7xcnnkczVYnikX71OrW/i8wfeoyzzp8GuHpceyakEOD2+AQq86NW/BhnLHfyphacWQcsU+Ti6+dedOU/wBHoKH6CC2S+VZSC34xWVL5BpkYu4dUBU/umq8s30n2P/SrLJ8OPeqymGmVx6n9a9jFymeRJ00F5DjV6MD9acDA/OhxuCx5YBAz/u07BJ3NNQshUDr5Vu10611kqpddTD8SrqGpl9QMkeoratjam0xooQ9A3627W8f2m4iuAksDWs7NH3rSd4unBTAzqwCQBkE56mi97xhFeRdS5E1sBuOUzxKR7eBjXmMKM8hk+1b7oeQ+lU3JaHpm4MMUjO8hHfXkTLoIOX7iGJQ2eSfdb+1N7RhbxyKjKNV/qOSDtcTq7c/SU+1echAuk+Ect9qjobJGwoqVgcaPRvZtY4+LccCt4SluwLPqyWhZm8TEk7sfbl0qn7Xgr6LIyadF42hMNlsCVYX1gjw7ttudvKo5HjHIfSiYlLKAWJCjABOQASWIUHkCSTj1NK2NFNHpHtA0My3kYkJdPs8jAldI7thIndnn/q9647WcXR7Ti0OpdUVtJjcZKyWzMP8AiDj5V5ySJdvCMD0xj2pZI1GPCNuWw29q7c72/s9J8blSM3c7yIIzaKmSwzqQ3BIx/wDkXHmTUC+BroYrqByAFkgmUEgeZH0aH6AVViIByUfICkbwbB8ZKHVuOn7Q+n6VynbDpSL87Q8aSXhM1zqGZUWEgEZ3nMY/8w/KjHGeKamvoSyaEskkXcZ1Sm8V9877Qpt7+dedwFOHAG4yDgfr7UlNCDGRpG3iGw5jf9M0VO3QHjL64FxWBo7K87+IQQ2MsUjM6go7GzIVlJyD9xJt6Dzqv/g7OBDxps41Rqyhtjut2Rt9KrJk1ZckahjG3Okb0ZVmYjVtjbny3H9dKvpwSs9EdnXt5LBBNcx3Fk8JdzM0Ya3cd3piQAAgDMuM+JSigGgfw74ibfhd9KpGtMuusA5IiBGV68qqjg0f3QOBnn605umGjOBnoeu/P9KzuXJZQ4LU7Bcfa8hv0mmU3MrK6qxVAV7tUAjGwwNG4Hnk7mjXFuKw3U3E7WGaMyyWKwoC4CtJpugVVjsSO+jzjlqqhygbGcGthBgDY/15VymBwPRrcZia7vO6lRmitYwSCCA+q4YLnkSNiR6ioL8VuDtcmG5jZCY7OSabVIR4Y+7bEa7gN4n2GM7ZO1VNcoDpXA9iNhvRFey8urGmLOvRtJHjUF1DxZxy/azjpnO1G7QKpjeGmt7Zy6mKr4Sc/XejEHCJSAQowf7w5EkefmpH+dSKwsx3ahgdWMHGMZxq2yR+yQajNyj+Ks0Yowm6k6K1a2cHdTWyMeY/KrQsWSNiQWwVOcDnkKBvn96VPr6HDmzkt0YSiLGkljpRRhdLH97fwtHt/dPMk0I5G+0NPHCPCkVYkj9CadRXUikeI86sRLS3VRGYATuMkKGziQHDathqCYPkp89xnEuE28sqmFCoIGACoz+LfY45IfL8O+53N2ugJNPiQjDePpFaotFwQYGCcYrKjvAvpk/Y3X+JqsuK/wBu/wDtGsrKrhIZOhezO59v5UWh5Vusp32KzjO39elcudx71lZXIUTXka10/ryrdZRFHGfB8qi8XMVlZTx6El2h3F/KnlueXy/WsrKVjocrSq9fesrKQYXNIt/OsrK459GcHP3A92/U05i/r86yspn+QF0DZkAY7D8K/pSPGxu3y/5aysra+jNL8gpw/wDsE9v4Ct334Pn/ADrKysTNS6Gx5LWdR7/xrKygAacQPjPt/wCmtBztufP8hW6ymAEID4f68qnPZP8A+HX/AGm/U1lZWT1v8f8AaNnov5P6YciGSc+n8acBR5CsrK8tNnoTSOSP6+laCjI28v0rKyut7HUqHRFZWVlcdR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www.troll.me/images/ron-swanson-wisdom/capitalism-gods-way-of-determining-who-is-smart-and-who-is-po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67000"/>
            <a:ext cx="5267325" cy="395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68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Capitalism in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countries actually use a purely capitalist system.</a:t>
            </a:r>
          </a:p>
          <a:p>
            <a:r>
              <a:rPr lang="en-US" dirty="0" smtClean="0"/>
              <a:t>America, like most countries has a mixed economy in which free enterprise is combined with and supported by government decisions in the marketplace.</a:t>
            </a:r>
          </a:p>
          <a:p>
            <a:pPr lvl="1"/>
            <a:r>
              <a:rPr lang="en-US" dirty="0" smtClean="0"/>
              <a:t>Examples?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60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Modern 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b="1" u="sng" dirty="0"/>
              <a:t>Deregulation</a:t>
            </a:r>
            <a:r>
              <a:rPr lang="en-US" dirty="0"/>
              <a:t>:  Reduced size of government and regulation of business activity</a:t>
            </a:r>
          </a:p>
          <a:p>
            <a:pPr lvl="1"/>
            <a:r>
              <a:rPr lang="en-US" b="1" u="sng" dirty="0"/>
              <a:t>Privatization</a:t>
            </a:r>
            <a:r>
              <a:rPr lang="en-US" dirty="0"/>
              <a:t>:  Selling publicly owned goods and services to private, for-profit individuals and companies</a:t>
            </a:r>
          </a:p>
          <a:p>
            <a:pPr lvl="1"/>
            <a:r>
              <a:rPr lang="en-US" b="1" u="sng" dirty="0"/>
              <a:t>Reduce or cutting government social benefits</a:t>
            </a:r>
          </a:p>
          <a:p>
            <a:pPr lvl="2"/>
            <a:r>
              <a:rPr lang="en-US" dirty="0"/>
              <a:t>Minimum wage</a:t>
            </a:r>
          </a:p>
          <a:p>
            <a:pPr lvl="2"/>
            <a:r>
              <a:rPr lang="en-US" dirty="0" smtClean="0"/>
              <a:t>Welfare</a:t>
            </a:r>
          </a:p>
          <a:p>
            <a:pPr lvl="2"/>
            <a:r>
              <a:rPr lang="en-US" dirty="0" smtClean="0"/>
              <a:t>Social Darwinism- “Survival of the Fittest”</a:t>
            </a:r>
            <a:endParaRPr lang="en-US" dirty="0"/>
          </a:p>
          <a:p>
            <a:pPr lvl="1"/>
            <a:r>
              <a:rPr lang="en-US" b="1" u="sng" dirty="0" smtClean="0"/>
              <a:t>Globalization</a:t>
            </a:r>
          </a:p>
          <a:p>
            <a:pPr lvl="1"/>
            <a:r>
              <a:rPr lang="en-US" b="1" u="sng" dirty="0" smtClean="0"/>
              <a:t>Growing Income Inequality</a:t>
            </a:r>
          </a:p>
          <a:p>
            <a:pPr lvl="1"/>
            <a:r>
              <a:rPr lang="en-US" b="1" u="sng" dirty="0" smtClean="0"/>
              <a:t>High Production Levels</a:t>
            </a:r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8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Marxism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Karl Marx:  German sociologist who studied capitalism.</a:t>
            </a:r>
          </a:p>
          <a:p>
            <a:r>
              <a:rPr lang="en-US" dirty="0" smtClean="0"/>
              <a:t>Believed that human history could be best understood as class conflict between the “haves” and the “have </a:t>
            </a:r>
            <a:r>
              <a:rPr lang="en-US" dirty="0" err="1" smtClean="0"/>
              <a:t>nots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Examples?</a:t>
            </a:r>
          </a:p>
          <a:p>
            <a:pPr lvl="1"/>
            <a:r>
              <a:rPr lang="en-US" dirty="0" smtClean="0"/>
              <a:t>Studied the French Revolution where the working class overthrew the ruling class.</a:t>
            </a:r>
          </a:p>
          <a:p>
            <a:r>
              <a:rPr lang="en-US" dirty="0" smtClean="0"/>
              <a:t>Capitalists, also known as bourgeoisie, control the means of production</a:t>
            </a:r>
          </a:p>
          <a:p>
            <a:r>
              <a:rPr lang="en-US" dirty="0" smtClean="0"/>
              <a:t>Workers, also known as the proletariat, provide goods and services.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315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rantlifestyle.com/wp-content/uploads/2014/07/The-Hunger-Gam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7" y="4043362"/>
            <a:ext cx="4385733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a.media-imdb.com/images/M/MV5BMTI5NTc1NjU2NF5BMl5BanBnXkFtZTcwNzkyNDAyMQ@@._V1_SY317_CR4,0,214,317_AL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09599"/>
            <a:ext cx="203835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encrypted-tbn0.gstatic.com/images?q=tbn:ANd9GcRZtAANSYRHBaTeIdDGDDJdVmItH1quEBfReAs7qVS-N6G4OfgNRP-PtmE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259080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915083"/>
            <a:ext cx="434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Haves=Capitalists=Bourgeoisie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Have </a:t>
            </a:r>
            <a:r>
              <a:rPr lang="en-US" sz="2400" dirty="0" err="1" smtClean="0"/>
              <a:t>Nots</a:t>
            </a:r>
            <a:r>
              <a:rPr lang="en-US" sz="2400" dirty="0" smtClean="0"/>
              <a:t>=Workers=Proletariat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33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Marx believed that the proletariat would overthrow the bourgeoisie and redistribute all resources equally, dissolve government, and build a classless society.</a:t>
            </a:r>
          </a:p>
          <a:p>
            <a:r>
              <a:rPr lang="en-US" dirty="0" smtClean="0"/>
              <a:t>All resources in a communist society would be public property</a:t>
            </a:r>
          </a:p>
          <a:p>
            <a:r>
              <a:rPr lang="en-US" dirty="0" smtClean="0"/>
              <a:t>Private property, not the same as personal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0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395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Economic Systems</vt:lpstr>
      <vt:lpstr>Capitalism</vt:lpstr>
      <vt:lpstr>Origins of Capitalism</vt:lpstr>
      <vt:lpstr>Just remember…</vt:lpstr>
      <vt:lpstr>Capitalism in America</vt:lpstr>
      <vt:lpstr>Features of Modern Capitalism</vt:lpstr>
      <vt:lpstr>Marxism</vt:lpstr>
      <vt:lpstr>PowerPoint Presentation</vt:lpstr>
      <vt:lpstr>Communism</vt:lpstr>
      <vt:lpstr>Socialism</vt:lpstr>
      <vt:lpstr>What does a Democratic Socialist society look like?</vt:lpstr>
    </vt:vector>
  </TitlesOfParts>
  <Company>cusd300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Systems</dc:title>
  <dc:creator>cusd300</dc:creator>
  <cp:lastModifiedBy>cusd300</cp:lastModifiedBy>
  <cp:revision>14</cp:revision>
  <dcterms:created xsi:type="dcterms:W3CDTF">2015-01-13T18:48:56Z</dcterms:created>
  <dcterms:modified xsi:type="dcterms:W3CDTF">2015-01-20T13:57:42Z</dcterms:modified>
</cp:coreProperties>
</file>