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4C4F88-5B4C-4A59-A328-F7F5E6F3BAF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E04050-49DB-41CB-ACA6-48722E8333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_56cZGRMx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pPr algn="ctr"/>
            <a:r>
              <a:rPr lang="en-US" dirty="0" smtClean="0"/>
              <a:t>The Declaration of Independence</a:t>
            </a:r>
            <a:br>
              <a:rPr lang="en-US" dirty="0" smtClean="0"/>
            </a:br>
            <a:r>
              <a:rPr lang="en-US" sz="2000" dirty="0" smtClean="0"/>
              <a:t>Written by Thomas Jefferson, signed July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1776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Read ONLY </a:t>
            </a:r>
            <a:r>
              <a:rPr lang="en-US" dirty="0" smtClean="0"/>
              <a:t>the Preamble</a:t>
            </a:r>
            <a:endParaRPr lang="en-US" dirty="0"/>
          </a:p>
          <a:p>
            <a:pPr marL="624078" indent="-514350">
              <a:lnSpc>
                <a:spcPct val="110000"/>
              </a:lnSpc>
              <a:buFont typeface="+mj-lt"/>
              <a:buAutoNum type="arabicPeriod"/>
            </a:pPr>
            <a:endParaRPr lang="en-US" dirty="0"/>
          </a:p>
          <a:p>
            <a:pPr marL="624078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Discuss the information from the 1st paragraph with your team members.  </a:t>
            </a:r>
          </a:p>
          <a:p>
            <a:pPr marL="624078" indent="-514350">
              <a:lnSpc>
                <a:spcPct val="110000"/>
              </a:lnSpc>
              <a:buFont typeface="+mj-lt"/>
              <a:buAutoNum type="arabicPeriod"/>
            </a:pPr>
            <a:endParaRPr lang="en-US" dirty="0"/>
          </a:p>
          <a:p>
            <a:pPr marL="624078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After the discussion, verbalize a one sentence summary of the paragraph and finally write a one sentence summary.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7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does preamble mean? </a:t>
            </a:r>
            <a:r>
              <a:rPr lang="en-US" sz="2400" dirty="0"/>
              <a:t>Give evidence from the text.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Is </a:t>
            </a:r>
            <a:r>
              <a:rPr lang="en-US" sz="2400" dirty="0" smtClean="0"/>
              <a:t>the writer educated? </a:t>
            </a:r>
            <a:r>
              <a:rPr lang="en-US" sz="2400" dirty="0"/>
              <a:t>Give evidence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What does “dissolve the political bands” mean?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If a country must break away from their government, what is required?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What do you think this document will be about?  Why do you think that</a:t>
            </a:r>
            <a:r>
              <a:rPr lang="en-US" sz="2400" dirty="0" smtClean="0"/>
              <a:t>?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Share a summary your group discussed.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1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5112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Read </a:t>
            </a:r>
            <a:r>
              <a:rPr lang="en-US" dirty="0" smtClean="0"/>
              <a:t>the Declaration of Natural Rights.  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Circle any words you may find interesting or any words you may not be able to define.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Discuss </a:t>
            </a:r>
            <a:r>
              <a:rPr lang="en-US" dirty="0" smtClean="0"/>
              <a:t>this section </a:t>
            </a:r>
            <a:r>
              <a:rPr lang="en-US" dirty="0"/>
              <a:t>with your team.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Begin to attempt to answer Anchor Statement #2 (Identify one central idea you may think the author may develop in this text.)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6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pPr lvl="0"/>
            <a:r>
              <a:rPr lang="en-US" sz="2600" dirty="0"/>
              <a:t>What words did you circle?  What do you think a </a:t>
            </a:r>
            <a:r>
              <a:rPr lang="en-US" sz="2600" dirty="0" smtClean="0"/>
              <a:t>self-evident means?</a:t>
            </a:r>
          </a:p>
          <a:p>
            <a:pPr lvl="0"/>
            <a:r>
              <a:rPr lang="en-US" sz="2600" dirty="0" smtClean="0"/>
              <a:t>Instituted? Deriving? Transient? Disposed?</a:t>
            </a:r>
            <a:endParaRPr lang="en-US" sz="2600" dirty="0"/>
          </a:p>
          <a:p>
            <a:pPr lvl="0"/>
            <a:r>
              <a:rPr lang="en-US" sz="2600" dirty="0" smtClean="0"/>
              <a:t>What rights are we naturally born with?</a:t>
            </a:r>
            <a:endParaRPr lang="en-US" sz="2600" dirty="0"/>
          </a:p>
          <a:p>
            <a:pPr lvl="0"/>
            <a:r>
              <a:rPr lang="en-US" sz="2600" dirty="0" smtClean="0"/>
              <a:t>How does a government gain its powers?</a:t>
            </a:r>
            <a:endParaRPr lang="en-US" dirty="0"/>
          </a:p>
          <a:p>
            <a:pPr lvl="0"/>
            <a:r>
              <a:rPr lang="en-US" sz="2600" dirty="0"/>
              <a:t>What do you think the central theme is at this time?  Why?</a:t>
            </a:r>
          </a:p>
          <a:p>
            <a:pPr lvl="0"/>
            <a:r>
              <a:rPr lang="en-US" sz="2600" dirty="0" smtClean="0"/>
              <a:t>When is it ok for people to overthrow their government?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974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r>
              <a:rPr lang="en-US" dirty="0" smtClean="0"/>
              <a:t>Read the opening paragraph of the List of Grievances.</a:t>
            </a:r>
          </a:p>
          <a:p>
            <a:endParaRPr lang="en-US" dirty="0" smtClean="0"/>
          </a:p>
          <a:p>
            <a:r>
              <a:rPr lang="en-US" dirty="0" smtClean="0"/>
              <a:t>Discuss it with your team members.</a:t>
            </a:r>
          </a:p>
          <a:p>
            <a:endParaRPr lang="en-US" dirty="0"/>
          </a:p>
          <a:p>
            <a:r>
              <a:rPr lang="en-US" dirty="0" smtClean="0"/>
              <a:t>Answer the questions below: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is the “theme” or “central idea” stated in </a:t>
            </a:r>
            <a:r>
              <a:rPr lang="en-US" dirty="0" smtClean="0"/>
              <a:t>this paragraph? What purpose does it serve?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3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r>
              <a:rPr lang="en-US" dirty="0" smtClean="0"/>
              <a:t>Skim through the 27 different grievances.</a:t>
            </a:r>
          </a:p>
          <a:p>
            <a:endParaRPr lang="en-US" dirty="0"/>
          </a:p>
          <a:p>
            <a:r>
              <a:rPr lang="en-US" dirty="0" smtClean="0"/>
              <a:t>What does grievance mean?</a:t>
            </a:r>
          </a:p>
          <a:p>
            <a:endParaRPr lang="en-US" dirty="0"/>
          </a:p>
          <a:p>
            <a:r>
              <a:rPr lang="en-US" dirty="0" smtClean="0"/>
              <a:t>Who are the grievances against?</a:t>
            </a:r>
          </a:p>
          <a:p>
            <a:endParaRPr lang="en-US" dirty="0"/>
          </a:p>
          <a:p>
            <a:r>
              <a:rPr lang="en-US" dirty="0" smtClean="0"/>
              <a:t>Rewrite 10 of the grievances as if they were a tweet. </a:t>
            </a:r>
            <a:r>
              <a:rPr lang="en-US" dirty="0" err="1" smtClean="0"/>
              <a:t>ie</a:t>
            </a:r>
            <a:r>
              <a:rPr lang="en-US" dirty="0" smtClean="0"/>
              <a:t>. &lt;140 characters, hashtags, slang</a:t>
            </a:r>
          </a:p>
          <a:p>
            <a:pPr lvl="1"/>
            <a:r>
              <a:rPr lang="en-US" dirty="0" smtClean="0"/>
              <a:t>Example from # 1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“KGIII won’t pass laws 4 R good. #tyrant #</a:t>
            </a:r>
            <a:r>
              <a:rPr lang="en-US" dirty="0" err="1" smtClean="0"/>
              <a:t>necessaryforpublicgood</a:t>
            </a:r>
            <a:r>
              <a:rPr lang="en-US" dirty="0" smtClean="0"/>
              <a:t> #</a:t>
            </a:r>
            <a:r>
              <a:rPr lang="en-US" dirty="0" err="1" smtClean="0"/>
              <a:t>hesgottago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6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r>
              <a:rPr lang="en-US" dirty="0" smtClean="0"/>
              <a:t>Read The Resolution of Independence by the United States</a:t>
            </a:r>
          </a:p>
          <a:p>
            <a:endParaRPr lang="en-US" dirty="0"/>
          </a:p>
          <a:p>
            <a:r>
              <a:rPr lang="en-US" dirty="0" smtClean="0"/>
              <a:t>Who is the Supreme Judge of the world?</a:t>
            </a:r>
          </a:p>
          <a:p>
            <a:endParaRPr lang="en-US" dirty="0"/>
          </a:p>
          <a:p>
            <a:r>
              <a:rPr lang="en-US" dirty="0" smtClean="0"/>
              <a:t>What does absolved mean?</a:t>
            </a:r>
          </a:p>
          <a:p>
            <a:endParaRPr lang="en-US" dirty="0"/>
          </a:p>
          <a:p>
            <a:r>
              <a:rPr lang="en-US" dirty="0" smtClean="0"/>
              <a:t>What does “a firm reliance on the protection of divine Providence” mean?</a:t>
            </a:r>
          </a:p>
          <a:p>
            <a:endParaRPr lang="en-US" dirty="0"/>
          </a:p>
          <a:p>
            <a:r>
              <a:rPr lang="en-US" dirty="0" smtClean="0"/>
              <a:t>What is the overall purpose of this section?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 “declaration?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hlinkClick r:id="rId2"/>
              </a:rPr>
              <a:t>Too Late to Apologize a Declaration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0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&amp;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Compare the </a:t>
            </a:r>
            <a:r>
              <a:rPr lang="en-US" dirty="0" smtClean="0"/>
              <a:t>Declaration of Independence to music video in </a:t>
            </a:r>
            <a:r>
              <a:rPr lang="en-US" dirty="0"/>
              <a:t>the areas </a:t>
            </a:r>
            <a:r>
              <a:rPr lang="en-US" dirty="0" smtClean="0"/>
              <a:t>of:</a:t>
            </a:r>
            <a:endParaRPr lang="en-US" dirty="0"/>
          </a:p>
          <a:p>
            <a:pPr lvl="1"/>
            <a:r>
              <a:rPr lang="en-US" sz="2800" dirty="0"/>
              <a:t>Main Characters</a:t>
            </a:r>
          </a:p>
          <a:p>
            <a:pPr lvl="1"/>
            <a:r>
              <a:rPr lang="en-US" sz="2800" dirty="0"/>
              <a:t>Setting</a:t>
            </a:r>
          </a:p>
          <a:p>
            <a:pPr lvl="1"/>
            <a:r>
              <a:rPr lang="en-US" sz="2800" dirty="0"/>
              <a:t>Main Ideas</a:t>
            </a:r>
          </a:p>
          <a:p>
            <a:pPr lvl="1"/>
            <a:r>
              <a:rPr lang="en-US" sz="2800" dirty="0"/>
              <a:t>Author’s Point of View</a:t>
            </a:r>
          </a:p>
          <a:p>
            <a:pPr lvl="1"/>
            <a:r>
              <a:rPr lang="en-US" sz="2800" dirty="0"/>
              <a:t>Tone (Author’s attitude toward his/her topic)</a:t>
            </a:r>
          </a:p>
          <a:p>
            <a:pPr lvl="1"/>
            <a:r>
              <a:rPr lang="en-US" sz="2800" dirty="0"/>
              <a:t>Mood (Atmosphere author creates through the use of word choice, style, and craft)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84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176</TotalTime>
  <Words>423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The Declaration of Independence Written by Thomas Jefferson, signed July 4th, 1776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this “declaration?</vt:lpstr>
      <vt:lpstr>Compare &amp; Contrast</vt:lpstr>
    </vt:vector>
  </TitlesOfParts>
  <Company>cusd300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cusd300</dc:creator>
  <cp:lastModifiedBy>cusd300</cp:lastModifiedBy>
  <cp:revision>7</cp:revision>
  <dcterms:created xsi:type="dcterms:W3CDTF">2015-01-21T18:03:10Z</dcterms:created>
  <dcterms:modified xsi:type="dcterms:W3CDTF">2015-01-22T16:10:11Z</dcterms:modified>
</cp:coreProperties>
</file>