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2" r:id="rId16"/>
    <p:sldId id="302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3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5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007D2B-28D3-413A-AC68-CCD9B9EA30D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3439C5-C3EE-4A4E-BED0-B14939D5D7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bogo.com/#series/video&amp;assetID=GOROSTGP39832?videoMode=embeddedVideo?showSpecialFeatures=fals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iCilTzhXr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705600" cy="2286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Consumer Economics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Comparison Shopping:  </a:t>
            </a:r>
            <a:r>
              <a:rPr lang="en-US" dirty="0" smtClean="0"/>
              <a:t>Getting information on the types and prices of products available from different stores and companies.</a:t>
            </a:r>
          </a:p>
          <a:p>
            <a:r>
              <a:rPr lang="en-US" dirty="0" smtClean="0"/>
              <a:t>Use competition to your benefit!</a:t>
            </a:r>
          </a:p>
          <a:p>
            <a:r>
              <a:rPr lang="en-US" dirty="0" smtClean="0"/>
              <a:t>What are some situations where it’s good to comparison shop?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 Hurray!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need to create three advertisements for the same product.</a:t>
            </a:r>
          </a:p>
          <a:p>
            <a:pPr lvl="1"/>
            <a:r>
              <a:rPr lang="en-US" sz="3200" dirty="0" smtClean="0"/>
              <a:t>One that is informative</a:t>
            </a:r>
          </a:p>
          <a:p>
            <a:pPr lvl="1"/>
            <a:r>
              <a:rPr lang="en-US" sz="3200" dirty="0" smtClean="0"/>
              <a:t>One that is competitive</a:t>
            </a:r>
          </a:p>
          <a:p>
            <a:pPr lvl="1"/>
            <a:r>
              <a:rPr lang="en-US" sz="3200" dirty="0" smtClean="0"/>
              <a:t>One that appeals to impulse buying</a:t>
            </a:r>
          </a:p>
          <a:p>
            <a:r>
              <a:rPr lang="en-US" sz="3600" dirty="0" smtClean="0"/>
              <a:t>Your ads should be NEAT and COLORED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a consumer, you have a number of rights and responsibilities to keep in mind.</a:t>
            </a:r>
          </a:p>
          <a:p>
            <a:r>
              <a:rPr lang="en-US" sz="3200" dirty="0" smtClean="0"/>
              <a:t>There are some government agencies in place to look out for consumers.</a:t>
            </a:r>
          </a:p>
          <a:p>
            <a:r>
              <a:rPr lang="en-US" sz="3200" dirty="0" smtClean="0"/>
              <a:t>Ultimately it is up to YOU to spend your money wisely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7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/>
              <a:t>Consumerism</a:t>
            </a:r>
            <a:r>
              <a:rPr lang="en-US" dirty="0" smtClean="0"/>
              <a:t> is a movement to educate buyers about the purchases they make and to demand better and safer products from manufactures</a:t>
            </a:r>
          </a:p>
          <a:p>
            <a:r>
              <a:rPr lang="en-US" dirty="0" smtClean="0"/>
              <a:t>The idea of consumerism has roots from the progressive movements in the early 1900s.</a:t>
            </a:r>
          </a:p>
          <a:p>
            <a:r>
              <a:rPr lang="en-US" dirty="0" smtClean="0"/>
              <a:t>Journalists called </a:t>
            </a:r>
            <a:r>
              <a:rPr lang="en-US" b="1" u="sng" dirty="0" smtClean="0"/>
              <a:t>muckrakers</a:t>
            </a:r>
            <a:r>
              <a:rPr lang="en-US" dirty="0" smtClean="0"/>
              <a:t> exposed corruption in business and government</a:t>
            </a:r>
          </a:p>
          <a:p>
            <a:r>
              <a:rPr lang="en-US" dirty="0" smtClean="0"/>
              <a:t>Upton Sinclair’s </a:t>
            </a:r>
            <a:r>
              <a:rPr lang="en-US" b="1" i="1" u="sng" dirty="0" smtClean="0"/>
              <a:t>The Jungle</a:t>
            </a:r>
            <a:r>
              <a:rPr lang="en-US" b="1" u="sng" dirty="0" smtClean="0"/>
              <a:t> </a:t>
            </a:r>
            <a:r>
              <a:rPr lang="en-US" dirty="0" smtClean="0"/>
              <a:t>was published in a socialist paper.  It exposed the filthy sanitation and abysmal working conditions in the stockyards and meat packing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 of Sinclair and other muckrakers led to tighter government regulations to protect the public</a:t>
            </a:r>
          </a:p>
          <a:p>
            <a:r>
              <a:rPr lang="en-US" dirty="0" smtClean="0"/>
              <a:t>Lead to the creation of the Food and Drug Act and the Meat Inspection Act</a:t>
            </a:r>
          </a:p>
          <a:p>
            <a:r>
              <a:rPr lang="en-US" dirty="0" smtClean="0"/>
              <a:t>Why is consumer protection important today?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7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Result of deregulation</a:t>
            </a:r>
          </a:p>
          <a:p>
            <a:r>
              <a:rPr lang="en-US" dirty="0" smtClean="0"/>
              <a:t>Banks </a:t>
            </a:r>
            <a:r>
              <a:rPr lang="en-US" dirty="0" smtClean="0"/>
              <a:t>loaned to irresponsible home owners</a:t>
            </a:r>
          </a:p>
          <a:p>
            <a:r>
              <a:rPr lang="en-US" dirty="0" smtClean="0"/>
              <a:t>Banks foreclose on houses when the irresponsible owners don’t make payments and try to resale the homes for profit</a:t>
            </a:r>
          </a:p>
          <a:p>
            <a:r>
              <a:rPr lang="en-US" dirty="0" smtClean="0"/>
              <a:t>Market is flooded with empty houses</a:t>
            </a:r>
          </a:p>
          <a:p>
            <a:r>
              <a:rPr lang="en-US" dirty="0" smtClean="0"/>
              <a:t>Value of homes plummet</a:t>
            </a:r>
          </a:p>
          <a:p>
            <a:r>
              <a:rPr lang="en-US" dirty="0" smtClean="0"/>
              <a:t>Homeowners find out that the CDO’s (Collateralized debt obligations) they were talked into buying are actually useless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7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230562"/>
          </a:xfrm>
        </p:spPr>
        <p:txBody>
          <a:bodyPr>
            <a:noAutofit/>
          </a:bodyPr>
          <a:lstStyle/>
          <a:p>
            <a:r>
              <a:rPr lang="en-US" sz="4800" dirty="0" smtClean="0"/>
              <a:t>Okay so besides the whole “banks destroying the economy </a:t>
            </a:r>
            <a:r>
              <a:rPr lang="en-US" sz="4800" dirty="0" err="1" smtClean="0"/>
              <a:t>dealio</a:t>
            </a:r>
            <a:r>
              <a:rPr lang="en-US" sz="4800" dirty="0" smtClean="0"/>
              <a:t>,” would things really be so bad without consumer rights?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724400"/>
            <a:ext cx="777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Well let’s take a look…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http://www.hbogo.com/#series/video&amp;assetID=GOROSTGP39832?videoMode=embeddedVideo?showSpecialFeatures=false/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the Necessities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Food</a:t>
            </a:r>
          </a:p>
          <a:p>
            <a:r>
              <a:rPr lang="en-US" sz="4000" dirty="0" smtClean="0"/>
              <a:t>Clothing</a:t>
            </a:r>
          </a:p>
          <a:p>
            <a:r>
              <a:rPr lang="en-US" sz="4000" dirty="0" smtClean="0"/>
              <a:t>Home</a:t>
            </a:r>
          </a:p>
          <a:p>
            <a:r>
              <a:rPr lang="en-US" sz="4000" dirty="0" smtClean="0"/>
              <a:t>Vehicle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2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Purchasing food involves comparison shopping</a:t>
            </a:r>
          </a:p>
          <a:p>
            <a:pPr lvl="1"/>
            <a:r>
              <a:rPr lang="en-US" dirty="0" smtClean="0"/>
              <a:t>Things to consider</a:t>
            </a:r>
          </a:p>
          <a:p>
            <a:pPr lvl="2"/>
            <a:r>
              <a:rPr lang="en-US" dirty="0" smtClean="0"/>
              <a:t>Price</a:t>
            </a:r>
          </a:p>
          <a:p>
            <a:pPr lvl="2"/>
            <a:r>
              <a:rPr lang="en-US" dirty="0" smtClean="0"/>
              <a:t>Quality</a:t>
            </a:r>
          </a:p>
          <a:p>
            <a:pPr lvl="2"/>
            <a:r>
              <a:rPr lang="en-US" dirty="0" smtClean="0"/>
              <a:t>How much time do you have to spend looking around</a:t>
            </a:r>
          </a:p>
          <a:p>
            <a:pPr lvl="2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All of these factors must be considered when making a decision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the decision making of individuals and households.</a:t>
            </a:r>
          </a:p>
          <a:p>
            <a:r>
              <a:rPr lang="en-US" dirty="0" smtClean="0"/>
              <a:t>Everyone in a capitalist society is a </a:t>
            </a:r>
            <a:r>
              <a:rPr lang="en-US" b="1" u="sng" dirty="0" smtClean="0"/>
              <a:t>consumer</a:t>
            </a:r>
            <a:r>
              <a:rPr lang="en-US" dirty="0" smtClean="0"/>
              <a:t>  (any person or group that buys or uses goods and services to satisfy personal needs and wants).</a:t>
            </a:r>
          </a:p>
          <a:p>
            <a:r>
              <a:rPr lang="en-US" dirty="0" smtClean="0"/>
              <a:t>What is an example of a consumer economics activity we have already done?</a:t>
            </a:r>
          </a:p>
        </p:txBody>
      </p:sp>
    </p:spTree>
    <p:extLst>
      <p:ext uri="{BB962C8B-B14F-4D97-AF65-F5344CB8AC3E}">
        <p14:creationId xmlns:p14="http://schemas.microsoft.com/office/powerpoint/2010/main" val="1702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6840"/>
            <a:ext cx="4038600" cy="51663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Style</a:t>
            </a:r>
          </a:p>
          <a:p>
            <a:r>
              <a:rPr lang="en-US" b="1" u="sng" dirty="0" smtClean="0"/>
              <a:t>Durability:  </a:t>
            </a:r>
            <a:r>
              <a:rPr lang="en-US" dirty="0" smtClean="0"/>
              <a:t>The ability of an item to last a long time</a:t>
            </a:r>
          </a:p>
          <a:p>
            <a:r>
              <a:rPr lang="en-US" b="1" u="sng" dirty="0" smtClean="0"/>
              <a:t>Service Flow:</a:t>
            </a:r>
            <a:r>
              <a:rPr lang="en-US" dirty="0" smtClean="0"/>
              <a:t>  The amount of use a person gets from an item over time and the value a person places on this use</a:t>
            </a:r>
          </a:p>
          <a:p>
            <a:pPr lvl="1"/>
            <a:r>
              <a:rPr lang="en-US" dirty="0" smtClean="0"/>
              <a:t>If you buy a jacket for $400 and wear it for 4 years the annual service flow is $100.</a:t>
            </a:r>
          </a:p>
          <a:p>
            <a:r>
              <a:rPr lang="en-US" dirty="0" smtClean="0"/>
              <a:t>Cost of Care (maintenance)</a:t>
            </a:r>
            <a:endParaRPr lang="en-US" dirty="0"/>
          </a:p>
        </p:txBody>
      </p:sp>
      <p:pic>
        <p:nvPicPr>
          <p:cNvPr id="1026" name="Picture 2" descr="http://ygladies.com/access/wp-content/uploads/2013/05/130501-cl-instagram-spongeb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4957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Buying/Renting a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American family spends 25-33% of their income on housing</a:t>
            </a:r>
          </a:p>
          <a:p>
            <a:r>
              <a:rPr lang="en-US" dirty="0" smtClean="0"/>
              <a:t>Choosing to rent or buy a home is a BIG decision.</a:t>
            </a:r>
          </a:p>
          <a:p>
            <a:r>
              <a:rPr lang="en-US" dirty="0" smtClean="0"/>
              <a:t>Most people rent homes before they buy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Requires a </a:t>
            </a:r>
            <a:r>
              <a:rPr lang="en-US" b="1" u="sng" dirty="0" smtClean="0"/>
              <a:t>security deposit:</a:t>
            </a:r>
            <a:r>
              <a:rPr lang="en-US" dirty="0" smtClean="0"/>
              <a:t>  Funds a renter lets an owner hold in case the rent is not paid or the apartment is damaged.</a:t>
            </a:r>
            <a:endParaRPr lang="en-US" b="1" u="sng" dirty="0" smtClean="0"/>
          </a:p>
          <a:p>
            <a:r>
              <a:rPr lang="en-US" dirty="0" smtClean="0"/>
              <a:t>Renters don’t pay maintenance or real estate taxes</a:t>
            </a:r>
          </a:p>
          <a:p>
            <a:r>
              <a:rPr lang="en-US" dirty="0" smtClean="0"/>
              <a:t>Allows for greater mobility</a:t>
            </a:r>
          </a:p>
          <a:p>
            <a:pPr lvl="1"/>
            <a:r>
              <a:rPr lang="en-US" dirty="0" smtClean="0"/>
              <a:t>You don’t have to sell the property if you want to move</a:t>
            </a:r>
          </a:p>
          <a:p>
            <a:r>
              <a:rPr lang="en-US" dirty="0" smtClean="0"/>
              <a:t>Renters sign a </a:t>
            </a:r>
            <a:r>
              <a:rPr lang="en-US" b="1" u="sng" dirty="0" smtClean="0"/>
              <a:t>lease</a:t>
            </a:r>
            <a:r>
              <a:rPr lang="en-US" dirty="0" smtClean="0"/>
              <a:t>:  long term agreement describing the terms in which the property is rented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a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Mortgage:  </a:t>
            </a:r>
            <a:r>
              <a:rPr lang="en-US" dirty="0" smtClean="0"/>
              <a:t>An installment of debt owed on houses, buildings, or land</a:t>
            </a:r>
          </a:p>
          <a:p>
            <a:r>
              <a:rPr lang="en-US" b="1" u="sng" dirty="0" smtClean="0"/>
              <a:t>Closing Costs</a:t>
            </a:r>
            <a:r>
              <a:rPr lang="en-US" dirty="0" smtClean="0"/>
              <a:t>:  Fees involved in arranging for a mortgage or in transferring ownership of property.</a:t>
            </a:r>
          </a:p>
          <a:p>
            <a:pPr lvl="1"/>
            <a:r>
              <a:rPr lang="en-US" dirty="0" smtClean="0"/>
              <a:t>Legal costs</a:t>
            </a:r>
          </a:p>
          <a:p>
            <a:pPr lvl="1"/>
            <a:r>
              <a:rPr lang="en-US" dirty="0" smtClean="0"/>
              <a:t>Loan application</a:t>
            </a:r>
          </a:p>
          <a:p>
            <a:pPr lvl="1"/>
            <a:r>
              <a:rPr lang="en-US" dirty="0" smtClean="0"/>
              <a:t>Credit report</a:t>
            </a:r>
          </a:p>
          <a:p>
            <a:pPr lvl="1"/>
            <a:r>
              <a:rPr lang="en-US" dirty="0" smtClean="0"/>
              <a:t>House inspections</a:t>
            </a:r>
          </a:p>
          <a:p>
            <a:pPr lvl="1"/>
            <a:r>
              <a:rPr lang="en-US" dirty="0" smtClean="0"/>
              <a:t>Taxes</a:t>
            </a:r>
          </a:p>
          <a:p>
            <a:r>
              <a:rPr lang="en-US" dirty="0" smtClean="0"/>
              <a:t>Buying a home in a long-term investment!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Vehicle</a:t>
            </a:r>
            <a:endParaRPr lang="en-US" dirty="0"/>
          </a:p>
        </p:txBody>
      </p:sp>
      <p:pic>
        <p:nvPicPr>
          <p:cNvPr id="1026" name="Picture 2" descr="http://static.cargurus.com/images/site/2008/06/16/00/52/1994_chrysler_le_baron_2_dr_gtc_convertible-pic-9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2943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 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More expensive</a:t>
            </a:r>
          </a:p>
          <a:p>
            <a:r>
              <a:rPr lang="en-US" dirty="0" smtClean="0"/>
              <a:t>Lower maintenance costs</a:t>
            </a:r>
          </a:p>
          <a:p>
            <a:r>
              <a:rPr lang="en-US" dirty="0" smtClean="0"/>
              <a:t>Often come with a warranty to protect owners for all major repairs.</a:t>
            </a:r>
          </a:p>
          <a:p>
            <a:pPr lvl="1"/>
            <a:r>
              <a:rPr lang="en-US" dirty="0" smtClean="0"/>
              <a:t>Usually last a certain number of years or miles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Less expensive</a:t>
            </a:r>
          </a:p>
          <a:p>
            <a:r>
              <a:rPr lang="en-US" dirty="0" smtClean="0"/>
              <a:t>High maintenance costs</a:t>
            </a:r>
          </a:p>
          <a:p>
            <a:r>
              <a:rPr lang="en-US" dirty="0" smtClean="0"/>
              <a:t>You may not know the vehicle’s history</a:t>
            </a:r>
          </a:p>
          <a:p>
            <a:r>
              <a:rPr lang="en-US" dirty="0" smtClean="0"/>
              <a:t>Always have a mechanic check out any used car you buy!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Owning a Car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Depreciation</a:t>
            </a:r>
            <a:r>
              <a:rPr lang="en-US" dirty="0" smtClean="0"/>
              <a:t>:  A decline in value over time</a:t>
            </a:r>
          </a:p>
          <a:p>
            <a:pPr lvl="1"/>
            <a:r>
              <a:rPr lang="en-US" dirty="0" smtClean="0"/>
              <a:t>All durable goods depreciate</a:t>
            </a:r>
          </a:p>
          <a:p>
            <a:pPr lvl="1"/>
            <a:r>
              <a:rPr lang="en-US" dirty="0" smtClean="0"/>
              <a:t>“Wear and tear”</a:t>
            </a:r>
          </a:p>
          <a:p>
            <a:pPr lvl="1"/>
            <a:r>
              <a:rPr lang="en-US" dirty="0" smtClean="0"/>
              <a:t>Outdated technology</a:t>
            </a:r>
          </a:p>
          <a:p>
            <a:r>
              <a:rPr lang="en-US" b="1" u="sng" dirty="0" smtClean="0"/>
              <a:t>Liability Insurance:  </a:t>
            </a:r>
            <a:r>
              <a:rPr lang="en-US" dirty="0" smtClean="0"/>
              <a:t>Insurance that pays for bodily injury and property damage</a:t>
            </a:r>
          </a:p>
          <a:p>
            <a:pPr lvl="1"/>
            <a:r>
              <a:rPr lang="en-US" dirty="0" smtClean="0"/>
              <a:t>Flip to page 132 in your textbook to see some of the factors insurance companies consider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into Debt!</a:t>
            </a:r>
            <a:endParaRPr lang="en-US" dirty="0"/>
          </a:p>
        </p:txBody>
      </p:sp>
      <p:pic>
        <p:nvPicPr>
          <p:cNvPr id="1026" name="Picture 2" descr="http://i2.kym-cdn.com/photos/images/original/000/155/994/meme-badfactman-us-de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into Debt!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Credit</a:t>
            </a:r>
            <a:r>
              <a:rPr lang="en-US" dirty="0" smtClean="0"/>
              <a:t>:  The receiving of funds either directly or indirectly to buy goods and services today with the promise to pay for them in the future.</a:t>
            </a:r>
          </a:p>
          <a:p>
            <a:r>
              <a:rPr lang="en-US" b="1" u="sng" dirty="0" smtClean="0"/>
              <a:t>Principal:  </a:t>
            </a:r>
            <a:r>
              <a:rPr lang="en-US" dirty="0" smtClean="0"/>
              <a:t>The amount originally borrowed</a:t>
            </a:r>
          </a:p>
          <a:p>
            <a:r>
              <a:rPr lang="en-US" b="1" u="sng" dirty="0" smtClean="0"/>
              <a:t>Interest:  </a:t>
            </a:r>
            <a:r>
              <a:rPr lang="en-US" dirty="0" smtClean="0"/>
              <a:t>The amount the borrower must pay for the use of someone else’s funds.  (The bank)</a:t>
            </a:r>
          </a:p>
          <a:p>
            <a:r>
              <a:rPr lang="en-US" b="1" u="sng" dirty="0" smtClean="0"/>
              <a:t>Installment Debt:  </a:t>
            </a:r>
            <a:r>
              <a:rPr lang="en-US" dirty="0" smtClean="0"/>
              <a:t>type of loan repaid with equal payments, or installments, over a specific period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Use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go into debt in order to buy expensive necessities such as cars, homes, education, and equipment.</a:t>
            </a:r>
          </a:p>
          <a:p>
            <a:r>
              <a:rPr lang="en-US" dirty="0" smtClean="0"/>
              <a:t>While no one in particular is forcing them to go into debt, debt in needed to survive.</a:t>
            </a:r>
          </a:p>
          <a:p>
            <a:r>
              <a:rPr lang="en-US" dirty="0" smtClean="0"/>
              <a:t>Reasons while debt is useful</a:t>
            </a:r>
          </a:p>
          <a:p>
            <a:pPr lvl="1"/>
            <a:r>
              <a:rPr lang="en-US" dirty="0" smtClean="0"/>
              <a:t>Allows consumers to have access to goods and services immediately</a:t>
            </a:r>
          </a:p>
          <a:p>
            <a:pPr lvl="1"/>
            <a:r>
              <a:rPr lang="en-US" dirty="0" smtClean="0"/>
              <a:t>“If you owe the bank $1 million, the bank owns you.  If you owe the bank $1 billion, you own the bank.</a:t>
            </a:r>
          </a:p>
        </p:txBody>
      </p:sp>
    </p:spTree>
    <p:extLst>
      <p:ext uri="{BB962C8B-B14F-4D97-AF65-F5344CB8AC3E}">
        <p14:creationId xmlns:p14="http://schemas.microsoft.com/office/powerpoint/2010/main" val="2702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use their income to buy goods and services</a:t>
            </a:r>
          </a:p>
          <a:p>
            <a:r>
              <a:rPr lang="en-US" b="1" u="sng" dirty="0" smtClean="0"/>
              <a:t>Disposable income </a:t>
            </a:r>
            <a:r>
              <a:rPr lang="en-US" dirty="0" smtClean="0"/>
              <a:t>is the money a person has left after all taxes have been paid.</a:t>
            </a:r>
          </a:p>
          <a:p>
            <a:r>
              <a:rPr lang="en-US" dirty="0" smtClean="0"/>
              <a:t>Remember that people have needs and wants.</a:t>
            </a:r>
          </a:p>
          <a:p>
            <a:r>
              <a:rPr lang="en-US" dirty="0" smtClean="0"/>
              <a:t>Any money that is left after paying for needs is called </a:t>
            </a:r>
            <a:r>
              <a:rPr lang="en-US" b="1" u="sng" dirty="0" smtClean="0"/>
              <a:t>discretionary income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Loans and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Commercial Bank:  </a:t>
            </a:r>
            <a:r>
              <a:rPr lang="en-US" dirty="0" smtClean="0"/>
              <a:t>Main functions are to accept deposits, lend funds, and transfer funds among banks, individuals, and businesses.  These banks also make major investments on Wall Street.</a:t>
            </a:r>
          </a:p>
          <a:p>
            <a:r>
              <a:rPr lang="en-US" b="1" u="sng" dirty="0" smtClean="0"/>
              <a:t>Savings and Loans Associations:  </a:t>
            </a:r>
            <a:r>
              <a:rPr lang="en-US" dirty="0" smtClean="0"/>
              <a:t>Depository institution that accepts deposits and lends funds.</a:t>
            </a:r>
          </a:p>
          <a:p>
            <a:r>
              <a:rPr lang="en-US" b="1" u="sng" dirty="0" smtClean="0"/>
              <a:t>Savings Banks:  </a:t>
            </a:r>
            <a:r>
              <a:rPr lang="en-US" dirty="0" smtClean="0"/>
              <a:t>Depository institution originally set up to serve small savers overlooked by commercial banks.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Loans and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Credit Unions:  </a:t>
            </a:r>
            <a:r>
              <a:rPr lang="en-US" dirty="0" smtClean="0"/>
              <a:t>Depository institution owned and operated by its members to provide savings accounts and low-interest loans only to its members</a:t>
            </a:r>
          </a:p>
          <a:p>
            <a:r>
              <a:rPr lang="en-US" b="1" u="sng" dirty="0" smtClean="0"/>
              <a:t>Finance Company:  </a:t>
            </a:r>
            <a:r>
              <a:rPr lang="en-US" dirty="0" smtClean="0"/>
              <a:t>Company that takes over contracts for installment debts from stores and adds a fee for collecting the debt</a:t>
            </a:r>
          </a:p>
          <a:p>
            <a:r>
              <a:rPr lang="en-US" b="1" u="sng" dirty="0" smtClean="0"/>
              <a:t>Consumer Finance Company:  </a:t>
            </a:r>
            <a:r>
              <a:rPr lang="en-US" dirty="0" smtClean="0"/>
              <a:t>Makes loans directly to consumers at high interest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Accounts and Credit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Charge Account:  </a:t>
            </a:r>
            <a:r>
              <a:rPr lang="en-US" dirty="0" smtClean="0"/>
              <a:t>Credit extended to a consumer allowing the consumer to buy goods or services from a particular company and to pay for them later</a:t>
            </a:r>
          </a:p>
          <a:p>
            <a:r>
              <a:rPr lang="en-US" b="1" u="sng" dirty="0" smtClean="0"/>
              <a:t>Credit Cards:  </a:t>
            </a:r>
            <a:r>
              <a:rPr lang="en-US" dirty="0" smtClean="0"/>
              <a:t>Credit device that allows a person to make purchases at many kinds of stores, restaurants, and other businesses without paying cash.</a:t>
            </a:r>
          </a:p>
          <a:p>
            <a:r>
              <a:rPr lang="en-US" b="1" u="sng" dirty="0" smtClean="0"/>
              <a:t>Debit Cards:  </a:t>
            </a:r>
            <a:r>
              <a:rPr lang="en-US" dirty="0" smtClean="0"/>
              <a:t>Payment method in which funds are taken directly from your checking account.  Debit Cards do not provide loans or credit.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Charges and APR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Finance Charge:  </a:t>
            </a:r>
            <a:r>
              <a:rPr lang="en-US" dirty="0" smtClean="0"/>
              <a:t>Cost of credit expressed monthly in dollars and cents</a:t>
            </a:r>
          </a:p>
          <a:p>
            <a:r>
              <a:rPr lang="en-US" b="1" u="sng" dirty="0" smtClean="0"/>
              <a:t>Annual Percentage Rates:  </a:t>
            </a:r>
            <a:r>
              <a:rPr lang="en-US" dirty="0" smtClean="0"/>
              <a:t>Cost of credit expressed at a yearly percentage</a:t>
            </a:r>
            <a:endParaRPr lang="en-US" dirty="0"/>
          </a:p>
        </p:txBody>
      </p:sp>
      <p:pic>
        <p:nvPicPr>
          <p:cNvPr id="2050" name="Picture 2" descr="http://www.nerdwallet.com/finance/contests/img/baby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5771"/>
            <a:ext cx="35147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Credit Bureau:  </a:t>
            </a:r>
            <a:r>
              <a:rPr lang="en-US" dirty="0" smtClean="0"/>
              <a:t>Private business that investigates a person to determine the risk involved in lending to that person</a:t>
            </a:r>
          </a:p>
          <a:p>
            <a:r>
              <a:rPr lang="en-US" b="1" u="sng" dirty="0" smtClean="0"/>
              <a:t>Credit Check:  </a:t>
            </a:r>
            <a:r>
              <a:rPr lang="en-US" dirty="0" smtClean="0"/>
              <a:t>Investigation of a person’s income, current debts, personal life, and past history of borrowing and repaying debts.</a:t>
            </a:r>
          </a:p>
          <a:p>
            <a:r>
              <a:rPr lang="en-US" b="1" u="sng" dirty="0" smtClean="0"/>
              <a:t>Credit Rating:  </a:t>
            </a:r>
            <a:r>
              <a:rPr lang="en-US" dirty="0" smtClean="0"/>
              <a:t>Rating of the risk involved in lending to a specific person or business</a:t>
            </a:r>
          </a:p>
          <a:p>
            <a:r>
              <a:rPr lang="en-US" b="1" u="sng" dirty="0" smtClean="0"/>
              <a:t>Collateral:  </a:t>
            </a:r>
            <a:r>
              <a:rPr lang="en-US" dirty="0" smtClean="0"/>
              <a:t>Something of value that a borrower lets the lender claim if a loan is not repaid</a:t>
            </a:r>
          </a:p>
          <a:p>
            <a:pPr lvl="1"/>
            <a:r>
              <a:rPr lang="en-US" dirty="0" smtClean="0"/>
              <a:t>Secured Loans are backed by collateral, unsecured loans are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Bankruptcy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Bankruptcy:  </a:t>
            </a:r>
            <a:r>
              <a:rPr lang="en-US" dirty="0" smtClean="0"/>
              <a:t>The state of legally having been declared unable to pay off debts owed with available income</a:t>
            </a:r>
          </a:p>
          <a:p>
            <a:pPr lvl="1"/>
            <a:r>
              <a:rPr lang="en-US" dirty="0" smtClean="0"/>
              <a:t>When bankruptcy is approved by a court, debtors must give up most of what they own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r>
              <a:rPr lang="en-US" dirty="0">
                <a:hlinkClick r:id="rId2"/>
              </a:rPr>
              <a:t>http://www.youtube.com/watch?v=hiCilTzhXrA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9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consumers make decisions based on opportunity cost, they are engaging in rational choice.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rational choice </a:t>
            </a:r>
            <a:r>
              <a:rPr lang="en-US" dirty="0" smtClean="0"/>
              <a:t>is the alternative that has the greatest perceived value.</a:t>
            </a:r>
          </a:p>
          <a:p>
            <a:r>
              <a:rPr lang="en-US" dirty="0" smtClean="0"/>
              <a:t>You want the best-quality item for the cheapest amount</a:t>
            </a:r>
          </a:p>
          <a:p>
            <a:r>
              <a:rPr lang="en-US" dirty="0" smtClean="0"/>
              <a:t>Can you give an example of a time when you made an irrational choice when buying something?</a:t>
            </a:r>
          </a:p>
        </p:txBody>
      </p:sp>
    </p:spTree>
    <p:extLst>
      <p:ext uri="{BB962C8B-B14F-4D97-AF65-F5344CB8AC3E}">
        <p14:creationId xmlns:p14="http://schemas.microsoft.com/office/powerpoint/2010/main" val="37215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Buying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people buy items without making a rational choice it’s called </a:t>
            </a:r>
            <a:r>
              <a:rPr lang="en-US" b="1" u="sng" dirty="0" smtClean="0"/>
              <a:t>impulse buying.</a:t>
            </a:r>
          </a:p>
          <a:p>
            <a:r>
              <a:rPr lang="en-US" dirty="0" smtClean="0"/>
              <a:t>Can you think of any examples?</a:t>
            </a:r>
          </a:p>
          <a:p>
            <a:r>
              <a:rPr lang="en-US" dirty="0" smtClean="0"/>
              <a:t>Impulse buys usually happen when there is a limited amount of time for buyers to consider their options.</a:t>
            </a:r>
          </a:p>
          <a:p>
            <a:r>
              <a:rPr lang="en-US" dirty="0" smtClean="0"/>
              <a:t>Can you think of any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Buying Principles and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 a consumer, your goal should be to obtain the most satisfaction from your limited income and time.</a:t>
            </a:r>
          </a:p>
          <a:p>
            <a:pPr lvl="1"/>
            <a:r>
              <a:rPr lang="en-US" sz="3600" dirty="0" smtClean="0"/>
              <a:t>What are some strategies you could use to make smart purchases?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20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Buying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Gathering Information</a:t>
            </a:r>
          </a:p>
          <a:p>
            <a:r>
              <a:rPr lang="en-US" b="1" dirty="0" smtClean="0"/>
              <a:t>Using Advertising Wisely</a:t>
            </a:r>
          </a:p>
          <a:p>
            <a:r>
              <a:rPr lang="en-US" b="1" dirty="0" smtClean="0"/>
              <a:t>Comparison Shopping</a:t>
            </a:r>
            <a:endParaRPr lang="en-US" b="1" dirty="0"/>
          </a:p>
        </p:txBody>
      </p:sp>
      <p:pic>
        <p:nvPicPr>
          <p:cNvPr id="1026" name="Picture 2" descr="https://i.chzbgr.com/maxW500/6345258496/h49C31841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r>
              <a:rPr lang="en-US" dirty="0" smtClean="0"/>
              <a:t>Obtain information on what you are buying</a:t>
            </a:r>
          </a:p>
          <a:p>
            <a:pPr lvl="1"/>
            <a:r>
              <a:rPr lang="en-US" dirty="0" smtClean="0"/>
              <a:t>Research on the internet</a:t>
            </a:r>
          </a:p>
          <a:p>
            <a:pPr lvl="1"/>
            <a:r>
              <a:rPr lang="en-US" dirty="0" smtClean="0"/>
              <a:t>Read reviews</a:t>
            </a:r>
          </a:p>
          <a:p>
            <a:pPr lvl="1"/>
            <a:r>
              <a:rPr lang="en-US" dirty="0" smtClean="0"/>
              <a:t>Remember, you have a scarce amount of time to research and make decisions</a:t>
            </a:r>
          </a:p>
          <a:p>
            <a:endParaRPr lang="en-US" dirty="0"/>
          </a:p>
        </p:txBody>
      </p:sp>
      <p:pic>
        <p:nvPicPr>
          <p:cNvPr id="2050" name="Picture 2" descr="http://www.directive21.com/wp-content/uploads/2012/12/SuccessNewProductM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Advertising Wisely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Competitive advertising:  </a:t>
            </a:r>
            <a:r>
              <a:rPr lang="en-US" dirty="0" smtClean="0"/>
              <a:t>Advertising that attempts to persuade consumers that a product is different from and better than others.</a:t>
            </a:r>
          </a:p>
          <a:p>
            <a:r>
              <a:rPr lang="en-US" b="1" u="sng" dirty="0" smtClean="0"/>
              <a:t>Informative advertising:  </a:t>
            </a:r>
            <a:r>
              <a:rPr lang="en-US" dirty="0" smtClean="0"/>
              <a:t>Aids consumers by providing useful information about a product</a:t>
            </a:r>
          </a:p>
          <a:p>
            <a:r>
              <a:rPr lang="en-US" dirty="0" smtClean="0"/>
              <a:t>Some companies use false advertising or bait and switch</a:t>
            </a:r>
          </a:p>
          <a:p>
            <a:r>
              <a:rPr lang="en-US" b="1" u="sng" dirty="0" smtClean="0"/>
              <a:t>Bait and switch:  </a:t>
            </a:r>
            <a:r>
              <a:rPr lang="en-US" dirty="0" smtClean="0"/>
              <a:t>The bait is an advertised item at an unrealistically low price.  When the consumer gets to the store, a salesperson points out all the bad features of the item and shows them higher priced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2289</TotalTime>
  <Words>1611</Words>
  <Application>Microsoft Office PowerPoint</Application>
  <PresentationFormat>On-screen Show (4:3)</PresentationFormat>
  <Paragraphs>168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Apex</vt:lpstr>
      <vt:lpstr>Unit 2</vt:lpstr>
      <vt:lpstr>Consumer Economics</vt:lpstr>
      <vt:lpstr>Two types of Income</vt:lpstr>
      <vt:lpstr>Rational Choice</vt:lpstr>
      <vt:lpstr>Impulse Buying</vt:lpstr>
      <vt:lpstr>Buying Principles and Strategies</vt:lpstr>
      <vt:lpstr>Three Basic Buying Principles</vt:lpstr>
      <vt:lpstr>Gathering Information</vt:lpstr>
      <vt:lpstr>Use Advertising Wisely</vt:lpstr>
      <vt:lpstr>Comparison Shopping</vt:lpstr>
      <vt:lpstr>Homework:  Hurray!</vt:lpstr>
      <vt:lpstr>Consumerism</vt:lpstr>
      <vt:lpstr>Consumer Rights</vt:lpstr>
      <vt:lpstr>Consumer Rights</vt:lpstr>
      <vt:lpstr>Financial Crisis</vt:lpstr>
      <vt:lpstr>Consumer Protection Agency</vt:lpstr>
      <vt:lpstr>Okay so besides the whole “banks destroying the economy dealio,” would things really be so bad without consumer rights?</vt:lpstr>
      <vt:lpstr>Buying the Necessities</vt:lpstr>
      <vt:lpstr>Food</vt:lpstr>
      <vt:lpstr>Clothing </vt:lpstr>
      <vt:lpstr>Buying/Renting a Home</vt:lpstr>
      <vt:lpstr>Renting</vt:lpstr>
      <vt:lpstr>Purchasing a House</vt:lpstr>
      <vt:lpstr>Buying a Vehicle</vt:lpstr>
      <vt:lpstr>New or Used</vt:lpstr>
      <vt:lpstr>Owning a Car</vt:lpstr>
      <vt:lpstr>Going into Debt!</vt:lpstr>
      <vt:lpstr>Going into Debt!</vt:lpstr>
      <vt:lpstr>Why People Use Credit</vt:lpstr>
      <vt:lpstr>Sources of Loans and Credit</vt:lpstr>
      <vt:lpstr>Sources of Loans and Credit</vt:lpstr>
      <vt:lpstr>Charge Accounts and Credit Cards</vt:lpstr>
      <vt:lpstr>Finance Charges and APR</vt:lpstr>
      <vt:lpstr>Applying for Credit</vt:lpstr>
      <vt:lpstr>Personal Bankruptcy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cusd300</dc:creator>
  <cp:lastModifiedBy>cusd300</cp:lastModifiedBy>
  <cp:revision>50</cp:revision>
  <dcterms:created xsi:type="dcterms:W3CDTF">2013-08-29T12:01:38Z</dcterms:created>
  <dcterms:modified xsi:type="dcterms:W3CDTF">2015-01-22T15:00:13Z</dcterms:modified>
</cp:coreProperties>
</file>