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embeddedFontLst>
    <p:embeddedFont>
      <p:font typeface="Robo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Roboto-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90525" y="1819275"/>
            <a:ext cx="8222100" cy="933600"/>
          </a:xfrm>
          <a:prstGeom prst="rect">
            <a:avLst/>
          </a:prstGeom>
        </p:spPr>
        <p:txBody>
          <a:bodyPr anchorCtr="0" anchor="b"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13" name="Shape 13"/>
          <p:cNvSpPr txBox="1"/>
          <p:nvPr>
            <p:ph idx="1" type="subTitle"/>
          </p:nvPr>
        </p:nvSpPr>
        <p:spPr>
          <a:xfrm>
            <a:off x="390525" y="2789130"/>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p:txBody>
      </p:sp>
      <p:sp>
        <p:nvSpPr>
          <p:cNvPr id="14" name="Shape 1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accent4"/>
        </a:solidFill>
      </p:bgPr>
    </p:bg>
    <p:spTree>
      <p:nvGrpSpPr>
        <p:cNvPr id="57" name="Shape 57"/>
        <p:cNvGrpSpPr/>
        <p:nvPr/>
      </p:nvGrpSpPr>
      <p:grpSpPr>
        <a:xfrm>
          <a:off x="0" y="0"/>
          <a:ext cx="0" cy="0"/>
          <a:chOff x="0" y="0"/>
          <a:chExt cx="0" cy="0"/>
        </a:xfrm>
      </p:grpSpPr>
      <p:sp>
        <p:nvSpPr>
          <p:cNvPr id="58" name="Shape 58"/>
          <p:cNvSpPr txBox="1"/>
          <p:nvPr>
            <p:ph type="title"/>
          </p:nvPr>
        </p:nvSpPr>
        <p:spPr>
          <a:xfrm>
            <a:off x="475500" y="1258525"/>
            <a:ext cx="8222100" cy="1963500"/>
          </a:xfrm>
          <a:prstGeom prst="rect">
            <a:avLst/>
          </a:prstGeom>
        </p:spPr>
        <p:txBody>
          <a:bodyPr anchorCtr="0" anchor="b" bIns="91425" lIns="91425" rIns="91425" tIns="91425"/>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p:txBody>
      </p:sp>
      <p:sp>
        <p:nvSpPr>
          <p:cNvPr id="59" name="Shape 59"/>
          <p:cNvSpPr txBox="1"/>
          <p:nvPr>
            <p:ph idx="1" type="body"/>
          </p:nvPr>
        </p:nvSpPr>
        <p:spPr>
          <a:xfrm>
            <a:off x="475500" y="3304625"/>
            <a:ext cx="82221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0" name="Shape 6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accent4"/>
        </a:solidFill>
      </p:bgPr>
    </p:bg>
    <p:spTree>
      <p:nvGrpSpPr>
        <p:cNvPr id="61" name="Shape 61"/>
        <p:cNvGrpSpPr/>
        <p:nvPr/>
      </p:nvGrpSpPr>
      <p:grpSpPr>
        <a:xfrm>
          <a:off x="0" y="0"/>
          <a:ext cx="0" cy="0"/>
          <a:chOff x="0" y="0"/>
          <a:chExt cx="0" cy="0"/>
        </a:xfrm>
      </p:grpSpPr>
      <p:sp>
        <p:nvSpPr>
          <p:cNvPr id="62" name="Shape 62"/>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txBox="1"/>
          <p:nvPr>
            <p:ph type="title"/>
          </p:nvPr>
        </p:nvSpPr>
        <p:spPr>
          <a:xfrm>
            <a:off x="460950" y="2065350"/>
            <a:ext cx="8222100" cy="1012800"/>
          </a:xfrm>
          <a:prstGeom prst="rect">
            <a:avLst/>
          </a:prstGeom>
        </p:spPr>
        <p:txBody>
          <a:bodyPr anchorCtr="0" anchor="ctr" bIns="91425" lIns="91425" rIns="91425"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17" name="Shape 17"/>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1" name="Shape 21"/>
          <p:cNvSpPr txBox="1"/>
          <p:nvPr>
            <p:ph type="title"/>
          </p:nvPr>
        </p:nvSpPr>
        <p:spPr>
          <a:xfrm>
            <a:off x="471900" y="738725"/>
            <a:ext cx="8222100" cy="7677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471900" y="1919075"/>
            <a:ext cx="8222100" cy="2710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471900" y="738725"/>
            <a:ext cx="8222100" cy="7677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471900" y="1919075"/>
            <a:ext cx="3999900" cy="271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694250" y="1919075"/>
            <a:ext cx="3999900" cy="271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p:nvPr/>
        </p:nvSpPr>
        <p:spPr>
          <a:xfrm flipH="1" rot="10800000">
            <a:off x="0" y="656400"/>
            <a:ext cx="9144000" cy="44871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4" name="Shape 34"/>
          <p:cNvSpPr txBox="1"/>
          <p:nvPr>
            <p:ph type="title"/>
          </p:nvPr>
        </p:nvSpPr>
        <p:spPr>
          <a:xfrm>
            <a:off x="98250" y="16350"/>
            <a:ext cx="8826600" cy="602700"/>
          </a:xfrm>
          <a:prstGeom prst="rect">
            <a:avLst/>
          </a:prstGeom>
        </p:spPr>
        <p:txBody>
          <a:bodyPr anchorCtr="0" anchor="ctr" bIns="91425" lIns="91425" rIns="91425" tIns="91425"/>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p:txBody>
      </p:sp>
      <p:sp>
        <p:nvSpPr>
          <p:cNvPr id="35" name="Shape 35"/>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6" name="Shape 36"/>
        <p:cNvGrpSpPr/>
        <p:nvPr/>
      </p:nvGrpSpPr>
      <p:grpSpPr>
        <a:xfrm>
          <a:off x="0" y="0"/>
          <a:ext cx="0" cy="0"/>
          <a:chOff x="0" y="0"/>
          <a:chExt cx="0" cy="0"/>
        </a:xfrm>
      </p:grpSpPr>
      <p:sp>
        <p:nvSpPr>
          <p:cNvPr id="37" name="Shape 37"/>
          <p:cNvSpPr txBox="1"/>
          <p:nvPr/>
        </p:nvSpPr>
        <p:spPr>
          <a:xfrm flipH="1" rot="10800000">
            <a:off x="3276600" y="25"/>
            <a:ext cx="58674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9" name="Shape 39"/>
          <p:cNvSpPr txBox="1"/>
          <p:nvPr>
            <p:ph type="title"/>
          </p:nvPr>
        </p:nvSpPr>
        <p:spPr>
          <a:xfrm>
            <a:off x="226077" y="357800"/>
            <a:ext cx="2808000" cy="9534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226075" y="1465800"/>
            <a:ext cx="2808000" cy="3163500"/>
          </a:xfrm>
          <a:prstGeom prst="rect">
            <a:avLst/>
          </a:prstGeom>
        </p:spPr>
        <p:txBody>
          <a:bodyPr anchorCtr="0" anchor="t" bIns="91425" lIns="91425" rIns="91425" tIns="91425"/>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p:txBody>
      </p:sp>
      <p:sp>
        <p:nvSpPr>
          <p:cNvPr id="41" name="Shape 4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42" name="Shape 42"/>
        <p:cNvGrpSpPr/>
        <p:nvPr/>
      </p:nvGrpSpPr>
      <p:grpSpPr>
        <a:xfrm>
          <a:off x="0" y="0"/>
          <a:ext cx="0" cy="0"/>
          <a:chOff x="0" y="0"/>
          <a:chExt cx="0" cy="0"/>
        </a:xfrm>
      </p:grpSpPr>
      <p:sp>
        <p:nvSpPr>
          <p:cNvPr id="43" name="Shape 43"/>
          <p:cNvSpPr txBox="1"/>
          <p:nvPr>
            <p:ph type="title"/>
          </p:nvPr>
        </p:nvSpPr>
        <p:spPr>
          <a:xfrm>
            <a:off x="490250" y="488250"/>
            <a:ext cx="6227100" cy="4090800"/>
          </a:xfrm>
          <a:prstGeom prst="rect">
            <a:avLst/>
          </a:prstGeom>
        </p:spPr>
        <p:txBody>
          <a:bodyPr anchorCtr="0" anchor="ctr" bIns="91425" lIns="91425" rIns="91425" tIns="91425"/>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p:txBody>
      </p:sp>
      <p:sp>
        <p:nvSpPr>
          <p:cNvPr id="44" name="Shape 4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48" name="Shape 48"/>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p:txBody>
      </p:sp>
      <p:sp>
        <p:nvSpPr>
          <p:cNvPr id="49" name="Shape 49"/>
          <p:cNvSpPr txBox="1"/>
          <p:nvPr>
            <p:ph idx="1" type="subTitle"/>
          </p:nvPr>
        </p:nvSpPr>
        <p:spPr>
          <a:xfrm>
            <a:off x="265500" y="2779466"/>
            <a:ext cx="4045200" cy="1235099"/>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nvSpPr>
        <p:spPr>
          <a:xfrm flipH="1" rot="10800000">
            <a:off x="0" y="0"/>
            <a:ext cx="9144000" cy="4695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55" name="Shape 55"/>
          <p:cNvSpPr txBox="1"/>
          <p:nvPr>
            <p:ph idx="1" type="body"/>
          </p:nvPr>
        </p:nvSpPr>
        <p:spPr>
          <a:xfrm>
            <a:off x="57150" y="4696825"/>
            <a:ext cx="8382000" cy="446700"/>
          </a:xfrm>
          <a:prstGeom prst="rect">
            <a:avLst/>
          </a:prstGeom>
        </p:spPr>
        <p:txBody>
          <a:bodyPr anchorCtr="0" anchor="ctr" bIns="91425" lIns="91425" rIns="91425" tIns="91425"/>
          <a:lstStyle>
            <a:lvl1pPr lvl="0">
              <a:lnSpc>
                <a:spcPct val="100000"/>
              </a:lnSpc>
              <a:spcBef>
                <a:spcPts val="0"/>
              </a:spcBef>
              <a:spcAft>
                <a:spcPts val="0"/>
              </a:spcAft>
              <a:buClr>
                <a:schemeClr val="lt1"/>
              </a:buClr>
              <a:buSzPct val="100000"/>
              <a:buNone/>
              <a:defRPr sz="1200">
                <a:solidFill>
                  <a:schemeClr val="lt1"/>
                </a:solidFill>
              </a:defRPr>
            </a:lvl1pPr>
          </a:lstStyle>
          <a:p/>
        </p:txBody>
      </p:sp>
      <p:sp>
        <p:nvSpPr>
          <p:cNvPr id="56" name="Shape 56"/>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71900" y="738725"/>
            <a:ext cx="8222100" cy="767700"/>
          </a:xfrm>
          <a:prstGeom prst="rect">
            <a:avLst/>
          </a:prstGeom>
          <a:noFill/>
          <a:ln>
            <a:noFill/>
          </a:ln>
        </p:spPr>
        <p:txBody>
          <a:bodyPr anchorCtr="0" anchor="b" bIns="91425" lIns="91425" rIns="91425" tIns="91425"/>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p:txBody>
      </p:sp>
      <p:sp>
        <p:nvSpPr>
          <p:cNvPr id="7" name="Shape 7"/>
          <p:cNvSpPr txBox="1"/>
          <p:nvPr>
            <p:ph idx="1" type="body"/>
          </p:nvPr>
        </p:nvSpPr>
        <p:spPr>
          <a:xfrm>
            <a:off x="471900" y="1919075"/>
            <a:ext cx="8222100" cy="2710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p:txBody>
      </p:sp>
      <p:sp>
        <p:nvSpPr>
          <p:cNvPr id="8" name="Shape 8"/>
          <p:cNvSpPr txBox="1"/>
          <p:nvPr>
            <p:ph idx="12" type="sldNum"/>
          </p:nvPr>
        </p:nvSpPr>
        <p:spPr>
          <a:xfrm>
            <a:off x="8523541" y="4695623"/>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youtube.com/watch?v=HGHBbaShIhU"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youtube.com/watch?v=VvG75gvQmU4" TargetMode="External"/><Relationship Id="rId4" Type="http://schemas.openxmlformats.org/officeDocument/2006/relationships/hyperlink" Target="https://www.youtube.com/watch?v=Xq9FgRQcJXQ"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www.armenian-genocide.org/genocidefaq.html" TargetMode="External"/><Relationship Id="rId4" Type="http://schemas.openxmlformats.org/officeDocument/2006/relationships/hyperlink" Target="https://www.youtube.com/watch?v=QgUXRVnO_rM" TargetMode="External"/><Relationship Id="rId5" Type="http://schemas.openxmlformats.org/officeDocument/2006/relationships/hyperlink" Target="https://www.youtube.com/watch?v=HGHBbaShIhU" TargetMode="External"/><Relationship Id="rId6" Type="http://schemas.openxmlformats.org/officeDocument/2006/relationships/hyperlink" Target="https://www.youtube.com/watch?v=VvG75gvQmU4" TargetMode="External"/><Relationship Id="rId7" Type="http://schemas.openxmlformats.org/officeDocument/2006/relationships/hyperlink" Target="https://www.youtube.com/watch?v=Xq9FgRQcJXQ" TargetMode="External"/><Relationship Id="rId8" Type="http://schemas.openxmlformats.org/officeDocument/2006/relationships/hyperlink" Target="http://www.history.com/topics/armenian-genoci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youtube.com/watch?v=QgUXRVnO_r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ctrTitle"/>
          </p:nvPr>
        </p:nvSpPr>
        <p:spPr>
          <a:xfrm>
            <a:off x="390525" y="1819275"/>
            <a:ext cx="8222100" cy="933600"/>
          </a:xfrm>
          <a:prstGeom prst="rect">
            <a:avLst/>
          </a:prstGeom>
        </p:spPr>
        <p:txBody>
          <a:bodyPr anchorCtr="0" anchor="b" bIns="91425" lIns="91425" rIns="91425" tIns="91425">
            <a:noAutofit/>
          </a:bodyPr>
          <a:lstStyle/>
          <a:p>
            <a:pPr lvl="0">
              <a:spcBef>
                <a:spcPts val="0"/>
              </a:spcBef>
              <a:buNone/>
            </a:pPr>
            <a:r>
              <a:rPr lang="en"/>
              <a:t>The Armenian </a:t>
            </a:r>
          </a:p>
          <a:p>
            <a:pPr lvl="0">
              <a:spcBef>
                <a:spcPts val="0"/>
              </a:spcBef>
              <a:buNone/>
            </a:pPr>
            <a:r>
              <a:rPr lang="en"/>
              <a:t>Genocide</a:t>
            </a:r>
          </a:p>
        </p:txBody>
      </p:sp>
      <p:pic>
        <p:nvPicPr>
          <p:cNvPr id="68" name="Shape 68"/>
          <p:cNvPicPr preferRelativeResize="0"/>
          <p:nvPr/>
        </p:nvPicPr>
        <p:blipFill>
          <a:blip r:embed="rId3">
            <a:alphaModFix/>
          </a:blip>
          <a:stretch>
            <a:fillRect/>
          </a:stretch>
        </p:blipFill>
        <p:spPr>
          <a:xfrm>
            <a:off x="4449275" y="218974"/>
            <a:ext cx="4629200" cy="3633849"/>
          </a:xfrm>
          <a:prstGeom prst="rect">
            <a:avLst/>
          </a:prstGeom>
          <a:noFill/>
          <a:ln>
            <a:noFill/>
          </a:ln>
        </p:spPr>
      </p:pic>
      <p:sp>
        <p:nvSpPr>
          <p:cNvPr id="69" name="Shape 69"/>
          <p:cNvSpPr txBox="1"/>
          <p:nvPr>
            <p:ph idx="1" type="subTitle"/>
          </p:nvPr>
        </p:nvSpPr>
        <p:spPr>
          <a:xfrm>
            <a:off x="355400" y="2797175"/>
            <a:ext cx="8520600" cy="792600"/>
          </a:xfrm>
          <a:prstGeom prst="rect">
            <a:avLst/>
          </a:prstGeom>
        </p:spPr>
        <p:txBody>
          <a:bodyPr anchorCtr="0" anchor="t" bIns="91425" lIns="91425" rIns="91425" tIns="91425">
            <a:noAutofit/>
          </a:bodyPr>
          <a:lstStyle/>
          <a:p>
            <a:pPr lvl="0" rtl="0">
              <a:spcBef>
                <a:spcPts val="0"/>
              </a:spcBef>
              <a:buNone/>
            </a:pPr>
            <a:r>
              <a:rPr lang="en" sz="3000"/>
              <a:t>By: Jason N, </a:t>
            </a:r>
            <a:r>
              <a:rPr lang="en" sz="3000"/>
              <a:t>Chip P, </a:t>
            </a:r>
          </a:p>
          <a:p>
            <a:pPr lvl="0">
              <a:spcBef>
                <a:spcPts val="0"/>
              </a:spcBef>
              <a:buNone/>
            </a:pPr>
            <a:r>
              <a:rPr lang="en" sz="3000"/>
              <a:t>&amp; Jason P</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Unrest in Turkey</a:t>
            </a:r>
          </a:p>
        </p:txBody>
      </p:sp>
      <p:sp>
        <p:nvSpPr>
          <p:cNvPr id="127" name="Shape 127"/>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pPr>
            <a:r>
              <a:rPr lang="en"/>
              <a:t>Military officers staged a Revolution and executed people for the slightest offense. </a:t>
            </a:r>
          </a:p>
          <a:p>
            <a:pPr indent="-228600" lvl="1" marL="914400" rtl="0">
              <a:spcBef>
                <a:spcPts val="0"/>
              </a:spcBef>
            </a:pPr>
            <a:r>
              <a:rPr lang="en"/>
              <a:t>Brutal dictatorship</a:t>
            </a:r>
          </a:p>
          <a:p>
            <a:pPr indent="-228600" lvl="0" marL="457200" rtl="0">
              <a:spcBef>
                <a:spcPts val="0"/>
              </a:spcBef>
            </a:pPr>
            <a:r>
              <a:rPr lang="en"/>
              <a:t>Armenian = Christian minority through Ottoman Empire.</a:t>
            </a:r>
          </a:p>
          <a:p>
            <a:pPr indent="-228600" lvl="1" marL="914400" rtl="0">
              <a:spcBef>
                <a:spcPts val="0"/>
              </a:spcBef>
            </a:pPr>
            <a:r>
              <a:rPr lang="en"/>
              <a:t>Turkish government used World War I as a distraction for the Armenian Genocide.</a:t>
            </a:r>
          </a:p>
          <a:p>
            <a:pPr indent="-228600" lvl="0" marL="457200" rtl="0">
              <a:spcBef>
                <a:spcPts val="0"/>
              </a:spcBef>
            </a:pPr>
            <a:r>
              <a:rPr lang="en"/>
              <a:t>“Officially” begins 1915.</a:t>
            </a:r>
          </a:p>
          <a:p>
            <a:pPr indent="0" lvl="0" marL="0" rtl="0">
              <a:spcBef>
                <a:spcPts val="0"/>
              </a:spcBef>
              <a:buNone/>
            </a:pPr>
            <a:r>
              <a:t/>
            </a:r>
            <a:endParaRPr/>
          </a:p>
        </p:txBody>
      </p:sp>
      <p:pic>
        <p:nvPicPr>
          <p:cNvPr id="128" name="Shape 128"/>
          <p:cNvPicPr preferRelativeResize="0"/>
          <p:nvPr/>
        </p:nvPicPr>
        <p:blipFill>
          <a:blip r:embed="rId3">
            <a:alphaModFix/>
          </a:blip>
          <a:stretch>
            <a:fillRect/>
          </a:stretch>
        </p:blipFill>
        <p:spPr>
          <a:xfrm>
            <a:off x="6626249" y="0"/>
            <a:ext cx="1674750" cy="1681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The Start in 1915	</a:t>
            </a:r>
          </a:p>
        </p:txBody>
      </p:sp>
      <p:sp>
        <p:nvSpPr>
          <p:cNvPr id="134" name="Shape 134"/>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pPr>
            <a:r>
              <a:rPr lang="en"/>
              <a:t>Government summoned hundreds of Armenian leaders to Istanbul</a:t>
            </a:r>
          </a:p>
          <a:p>
            <a:pPr indent="-228600" lvl="1" marL="914400" rtl="0">
              <a:spcBef>
                <a:spcPts val="0"/>
              </a:spcBef>
            </a:pPr>
            <a:r>
              <a:rPr lang="en"/>
              <a:t>All murdered in cold-blood, slaughtered like cattle.</a:t>
            </a:r>
          </a:p>
          <a:p>
            <a:pPr indent="-228600" lvl="0" marL="457200" rtl="0">
              <a:spcBef>
                <a:spcPts val="0"/>
              </a:spcBef>
            </a:pPr>
            <a:r>
              <a:rPr lang="en"/>
              <a:t>Armenians were forced marched into deserts in Syria.</a:t>
            </a:r>
          </a:p>
          <a:p>
            <a:pPr indent="-228600" lvl="1" marL="914400" rtl="0">
              <a:spcBef>
                <a:spcPts val="0"/>
              </a:spcBef>
            </a:pPr>
            <a:r>
              <a:rPr lang="en"/>
              <a:t>Thousands died in the march.</a:t>
            </a:r>
          </a:p>
          <a:p>
            <a:pPr indent="-228600" lvl="1" marL="914400">
              <a:spcBef>
                <a:spcPts val="0"/>
              </a:spcBef>
            </a:pPr>
            <a:r>
              <a:rPr lang="en"/>
              <a:t>Much more were killed in                                                                             outright, cold-blooded massacres in Anatolia.</a:t>
            </a:r>
          </a:p>
        </p:txBody>
      </p:sp>
      <p:pic>
        <p:nvPicPr>
          <p:cNvPr id="135" name="Shape 135"/>
          <p:cNvPicPr preferRelativeResize="0"/>
          <p:nvPr/>
        </p:nvPicPr>
        <p:blipFill>
          <a:blip r:embed="rId3">
            <a:alphaModFix/>
          </a:blip>
          <a:stretch>
            <a:fillRect/>
          </a:stretch>
        </p:blipFill>
        <p:spPr>
          <a:xfrm>
            <a:off x="4446275" y="2872049"/>
            <a:ext cx="4697725" cy="2271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Witnesses of the Genocide</a:t>
            </a:r>
          </a:p>
        </p:txBody>
      </p:sp>
      <p:sp>
        <p:nvSpPr>
          <p:cNvPr id="141" name="Shape 141"/>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pPr>
            <a:r>
              <a:rPr lang="en"/>
              <a:t>American missionaries and German Officials were first to spread the news</a:t>
            </a:r>
          </a:p>
          <a:p>
            <a:pPr indent="-228600" lvl="1" marL="914400" rtl="0">
              <a:spcBef>
                <a:spcPts val="0"/>
              </a:spcBef>
            </a:pPr>
            <a:r>
              <a:rPr lang="en"/>
              <a:t>News made headlines in America about the Genocide </a:t>
            </a:r>
            <a:r>
              <a:rPr lang="en"/>
              <a:t>occurring</a:t>
            </a:r>
            <a:r>
              <a:rPr lang="en"/>
              <a:t> in Turkey during WWI.</a:t>
            </a:r>
          </a:p>
          <a:p>
            <a:pPr indent="-228600" lvl="1" marL="914400" rtl="0">
              <a:spcBef>
                <a:spcPts val="0"/>
              </a:spcBef>
            </a:pPr>
            <a:r>
              <a:rPr lang="en"/>
              <a:t>Germans condoned the actions being taken, some reported to their superior what was happening.</a:t>
            </a:r>
          </a:p>
          <a:p>
            <a:pPr indent="-228600" lvl="0" marL="457200" rtl="0">
              <a:spcBef>
                <a:spcPts val="0"/>
              </a:spcBef>
            </a:pPr>
            <a:r>
              <a:rPr lang="en"/>
              <a:t>Russia witnessed first hand when they took over part of Anatolia.</a:t>
            </a:r>
          </a:p>
          <a:p>
            <a:pPr indent="-228600" lvl="0" marL="457200">
              <a:spcBef>
                <a:spcPts val="0"/>
              </a:spcBef>
            </a:pPr>
            <a:r>
              <a:rPr lang="en"/>
              <a:t>Many arabs saw the appalling conditions the Armenians were in when deported to Syria.</a:t>
            </a:r>
          </a:p>
        </p:txBody>
      </p:sp>
      <p:pic>
        <p:nvPicPr>
          <p:cNvPr id="142" name="Shape 142"/>
          <p:cNvPicPr preferRelativeResize="0"/>
          <p:nvPr/>
        </p:nvPicPr>
        <p:blipFill>
          <a:blip r:embed="rId3">
            <a:alphaModFix/>
          </a:blip>
          <a:stretch>
            <a:fillRect/>
          </a:stretch>
        </p:blipFill>
        <p:spPr>
          <a:xfrm>
            <a:off x="6480174" y="0"/>
            <a:ext cx="2663824" cy="1689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International Response</a:t>
            </a:r>
          </a:p>
        </p:txBody>
      </p:sp>
      <p:sp>
        <p:nvSpPr>
          <p:cNvPr id="148" name="Shape 148"/>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pPr>
            <a:r>
              <a:rPr lang="en"/>
              <a:t>May 1915 - Britain, France, and Russia advice Young Turks that they will be held responsible for their actions.</a:t>
            </a:r>
          </a:p>
          <a:p>
            <a:pPr indent="-228600" lvl="1" marL="914400" rtl="0">
              <a:spcBef>
                <a:spcPts val="0"/>
              </a:spcBef>
            </a:pPr>
            <a:r>
              <a:rPr lang="en"/>
              <a:t>Public Outcry in the United States for what happened to the Armenians</a:t>
            </a:r>
          </a:p>
          <a:p>
            <a:pPr indent="-228600" lvl="1" marL="914400" rtl="0">
              <a:spcBef>
                <a:spcPts val="0"/>
              </a:spcBef>
            </a:pPr>
            <a:r>
              <a:rPr lang="en"/>
              <a:t>Relief efforts were mounted to save the starving Armenians</a:t>
            </a:r>
          </a:p>
          <a:p>
            <a:pPr indent="-228600" lvl="0" marL="457200" rtl="0">
              <a:spcBef>
                <a:spcPts val="0"/>
              </a:spcBef>
            </a:pPr>
            <a:r>
              <a:rPr lang="en"/>
              <a:t>No action was taken against Turkish Government, despite                        being prosecuted.</a:t>
            </a:r>
          </a:p>
          <a:p>
            <a:pPr indent="-228600" lvl="1" marL="914400">
              <a:spcBef>
                <a:spcPts val="0"/>
              </a:spcBef>
            </a:pPr>
            <a:r>
              <a:rPr lang="en"/>
              <a:t>No restitution was given to those who survived the Armenian Genocide                                 in Turkey</a:t>
            </a:r>
          </a:p>
        </p:txBody>
      </p:sp>
      <p:pic>
        <p:nvPicPr>
          <p:cNvPr id="149" name="Shape 149"/>
          <p:cNvPicPr preferRelativeResize="0"/>
          <p:nvPr/>
        </p:nvPicPr>
        <p:blipFill>
          <a:blip r:embed="rId3">
            <a:alphaModFix/>
          </a:blip>
          <a:stretch>
            <a:fillRect/>
          </a:stretch>
        </p:blipFill>
        <p:spPr>
          <a:xfrm>
            <a:off x="7095000" y="2843025"/>
            <a:ext cx="2049000" cy="2300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Families and Lives</a:t>
            </a:r>
          </a:p>
        </p:txBody>
      </p:sp>
      <p:sp>
        <p:nvSpPr>
          <p:cNvPr id="155" name="Shape 155"/>
          <p:cNvSpPr txBox="1"/>
          <p:nvPr>
            <p:ph idx="1" type="body"/>
          </p:nvPr>
        </p:nvSpPr>
        <p:spPr>
          <a:xfrm>
            <a:off x="164825" y="1798450"/>
            <a:ext cx="5240400" cy="2710200"/>
          </a:xfrm>
          <a:prstGeom prst="rect">
            <a:avLst/>
          </a:prstGeom>
        </p:spPr>
        <p:txBody>
          <a:bodyPr anchorCtr="0" anchor="t" bIns="91425" lIns="91425" rIns="91425" tIns="91425">
            <a:noAutofit/>
          </a:bodyPr>
          <a:lstStyle/>
          <a:p>
            <a:pPr indent="-228600" lvl="0" marL="457200" rtl="0">
              <a:spcBef>
                <a:spcPts val="0"/>
              </a:spcBef>
            </a:pPr>
            <a:r>
              <a:rPr lang="en"/>
              <a:t>Armenian women and girls from age 7 to 40 years old were sold in auctions.</a:t>
            </a:r>
          </a:p>
          <a:p>
            <a:pPr indent="-228600" lvl="0" marL="457200" rtl="0">
              <a:spcBef>
                <a:spcPts val="0"/>
              </a:spcBef>
            </a:pPr>
            <a:r>
              <a:rPr lang="en"/>
              <a:t>More than 500 Armenian families were forced to change to islam.</a:t>
            </a:r>
          </a:p>
          <a:p>
            <a:pPr indent="-228600" lvl="0" marL="457200" rtl="0">
              <a:spcBef>
                <a:spcPts val="0"/>
              </a:spcBef>
            </a:pPr>
            <a:r>
              <a:rPr lang="en"/>
              <a:t>Rape and beating were common. Those who were not killed at once were </a:t>
            </a:r>
            <a:r>
              <a:rPr lang="en"/>
              <a:t>driven </a:t>
            </a:r>
            <a:r>
              <a:rPr lang="en"/>
              <a:t>through mountains and deserts without food, drink or shelter. Hundreds of thousands of Armenians eventually were killed.</a:t>
            </a:r>
          </a:p>
        </p:txBody>
      </p:sp>
      <p:pic>
        <p:nvPicPr>
          <p:cNvPr id="156" name="Shape 156"/>
          <p:cNvPicPr preferRelativeResize="0"/>
          <p:nvPr/>
        </p:nvPicPr>
        <p:blipFill>
          <a:blip r:embed="rId3">
            <a:alphaModFix/>
          </a:blip>
          <a:stretch>
            <a:fillRect/>
          </a:stretch>
        </p:blipFill>
        <p:spPr>
          <a:xfrm>
            <a:off x="5712155" y="0"/>
            <a:ext cx="3431838" cy="5143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During the Genocide</a:t>
            </a:r>
          </a:p>
        </p:txBody>
      </p:sp>
      <p:sp>
        <p:nvSpPr>
          <p:cNvPr id="162" name="Shape 162"/>
          <p:cNvSpPr txBox="1"/>
          <p:nvPr>
            <p:ph idx="1" type="body"/>
          </p:nvPr>
        </p:nvSpPr>
        <p:spPr>
          <a:xfrm>
            <a:off x="471900" y="1919075"/>
            <a:ext cx="8222100" cy="2710200"/>
          </a:xfrm>
          <a:prstGeom prst="rect">
            <a:avLst/>
          </a:prstGeom>
        </p:spPr>
        <p:txBody>
          <a:bodyPr anchorCtr="0" anchor="t" bIns="91425" lIns="91425" rIns="91425" tIns="91425">
            <a:noAutofit/>
          </a:bodyPr>
          <a:lstStyle/>
          <a:p>
            <a:pPr lvl="0" rtl="0">
              <a:spcBef>
                <a:spcPts val="0"/>
              </a:spcBef>
              <a:buNone/>
            </a:pPr>
            <a:r>
              <a:rPr lang="en" sz="1400">
                <a:latin typeface="Times New Roman"/>
                <a:ea typeface="Times New Roman"/>
                <a:cs typeface="Times New Roman"/>
                <a:sym typeface="Times New Roman"/>
              </a:rPr>
              <a:t>1908 the “Young Turks” came to power and wanted to “Turkify” the empire, which was bad for the Armenians </a:t>
            </a:r>
          </a:p>
          <a:p>
            <a:pPr lvl="0" rtl="0">
              <a:spcBef>
                <a:spcPts val="0"/>
              </a:spcBef>
              <a:buNone/>
            </a:pPr>
            <a:r>
              <a:rPr lang="en" sz="1400">
                <a:latin typeface="Times New Roman"/>
                <a:ea typeface="Times New Roman"/>
                <a:cs typeface="Times New Roman"/>
                <a:sym typeface="Times New Roman"/>
              </a:rPr>
              <a:t>In the city Gardens, the Armenian army force only had 1500 trained riflemen possessing only about 300 rifles 6 a.m, April 20th</a:t>
            </a:r>
          </a:p>
          <a:p>
            <a:pPr lvl="0" rtl="0">
              <a:spcBef>
                <a:spcPts val="0"/>
              </a:spcBef>
              <a:buNone/>
            </a:pPr>
            <a:r>
              <a:rPr lang="en" sz="1400">
                <a:latin typeface="Times New Roman"/>
                <a:ea typeface="Times New Roman"/>
                <a:cs typeface="Times New Roman"/>
                <a:sym typeface="Times New Roman"/>
              </a:rPr>
              <a:t>Ottomans surrender in 1918 and the “Young Turks”leaders fled to Germany so they couldn't be prosecuted for the actions</a:t>
            </a:r>
          </a:p>
          <a:p>
            <a:pPr lvl="0" rtl="0">
              <a:spcBef>
                <a:spcPts val="0"/>
              </a:spcBef>
              <a:buNone/>
            </a:pPr>
            <a:r>
              <a:rPr lang="en" sz="1400">
                <a:latin typeface="Times New Roman"/>
                <a:ea typeface="Times New Roman"/>
                <a:cs typeface="Times New Roman"/>
                <a:sym typeface="Times New Roman"/>
              </a:rPr>
              <a:t>Armenian nationalists made a plan to track the leaders down and assassinate them</a:t>
            </a:r>
          </a:p>
          <a:p>
            <a:pPr lvl="0" rtl="0">
              <a:spcBef>
                <a:spcPts val="0"/>
              </a:spcBef>
              <a:buNone/>
            </a:pPr>
            <a:r>
              <a:rPr lang="en" sz="1400">
                <a:latin typeface="Times New Roman"/>
                <a:ea typeface="Times New Roman"/>
                <a:cs typeface="Times New Roman"/>
                <a:sym typeface="Times New Roman"/>
              </a:rPr>
              <a:t>The Government today says the reason they killed the Armenians was because they were an enemy force</a:t>
            </a:r>
          </a:p>
          <a:p>
            <a:pPr lvl="0">
              <a:spcBef>
                <a:spcPts val="0"/>
              </a:spcBef>
              <a:buNone/>
            </a:pPr>
            <a:r>
              <a:t/>
            </a:r>
            <a:endParaRPr sz="1200">
              <a:latin typeface="Times New Roman"/>
              <a:ea typeface="Times New Roman"/>
              <a:cs typeface="Times New Roman"/>
              <a:sym typeface="Times New Roman"/>
            </a:endParaRPr>
          </a:p>
          <a:p>
            <a:pPr lvl="0">
              <a:spcBef>
                <a:spcPts val="0"/>
              </a:spcBef>
              <a:buNone/>
            </a:pPr>
            <a:r>
              <a:t/>
            </a:r>
            <a:endParaRPr sz="1200">
              <a:latin typeface="Times New Roman"/>
              <a:ea typeface="Times New Roman"/>
              <a:cs typeface="Times New Roman"/>
              <a:sym typeface="Times New Roman"/>
            </a:endParaRPr>
          </a:p>
          <a:p>
            <a:pPr lvl="0">
              <a:spcBef>
                <a:spcPts val="0"/>
              </a:spcBef>
              <a:buNone/>
            </a:pPr>
            <a:r>
              <a:t/>
            </a:r>
            <a:endParaRPr sz="1200">
              <a:latin typeface="Times New Roman"/>
              <a:ea typeface="Times New Roman"/>
              <a:cs typeface="Times New Roman"/>
              <a:sym typeface="Times New Roman"/>
            </a:endParaRPr>
          </a:p>
          <a:p>
            <a:pPr lvl="0">
              <a:spcBef>
                <a:spcPts val="0"/>
              </a:spcBef>
              <a:buNone/>
            </a:pPr>
            <a:r>
              <a:rPr lang="en" sz="1200">
                <a:latin typeface="Times New Roman"/>
                <a:ea typeface="Times New Roman"/>
                <a:cs typeface="Times New Roman"/>
                <a:sym typeface="Times New Roman"/>
              </a:rPr>
              <a:t> </a:t>
            </a:r>
          </a:p>
        </p:txBody>
      </p:sp>
      <p:sp>
        <p:nvSpPr>
          <p:cNvPr id="163" name="Shape 163"/>
          <p:cNvSpPr txBox="1"/>
          <p:nvPr/>
        </p:nvSpPr>
        <p:spPr>
          <a:xfrm>
            <a:off x="858675" y="1836375"/>
            <a:ext cx="6078600" cy="221100"/>
          </a:xfrm>
          <a:prstGeom prst="rect">
            <a:avLst/>
          </a:prstGeom>
          <a:noFill/>
          <a:ln>
            <a:noFill/>
          </a:ln>
        </p:spPr>
        <p:txBody>
          <a:bodyPr anchorCtr="0" anchor="t" bIns="91425" lIns="91425" rIns="91425" tIns="91425">
            <a:noAutofit/>
          </a:bodyPr>
          <a:lstStyle/>
          <a:p>
            <a:pPr lvl="0">
              <a:spcBef>
                <a:spcPts val="0"/>
              </a:spcBef>
              <a:buNone/>
            </a:pPr>
            <a:r>
              <a:t/>
            </a:r>
            <a:endParaRPr sz="9600"/>
          </a:p>
        </p:txBody>
      </p:sp>
      <p:pic>
        <p:nvPicPr>
          <p:cNvPr id="164" name="Shape 164"/>
          <p:cNvPicPr preferRelativeResize="0"/>
          <p:nvPr/>
        </p:nvPicPr>
        <p:blipFill>
          <a:blip r:embed="rId3">
            <a:alphaModFix/>
          </a:blip>
          <a:stretch>
            <a:fillRect/>
          </a:stretch>
        </p:blipFill>
        <p:spPr>
          <a:xfrm>
            <a:off x="7349550" y="41925"/>
            <a:ext cx="1794450" cy="1794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During the Genocide cont.</a:t>
            </a:r>
          </a:p>
        </p:txBody>
      </p:sp>
      <p:sp>
        <p:nvSpPr>
          <p:cNvPr id="170" name="Shape 170"/>
          <p:cNvSpPr txBox="1"/>
          <p:nvPr>
            <p:ph idx="1" type="body"/>
          </p:nvPr>
        </p:nvSpPr>
        <p:spPr>
          <a:xfrm>
            <a:off x="471900" y="1919075"/>
            <a:ext cx="8222100" cy="2710200"/>
          </a:xfrm>
          <a:prstGeom prst="rect">
            <a:avLst/>
          </a:prstGeom>
        </p:spPr>
        <p:txBody>
          <a:bodyPr anchorCtr="0" anchor="t" bIns="91425" lIns="91425" rIns="91425" tIns="91425">
            <a:noAutofit/>
          </a:bodyPr>
          <a:lstStyle/>
          <a:p>
            <a:pPr lvl="0">
              <a:spcBef>
                <a:spcPts val="0"/>
              </a:spcBef>
              <a:buNone/>
            </a:pPr>
            <a:r>
              <a:rPr lang="en" sz="1400">
                <a:latin typeface="Times New Roman"/>
                <a:ea typeface="Times New Roman"/>
                <a:cs typeface="Times New Roman"/>
                <a:sym typeface="Times New Roman"/>
              </a:rPr>
              <a:t>April 24th, 1915, also known as the start of the Genocide, the turkish government arrested hundreds of Armenian leaders and executed them.  </a:t>
            </a:r>
          </a:p>
          <a:p>
            <a:pPr lvl="0">
              <a:spcBef>
                <a:spcPts val="0"/>
              </a:spcBef>
              <a:buNone/>
            </a:pPr>
            <a:r>
              <a:rPr lang="en" sz="1400">
                <a:latin typeface="Times New Roman"/>
                <a:ea typeface="Times New Roman"/>
                <a:cs typeface="Times New Roman"/>
                <a:sym typeface="Times New Roman"/>
              </a:rPr>
              <a:t>Killing squads were organized by the Young Turks, they were usually made up of ex-convicts to kill Armenians</a:t>
            </a:r>
          </a:p>
          <a:p>
            <a:pPr lvl="0">
              <a:spcBef>
                <a:spcPts val="0"/>
              </a:spcBef>
              <a:buNone/>
            </a:pPr>
            <a:r>
              <a:rPr lang="en" sz="1400">
                <a:latin typeface="Times New Roman"/>
                <a:ea typeface="Times New Roman"/>
                <a:cs typeface="Times New Roman"/>
                <a:sym typeface="Times New Roman"/>
              </a:rPr>
              <a:t>In 1922, when the Genocide was over, 388,00 Armenians were left out of the 2 million they lived there before</a:t>
            </a:r>
          </a:p>
          <a:p>
            <a:pPr lvl="0">
              <a:spcBef>
                <a:spcPts val="0"/>
              </a:spcBef>
              <a:buNone/>
            </a:pPr>
            <a:r>
              <a:rPr lang="en" sz="1400">
                <a:latin typeface="Times New Roman"/>
                <a:ea typeface="Times New Roman"/>
                <a:cs typeface="Times New Roman"/>
                <a:sym typeface="Times New Roman"/>
              </a:rPr>
              <a:t>t</a:t>
            </a:r>
            <a:r>
              <a:rPr lang="en" sz="1400">
                <a:latin typeface="Times New Roman"/>
                <a:ea typeface="Times New Roman"/>
                <a:cs typeface="Times New Roman"/>
                <a:sym typeface="Times New Roman"/>
              </a:rPr>
              <a:t>oday , it is illegal to talk about what happened to the Armenians in that era in Turkey </a:t>
            </a:r>
          </a:p>
          <a:p>
            <a:pPr lvl="0">
              <a:spcBef>
                <a:spcPts val="0"/>
              </a:spcBef>
              <a:buNone/>
            </a:pPr>
            <a:r>
              <a:t/>
            </a:r>
            <a:endParaRPr sz="1200">
              <a:latin typeface="Times New Roman"/>
              <a:ea typeface="Times New Roman"/>
              <a:cs typeface="Times New Roman"/>
              <a:sym typeface="Times New Roman"/>
            </a:endParaRPr>
          </a:p>
        </p:txBody>
      </p:sp>
      <p:pic>
        <p:nvPicPr>
          <p:cNvPr id="171" name="Shape 171"/>
          <p:cNvPicPr preferRelativeResize="0"/>
          <p:nvPr/>
        </p:nvPicPr>
        <p:blipFill>
          <a:blip r:embed="rId3">
            <a:alphaModFix/>
          </a:blip>
          <a:stretch>
            <a:fillRect/>
          </a:stretch>
        </p:blipFill>
        <p:spPr>
          <a:xfrm>
            <a:off x="6610350" y="3333750"/>
            <a:ext cx="2533650" cy="1809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John Oliver 100 year anniversary</a:t>
            </a:r>
          </a:p>
        </p:txBody>
      </p:sp>
      <p:sp>
        <p:nvSpPr>
          <p:cNvPr id="177" name="Shape 177"/>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a:spcBef>
                <a:spcPts val="0"/>
              </a:spcBef>
            </a:pPr>
            <a:r>
              <a:rPr lang="en" u="sng">
                <a:solidFill>
                  <a:schemeClr val="hlink"/>
                </a:solidFill>
                <a:hlinkClick r:id="rId3"/>
              </a:rPr>
              <a:t>https://www.youtube.com/watch?v=HGHBbaShIhU</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Modern Day Knowledge</a:t>
            </a:r>
          </a:p>
        </p:txBody>
      </p:sp>
      <p:sp>
        <p:nvSpPr>
          <p:cNvPr id="183" name="Shape 183"/>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pPr>
            <a:r>
              <a:rPr lang="en"/>
              <a:t>Sad that people don’t know about this genocide whatsoever, or only know of it because of the Kardashians.</a:t>
            </a:r>
          </a:p>
          <a:p>
            <a:pPr indent="-228600" lvl="0" marL="457200" rtl="0">
              <a:spcBef>
                <a:spcPts val="0"/>
              </a:spcBef>
            </a:pPr>
            <a:r>
              <a:rPr lang="en"/>
              <a:t>The word ‘Genocide’ can’t be used when talking about Turkey to keep political relations in good shape</a:t>
            </a:r>
          </a:p>
          <a:p>
            <a:pPr indent="-228600" lvl="1" marL="914400">
              <a:spcBef>
                <a:spcPts val="0"/>
              </a:spcBef>
            </a:pPr>
            <a:r>
              <a:rPr lang="en"/>
              <a:t>Before Obama’s election, he said it once. Since being in office, he has never used it again.</a:t>
            </a:r>
          </a:p>
        </p:txBody>
      </p:sp>
      <p:pic>
        <p:nvPicPr>
          <p:cNvPr id="184" name="Shape 184"/>
          <p:cNvPicPr preferRelativeResize="0"/>
          <p:nvPr/>
        </p:nvPicPr>
        <p:blipFill>
          <a:blip r:embed="rId3">
            <a:alphaModFix/>
          </a:blip>
          <a:stretch>
            <a:fillRect/>
          </a:stretch>
        </p:blipFill>
        <p:spPr>
          <a:xfrm>
            <a:off x="5506274" y="0"/>
            <a:ext cx="3637725" cy="1666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t/>
            </a:r>
            <a:endParaRPr/>
          </a:p>
        </p:txBody>
      </p:sp>
      <p:sp>
        <p:nvSpPr>
          <p:cNvPr id="190" name="Shape 190"/>
          <p:cNvSpPr txBox="1"/>
          <p:nvPr>
            <p:ph idx="1" type="body"/>
          </p:nvPr>
        </p:nvSpPr>
        <p:spPr>
          <a:xfrm>
            <a:off x="471900" y="1919075"/>
            <a:ext cx="4652700" cy="2710200"/>
          </a:xfrm>
          <a:prstGeom prst="rect">
            <a:avLst/>
          </a:prstGeom>
        </p:spPr>
        <p:txBody>
          <a:bodyPr anchorCtr="0" anchor="t" bIns="91425" lIns="91425" rIns="91425" tIns="91425">
            <a:noAutofit/>
          </a:bodyPr>
          <a:lstStyle/>
          <a:p>
            <a:pPr lvl="0">
              <a:spcBef>
                <a:spcPts val="0"/>
              </a:spcBef>
              <a:buNone/>
            </a:pPr>
            <a:r>
              <a:t/>
            </a:r>
            <a:endParaRPr/>
          </a:p>
        </p:txBody>
      </p:sp>
      <p:pic>
        <p:nvPicPr>
          <p:cNvPr id="191" name="Shape 191"/>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What is a Genocide?</a:t>
            </a:r>
          </a:p>
        </p:txBody>
      </p:sp>
      <p:sp>
        <p:nvSpPr>
          <p:cNvPr id="75" name="Shape 75"/>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pPr>
            <a:r>
              <a:rPr lang="en">
                <a:solidFill>
                  <a:srgbClr val="000000"/>
                </a:solidFill>
                <a:highlight>
                  <a:srgbClr val="FFFFFF"/>
                </a:highlight>
                <a:latin typeface="Arial"/>
                <a:ea typeface="Arial"/>
                <a:cs typeface="Arial"/>
                <a:sym typeface="Arial"/>
              </a:rPr>
              <a:t>Genocide is the organized killing of a people for the express purpose of putting an end to their collective existence.</a:t>
            </a:r>
          </a:p>
          <a:p>
            <a:pPr indent="-228600" lvl="1" marL="914400" rtl="0">
              <a:spcBef>
                <a:spcPts val="0"/>
              </a:spcBef>
              <a:buClr>
                <a:srgbClr val="000000"/>
              </a:buClr>
              <a:buFont typeface="Arial"/>
            </a:pPr>
            <a:r>
              <a:rPr lang="en">
                <a:solidFill>
                  <a:srgbClr val="000000"/>
                </a:solidFill>
                <a:highlight>
                  <a:srgbClr val="FFFFFF"/>
                </a:highlight>
                <a:latin typeface="Arial"/>
                <a:ea typeface="Arial"/>
                <a:cs typeface="Arial"/>
                <a:sym typeface="Arial"/>
              </a:rPr>
              <a:t>Typically well planned and organized as well as access to certain machinery and vehicles.</a:t>
            </a:r>
          </a:p>
          <a:p>
            <a:pPr indent="-228600" lvl="1" marL="914400" rtl="0">
              <a:spcBef>
                <a:spcPts val="0"/>
              </a:spcBef>
              <a:buClr>
                <a:srgbClr val="000000"/>
              </a:buClr>
              <a:buFont typeface="Arial"/>
            </a:pPr>
            <a:r>
              <a:rPr lang="en">
                <a:solidFill>
                  <a:srgbClr val="000000"/>
                </a:solidFill>
                <a:highlight>
                  <a:srgbClr val="FFFFFF"/>
                </a:highlight>
                <a:latin typeface="Arial"/>
                <a:ea typeface="Arial"/>
                <a:cs typeface="Arial"/>
                <a:sym typeface="Arial"/>
              </a:rPr>
              <a:t>Considered a “State Crime” as usually only the government has to means to commit such a crime.</a:t>
            </a:r>
          </a:p>
          <a:p>
            <a:pPr indent="-228600" lvl="1" marL="914400" rtl="0">
              <a:spcBef>
                <a:spcPts val="0"/>
              </a:spcBef>
              <a:buClr>
                <a:srgbClr val="000000"/>
              </a:buClr>
              <a:buFont typeface="Arial"/>
            </a:pPr>
            <a:r>
              <a:rPr lang="en">
                <a:solidFill>
                  <a:srgbClr val="000000"/>
                </a:solidFill>
                <a:highlight>
                  <a:srgbClr val="FFFFFF"/>
                </a:highlight>
                <a:latin typeface="Arial"/>
                <a:ea typeface="Arial"/>
                <a:cs typeface="Arial"/>
                <a:sym typeface="Arial"/>
              </a:rPr>
              <a:t>1944, Polish-Jewish lawyer Raphael Lemkin</a:t>
            </a:r>
          </a:p>
          <a:p>
            <a:pPr indent="-228600" lvl="1" marL="914400" rtl="0">
              <a:spcBef>
                <a:spcPts val="0"/>
              </a:spcBef>
              <a:buClr>
                <a:srgbClr val="000000"/>
              </a:buClr>
              <a:buFont typeface="Arial"/>
            </a:pPr>
            <a:r>
              <a:rPr lang="en">
                <a:solidFill>
                  <a:srgbClr val="000000"/>
                </a:solidFill>
                <a:highlight>
                  <a:srgbClr val="FFFFFF"/>
                </a:highlight>
                <a:latin typeface="Arial"/>
                <a:ea typeface="Arial"/>
                <a:cs typeface="Arial"/>
                <a:sym typeface="Arial"/>
              </a:rPr>
              <a:t>Ancient Greek: Geno (race) + cide (killing)</a:t>
            </a:r>
          </a:p>
        </p:txBody>
      </p:sp>
      <p:pic>
        <p:nvPicPr>
          <p:cNvPr id="76" name="Shape 76"/>
          <p:cNvPicPr preferRelativeResize="0"/>
          <p:nvPr/>
        </p:nvPicPr>
        <p:blipFill>
          <a:blip r:embed="rId3">
            <a:alphaModFix/>
          </a:blip>
          <a:stretch>
            <a:fillRect/>
          </a:stretch>
        </p:blipFill>
        <p:spPr>
          <a:xfrm>
            <a:off x="5084950" y="3063125"/>
            <a:ext cx="3128400" cy="20803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Armenian survivor stories</a:t>
            </a:r>
          </a:p>
        </p:txBody>
      </p:sp>
      <p:sp>
        <p:nvSpPr>
          <p:cNvPr id="197" name="Shape 197"/>
          <p:cNvSpPr txBox="1"/>
          <p:nvPr>
            <p:ph idx="1" type="body"/>
          </p:nvPr>
        </p:nvSpPr>
        <p:spPr>
          <a:xfrm>
            <a:off x="471900" y="1919075"/>
            <a:ext cx="8222100" cy="2710200"/>
          </a:xfrm>
          <a:prstGeom prst="rect">
            <a:avLst/>
          </a:prstGeom>
        </p:spPr>
        <p:txBody>
          <a:bodyPr anchorCtr="0" anchor="t" bIns="91425" lIns="91425" rIns="91425" tIns="91425">
            <a:noAutofit/>
          </a:bodyPr>
          <a:lstStyle/>
          <a:p>
            <a:pPr lvl="0">
              <a:spcBef>
                <a:spcPts val="0"/>
              </a:spcBef>
              <a:buNone/>
            </a:pPr>
            <a:r>
              <a:rPr lang="en" u="sng">
                <a:solidFill>
                  <a:schemeClr val="hlink"/>
                </a:solidFill>
                <a:hlinkClick r:id="rId3"/>
              </a:rPr>
              <a:t>https://www.youtube.com/watch?v=VvG75gvQmU4</a:t>
            </a:r>
          </a:p>
          <a:p>
            <a:pPr lvl="0">
              <a:spcBef>
                <a:spcPts val="0"/>
              </a:spcBef>
              <a:buNone/>
            </a:pPr>
            <a:r>
              <a:t/>
            </a:r>
            <a:endParaRPr/>
          </a:p>
          <a:p>
            <a:pPr lvl="0">
              <a:spcBef>
                <a:spcPts val="0"/>
              </a:spcBef>
              <a:buNone/>
            </a:pPr>
            <a:r>
              <a:rPr lang="en" u="sng">
                <a:solidFill>
                  <a:schemeClr val="hlink"/>
                </a:solidFill>
                <a:hlinkClick r:id="rId4"/>
              </a:rPr>
              <a:t>https://www.youtube.com/watch?v=Xq9FgRQcJXQ</a:t>
            </a:r>
          </a:p>
          <a:p>
            <a:pPr lvl="0">
              <a:spcBef>
                <a:spcPts val="0"/>
              </a:spcBef>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Fun Facts</a:t>
            </a:r>
          </a:p>
        </p:txBody>
      </p:sp>
      <p:sp>
        <p:nvSpPr>
          <p:cNvPr id="203" name="Shape 203"/>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pPr>
            <a:r>
              <a:rPr lang="en"/>
              <a:t>It is illegal to talk about what happened to the Armenians in Turkey.</a:t>
            </a:r>
          </a:p>
          <a:p>
            <a:pPr indent="-228600" lvl="0" marL="457200" rtl="0">
              <a:spcBef>
                <a:spcPts val="0"/>
              </a:spcBef>
            </a:pPr>
            <a:r>
              <a:rPr lang="en"/>
              <a:t>Many Armenians who live in the US are children or grandchildren of those who fled turkey during the genocide.</a:t>
            </a:r>
          </a:p>
          <a:p>
            <a:pPr indent="-228600" lvl="0" marL="457200">
              <a:spcBef>
                <a:spcPts val="0"/>
              </a:spcBef>
            </a:pPr>
            <a:r>
              <a:rPr lang="en"/>
              <a:t>It is possible that if the Turkish government at the time had the technology the Nazi’s used, the Armenians would've all died.</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Sources</a:t>
            </a:r>
          </a:p>
        </p:txBody>
      </p:sp>
      <p:sp>
        <p:nvSpPr>
          <p:cNvPr id="209" name="Shape 209"/>
          <p:cNvSpPr txBox="1"/>
          <p:nvPr>
            <p:ph idx="1" type="body"/>
          </p:nvPr>
        </p:nvSpPr>
        <p:spPr>
          <a:xfrm>
            <a:off x="471900" y="1919075"/>
            <a:ext cx="8222100" cy="2710200"/>
          </a:xfrm>
          <a:prstGeom prst="rect">
            <a:avLst/>
          </a:prstGeom>
          <a:solidFill>
            <a:srgbClr val="F3F3F3"/>
          </a:solidFill>
          <a:ln cap="flat" cmpd="sng" w="9525">
            <a:solidFill>
              <a:srgbClr val="B7B7B7"/>
            </a:solidFill>
            <a:prstDash val="solid"/>
            <a:round/>
            <a:headEnd len="med" w="med" type="none"/>
            <a:tailEnd len="med" w="med" type="none"/>
          </a:ln>
        </p:spPr>
        <p:txBody>
          <a:bodyPr anchorCtr="0" anchor="t" bIns="91425" lIns="91425" rIns="91425" tIns="91425">
            <a:noAutofit/>
          </a:bodyPr>
          <a:lstStyle/>
          <a:p>
            <a:pPr indent="-304800" lvl="0" marL="457200" rtl="0">
              <a:spcBef>
                <a:spcPts val="0"/>
              </a:spcBef>
              <a:buSzPct val="100000"/>
            </a:pPr>
            <a:r>
              <a:rPr lang="en" sz="1200"/>
              <a:t>Daniels, Patricia. Hyslop, Stephen. </a:t>
            </a:r>
            <a:r>
              <a:rPr i="1" lang="en" sz="1200"/>
              <a:t>Almanac of World History</a:t>
            </a:r>
            <a:r>
              <a:rPr lang="en" sz="1200"/>
              <a:t>. Washington, D.C.: National Geographic, 2003. Print. </a:t>
            </a:r>
          </a:p>
          <a:p>
            <a:pPr indent="-304800" lvl="0" marL="457200" rtl="0">
              <a:spcBef>
                <a:spcPts val="0"/>
              </a:spcBef>
              <a:buClr>
                <a:srgbClr val="666666"/>
              </a:buClr>
              <a:buSzPct val="100000"/>
              <a:buFont typeface="Arial"/>
            </a:pPr>
            <a:r>
              <a:rPr lang="en" sz="1200">
                <a:solidFill>
                  <a:srgbClr val="666666"/>
                </a:solidFill>
                <a:latin typeface="Arial"/>
                <a:ea typeface="Arial"/>
                <a:cs typeface="Arial"/>
                <a:sym typeface="Arial"/>
              </a:rPr>
              <a:t>Bryce, James Bryce. </a:t>
            </a:r>
            <a:r>
              <a:rPr i="1" lang="en" sz="1200">
                <a:solidFill>
                  <a:srgbClr val="666666"/>
                </a:solidFill>
                <a:latin typeface="Arial"/>
                <a:ea typeface="Arial"/>
                <a:cs typeface="Arial"/>
                <a:sym typeface="Arial"/>
              </a:rPr>
              <a:t>The Treatment of the Armenians in the Ottoman Empire</a:t>
            </a:r>
            <a:r>
              <a:rPr lang="en" sz="1200">
                <a:solidFill>
                  <a:srgbClr val="666666"/>
                </a:solidFill>
                <a:latin typeface="Arial"/>
                <a:ea typeface="Arial"/>
                <a:cs typeface="Arial"/>
                <a:sym typeface="Arial"/>
              </a:rPr>
              <a:t>. N.P: Hodder &amp; Stoughton, 1916. </a:t>
            </a:r>
          </a:p>
          <a:p>
            <a:pPr indent="-304800" lvl="0" marL="457200" rtl="0">
              <a:spcBef>
                <a:spcPts val="0"/>
              </a:spcBef>
              <a:buClr>
                <a:srgbClr val="666666"/>
              </a:buClr>
              <a:buSzPct val="100000"/>
              <a:buFont typeface="Arial"/>
            </a:pPr>
            <a:r>
              <a:rPr lang="en" sz="1200">
                <a:solidFill>
                  <a:srgbClr val="666666"/>
                </a:solidFill>
                <a:highlight>
                  <a:srgbClr val="F3F3F3"/>
                </a:highlight>
                <a:latin typeface="Arial"/>
                <a:ea typeface="Arial"/>
                <a:cs typeface="Arial"/>
                <a:sym typeface="Arial"/>
              </a:rPr>
              <a:t> History.com Staff. "Armenian Genocide." </a:t>
            </a:r>
            <a:r>
              <a:rPr i="1" lang="en" sz="1200">
                <a:solidFill>
                  <a:srgbClr val="666666"/>
                </a:solidFill>
                <a:highlight>
                  <a:srgbClr val="F3F3F3"/>
                </a:highlight>
                <a:latin typeface="Arial"/>
                <a:ea typeface="Arial"/>
                <a:cs typeface="Arial"/>
                <a:sym typeface="Arial"/>
              </a:rPr>
              <a:t>History.com</a:t>
            </a:r>
            <a:r>
              <a:rPr lang="en" sz="1200">
                <a:solidFill>
                  <a:srgbClr val="666666"/>
                </a:solidFill>
                <a:highlight>
                  <a:srgbClr val="F3F3F3"/>
                </a:highlight>
                <a:latin typeface="Arial"/>
                <a:ea typeface="Arial"/>
                <a:cs typeface="Arial"/>
                <a:sym typeface="Arial"/>
              </a:rPr>
              <a:t>. A&amp;E Television Networks, 2010. Web. 11 Sept. 2016.</a:t>
            </a:r>
          </a:p>
          <a:p>
            <a:pPr indent="-304800" lvl="0" marL="457200" rtl="0">
              <a:spcBef>
                <a:spcPts val="0"/>
              </a:spcBef>
              <a:spcAft>
                <a:spcPts val="1900"/>
              </a:spcAft>
              <a:buClr>
                <a:srgbClr val="333333"/>
              </a:buClr>
              <a:buSzPct val="100000"/>
              <a:buFont typeface="Arial"/>
            </a:pPr>
            <a:r>
              <a:rPr lang="en" sz="1200">
                <a:solidFill>
                  <a:srgbClr val="333333"/>
                </a:solidFill>
                <a:highlight>
                  <a:srgbClr val="FFFFFF"/>
                </a:highlight>
                <a:latin typeface="Arial"/>
                <a:ea typeface="Arial"/>
                <a:cs typeface="Arial"/>
                <a:sym typeface="Arial"/>
              </a:rPr>
              <a:t>URL: </a:t>
            </a:r>
            <a:r>
              <a:rPr lang="en" sz="1200" u="sng">
                <a:solidFill>
                  <a:schemeClr val="hlink"/>
                </a:solidFill>
                <a:highlight>
                  <a:srgbClr val="FFFFFF"/>
                </a:highlight>
                <a:latin typeface="Arial"/>
                <a:ea typeface="Arial"/>
                <a:cs typeface="Arial"/>
                <a:sym typeface="Arial"/>
                <a:hlinkClick r:id="rId3"/>
              </a:rPr>
              <a:t>http://www.armenian-genocide.org/genocidefaq.html</a:t>
            </a:r>
          </a:p>
          <a:p>
            <a:pPr indent="-304800" lvl="0" marL="457200" rtl="0">
              <a:spcBef>
                <a:spcPts val="0"/>
              </a:spcBef>
              <a:spcAft>
                <a:spcPts val="1900"/>
              </a:spcAft>
              <a:buClr>
                <a:srgbClr val="333333"/>
              </a:buClr>
              <a:buSzPct val="100000"/>
              <a:buFont typeface="Arial"/>
            </a:pPr>
            <a:r>
              <a:t/>
            </a:r>
            <a:endParaRPr sz="1200">
              <a:solidFill>
                <a:srgbClr val="333333"/>
              </a:solidFill>
              <a:highlight>
                <a:srgbClr val="FFFFFF"/>
              </a:highlight>
              <a:latin typeface="Arial"/>
              <a:ea typeface="Arial"/>
              <a:cs typeface="Arial"/>
              <a:sym typeface="Arial"/>
            </a:endParaRPr>
          </a:p>
          <a:p>
            <a:pPr indent="-304800" lvl="0" marL="457200" rtl="0">
              <a:spcBef>
                <a:spcPts val="0"/>
              </a:spcBef>
              <a:buClr>
                <a:srgbClr val="000000"/>
              </a:buClr>
              <a:buSzPct val="100000"/>
              <a:buFont typeface="Arial"/>
            </a:pPr>
            <a:r>
              <a:rPr lang="en" sz="1200" u="sng">
                <a:solidFill>
                  <a:schemeClr val="accent5"/>
                </a:solidFill>
                <a:latin typeface="Arial"/>
                <a:ea typeface="Arial"/>
                <a:cs typeface="Arial"/>
                <a:sym typeface="Arial"/>
                <a:hlinkClick r:id="rId4"/>
              </a:rPr>
              <a:t>https://www.youtube.com/watch?v=QgUXRVnO_rM</a:t>
            </a:r>
          </a:p>
          <a:p>
            <a:pPr indent="-304800" lvl="0" marL="457200" rtl="0">
              <a:spcBef>
                <a:spcPts val="0"/>
              </a:spcBef>
              <a:buSzPct val="100000"/>
              <a:buFont typeface="Arial"/>
            </a:pPr>
            <a:r>
              <a:rPr lang="en" sz="1200" u="sng">
                <a:solidFill>
                  <a:schemeClr val="accent5"/>
                </a:solidFill>
                <a:latin typeface="Arial"/>
                <a:ea typeface="Arial"/>
                <a:cs typeface="Arial"/>
                <a:sym typeface="Arial"/>
                <a:hlinkClick r:id="rId5"/>
              </a:rPr>
              <a:t>https://www.youtube.com/watch?v=HGHBbaShIhU</a:t>
            </a:r>
          </a:p>
          <a:p>
            <a:pPr indent="-304800" lvl="0" marL="457200" rtl="0">
              <a:spcBef>
                <a:spcPts val="0"/>
              </a:spcBef>
              <a:buClr>
                <a:srgbClr val="666666"/>
              </a:buClr>
              <a:buSzPct val="100000"/>
              <a:buFont typeface="Arial"/>
            </a:pPr>
            <a:r>
              <a:rPr lang="en" sz="1200" u="sng">
                <a:solidFill>
                  <a:schemeClr val="accent5"/>
                </a:solidFill>
                <a:hlinkClick r:id="rId6"/>
              </a:rPr>
              <a:t>https://www.youtube.com/watch?v=VvG75gvQmU4</a:t>
            </a:r>
          </a:p>
          <a:p>
            <a:pPr indent="-304800" lvl="0" marL="457200" rtl="0">
              <a:spcBef>
                <a:spcPts val="0"/>
              </a:spcBef>
              <a:buClr>
                <a:srgbClr val="666666"/>
              </a:buClr>
              <a:buSzPct val="100000"/>
              <a:buFont typeface="Arial"/>
            </a:pPr>
            <a:r>
              <a:rPr lang="en" sz="1200" u="sng">
                <a:solidFill>
                  <a:schemeClr val="accent5"/>
                </a:solidFill>
                <a:hlinkClick r:id="rId7"/>
              </a:rPr>
              <a:t>https://www.youtube.com/watch?v=Xq9FgRQcJXQ</a:t>
            </a:r>
          </a:p>
          <a:p>
            <a:pPr indent="-304800" lvl="0" marL="457200" rtl="0">
              <a:spcBef>
                <a:spcPts val="0"/>
              </a:spcBef>
              <a:buClr>
                <a:srgbClr val="666666"/>
              </a:buClr>
              <a:buSzPct val="100000"/>
              <a:buFont typeface="Arial"/>
            </a:pPr>
            <a:r>
              <a:rPr lang="en" sz="1200" u="sng">
                <a:solidFill>
                  <a:schemeClr val="hlink"/>
                </a:solidFill>
                <a:highlight>
                  <a:srgbClr val="F3F3F3"/>
                </a:highlight>
                <a:latin typeface="Arial"/>
                <a:ea typeface="Arial"/>
                <a:cs typeface="Arial"/>
                <a:sym typeface="Arial"/>
                <a:hlinkClick r:id="rId8"/>
              </a:rPr>
              <a:t>http://www.history.com/topics/armenian-genocide</a:t>
            </a:r>
          </a:p>
          <a:p>
            <a:pPr lvl="0" rtl="0">
              <a:spcBef>
                <a:spcPts val="0"/>
              </a:spcBef>
              <a:buNone/>
            </a:pPr>
            <a:r>
              <a:t/>
            </a:r>
            <a:endParaRPr sz="1200">
              <a:solidFill>
                <a:srgbClr val="666666"/>
              </a:solidFill>
              <a:highlight>
                <a:srgbClr val="F3F3F3"/>
              </a:highlight>
              <a:latin typeface="Arial"/>
              <a:ea typeface="Arial"/>
              <a:cs typeface="Arial"/>
              <a:sym typeface="Arial"/>
            </a:endParaRPr>
          </a:p>
          <a:p>
            <a:pPr lvl="0" marR="0" rtl="0" algn="l">
              <a:lnSpc>
                <a:spcPct val="115000"/>
              </a:lnSpc>
              <a:spcBef>
                <a:spcPts val="0"/>
              </a:spcBef>
              <a:spcAft>
                <a:spcPts val="1600"/>
              </a:spcAft>
              <a:buNone/>
            </a:pPr>
            <a:r>
              <a:t/>
            </a:r>
            <a:endParaRPr>
              <a:solidFill>
                <a:srgbClr val="333333"/>
              </a:solidFill>
              <a:highlight>
                <a:srgbClr val="FFE7AF"/>
              </a:highlight>
              <a:latin typeface="Arial"/>
              <a:ea typeface="Arial"/>
              <a:cs typeface="Arial"/>
              <a:sym typeface="Arial"/>
            </a:endParaRPr>
          </a:p>
          <a:p>
            <a:pPr lvl="0" rtl="0">
              <a:spcBef>
                <a:spcPts val="0"/>
              </a:spcBef>
              <a:buNone/>
            </a:pPr>
            <a:r>
              <a:t/>
            </a:r>
            <a:endParaRPr/>
          </a:p>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Background Information</a:t>
            </a:r>
          </a:p>
        </p:txBody>
      </p:sp>
      <p:sp>
        <p:nvSpPr>
          <p:cNvPr id="82" name="Shape 82"/>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pPr>
            <a:r>
              <a:rPr lang="en"/>
              <a:t>The start of World War 1 called the great war lasted from 28th of july 1914 to the 11th of November 1918. More than 70 military personnel, including 60 million europeans were mobilized in one of the largest wars in history.</a:t>
            </a:r>
          </a:p>
          <a:p>
            <a:pPr indent="-228600" lvl="0" marL="457200" rtl="0">
              <a:spcBef>
                <a:spcPts val="0"/>
              </a:spcBef>
            </a:pPr>
            <a:r>
              <a:rPr lang="en"/>
              <a:t>There were two sides the Triple Entente which consisted of the British Empire, French Republic and Russian Empire and the Central Powers which were The German Empire, Austria Hungary and The Ottoman Empire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Background Information Cont.</a:t>
            </a:r>
          </a:p>
        </p:txBody>
      </p:sp>
      <p:sp>
        <p:nvSpPr>
          <p:cNvPr id="88" name="Shape 88"/>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pPr>
            <a:r>
              <a:rPr lang="en"/>
              <a:t>Why did the world powers make alliances? Great Britain, France and Russia did this because they shared an absolute monarchy and were intent on defending the deep differences in their goals from the imperialistic ambitions of Germany and Austria Hungary</a:t>
            </a:r>
          </a:p>
          <a:p>
            <a:pPr indent="-228600" lvl="0" marL="457200" rtl="0">
              <a:spcBef>
                <a:spcPts val="0"/>
              </a:spcBef>
            </a:pPr>
            <a:r>
              <a:rPr lang="en"/>
              <a:t>Armenia was the first country to make their national religion christianity. But control of the region shifted from one empire to the next which was the Ottoman Empire. So in 1915 the Turkish government set a plan to expel and massacre armenians living in the Ottoman Empire.</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The Armenian Genocide</a:t>
            </a:r>
          </a:p>
        </p:txBody>
      </p:sp>
      <p:sp>
        <p:nvSpPr>
          <p:cNvPr id="94" name="Shape 94"/>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buFont typeface="Times New Roman"/>
            </a:pPr>
            <a:r>
              <a:rPr lang="en">
                <a:solidFill>
                  <a:srgbClr val="000000"/>
                </a:solidFill>
                <a:highlight>
                  <a:srgbClr val="FFFFFF"/>
                </a:highlight>
                <a:latin typeface="Times New Roman"/>
                <a:ea typeface="Times New Roman"/>
                <a:cs typeface="Times New Roman"/>
                <a:sym typeface="Times New Roman"/>
              </a:rPr>
              <a:t>The Armenian Genocide was centrally planned and administered by the Turkish government against the entire Armenian population of the Ottoman Empire.</a:t>
            </a:r>
          </a:p>
          <a:p>
            <a:pPr indent="-228600" lvl="1" marL="914400" rtl="0">
              <a:spcBef>
                <a:spcPts val="0"/>
              </a:spcBef>
              <a:buClr>
                <a:srgbClr val="000000"/>
              </a:buClr>
              <a:buFont typeface="Times New Roman"/>
            </a:pPr>
            <a:r>
              <a:rPr lang="en">
                <a:solidFill>
                  <a:srgbClr val="000000"/>
                </a:solidFill>
                <a:highlight>
                  <a:srgbClr val="FFFFFF"/>
                </a:highlight>
                <a:latin typeface="Times New Roman"/>
                <a:ea typeface="Times New Roman"/>
                <a:cs typeface="Times New Roman"/>
                <a:sym typeface="Times New Roman"/>
              </a:rPr>
              <a:t>carried out during W.W.I between the years 1915 and 1918. </a:t>
            </a:r>
          </a:p>
          <a:p>
            <a:pPr indent="-228600" lvl="1" marL="914400" rtl="0">
              <a:spcBef>
                <a:spcPts val="0"/>
              </a:spcBef>
              <a:buClr>
                <a:srgbClr val="000000"/>
              </a:buClr>
              <a:buFont typeface="Times New Roman"/>
            </a:pPr>
            <a:r>
              <a:rPr lang="en">
                <a:solidFill>
                  <a:srgbClr val="000000"/>
                </a:solidFill>
                <a:highlight>
                  <a:srgbClr val="FFFFFF"/>
                </a:highlight>
                <a:latin typeface="Times New Roman"/>
                <a:ea typeface="Times New Roman"/>
                <a:cs typeface="Times New Roman"/>
                <a:sym typeface="Times New Roman"/>
              </a:rPr>
              <a:t>Estimated around 2 million Armenians killed.</a:t>
            </a:r>
          </a:p>
          <a:p>
            <a:pPr indent="0" lvl="0" marL="457200" rtl="0">
              <a:spcBef>
                <a:spcPts val="0"/>
              </a:spcBef>
              <a:buNone/>
            </a:pPr>
            <a:r>
              <a:t/>
            </a:r>
            <a:endParaRPr>
              <a:solidFill>
                <a:srgbClr val="000000"/>
              </a:solidFill>
              <a:highlight>
                <a:srgbClr val="FFFFFF"/>
              </a:highlight>
              <a:latin typeface="Times New Roman"/>
              <a:ea typeface="Times New Roman"/>
              <a:cs typeface="Times New Roman"/>
              <a:sym typeface="Times New Roman"/>
            </a:endParaRPr>
          </a:p>
          <a:p>
            <a:pPr indent="-228600" lvl="0" marL="457200">
              <a:spcBef>
                <a:spcPts val="0"/>
              </a:spcBef>
              <a:buClr>
                <a:srgbClr val="000000"/>
              </a:buClr>
              <a:buFont typeface="Times New Roman"/>
            </a:pPr>
            <a:r>
              <a:rPr lang="en">
                <a:solidFill>
                  <a:srgbClr val="000000"/>
                </a:solidFill>
                <a:highlight>
                  <a:srgbClr val="FFFFFF"/>
                </a:highlight>
                <a:latin typeface="Times New Roman"/>
                <a:ea typeface="Times New Roman"/>
                <a:cs typeface="Times New Roman"/>
                <a:sym typeface="Times New Roman"/>
              </a:rPr>
              <a:t>Commemorated on April 24th.</a:t>
            </a:r>
          </a:p>
        </p:txBody>
      </p:sp>
      <p:pic>
        <p:nvPicPr>
          <p:cNvPr id="95" name="Shape 95"/>
          <p:cNvPicPr preferRelativeResize="0"/>
          <p:nvPr/>
        </p:nvPicPr>
        <p:blipFill>
          <a:blip r:embed="rId3">
            <a:alphaModFix/>
          </a:blip>
          <a:stretch>
            <a:fillRect/>
          </a:stretch>
        </p:blipFill>
        <p:spPr>
          <a:xfrm>
            <a:off x="5776875" y="2771499"/>
            <a:ext cx="3367124" cy="23719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solidFill>
                  <a:srgbClr val="F3F3F3"/>
                </a:solidFill>
              </a:rPr>
              <a:t>Armenian Genocide Documentary</a:t>
            </a:r>
          </a:p>
        </p:txBody>
      </p:sp>
      <p:sp>
        <p:nvSpPr>
          <p:cNvPr id="101" name="Shape 101"/>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431800" lvl="0" marL="457200">
              <a:spcBef>
                <a:spcPts val="0"/>
              </a:spcBef>
              <a:buClr>
                <a:srgbClr val="000000"/>
              </a:buClr>
              <a:buSzPct val="100000"/>
            </a:pPr>
            <a:r>
              <a:rPr lang="en" sz="3200" u="sng">
                <a:solidFill>
                  <a:schemeClr val="hlink"/>
                </a:solidFill>
                <a:hlinkClick r:id="rId3"/>
              </a:rPr>
              <a:t>https://www.youtube.com/watch?v=QgUXRVnO_rM</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Important Documentary Points</a:t>
            </a:r>
          </a:p>
        </p:txBody>
      </p:sp>
      <p:sp>
        <p:nvSpPr>
          <p:cNvPr id="107" name="Shape 107"/>
          <p:cNvSpPr txBox="1"/>
          <p:nvPr>
            <p:ph idx="1" type="body"/>
          </p:nvPr>
        </p:nvSpPr>
        <p:spPr>
          <a:xfrm>
            <a:off x="471900" y="1919075"/>
            <a:ext cx="8222100" cy="2710200"/>
          </a:xfrm>
          <a:prstGeom prst="rect">
            <a:avLst/>
          </a:prstGeom>
        </p:spPr>
        <p:txBody>
          <a:bodyPr anchorCtr="0" anchor="t" bIns="91425" lIns="91425" rIns="91425" tIns="91425">
            <a:noAutofit/>
          </a:bodyPr>
          <a:lstStyle/>
          <a:p>
            <a:pPr lvl="0">
              <a:spcBef>
                <a:spcPts val="0"/>
              </a:spcBef>
              <a:buNone/>
            </a:pPr>
            <a:r>
              <a:rPr lang="en" sz="1200">
                <a:latin typeface="Times New Roman"/>
                <a:ea typeface="Times New Roman"/>
                <a:cs typeface="Times New Roman"/>
                <a:sym typeface="Times New Roman"/>
              </a:rPr>
              <a:t>Hamidian massacres, Pre Genocide </a:t>
            </a:r>
          </a:p>
          <a:p>
            <a:pPr lvl="0">
              <a:spcBef>
                <a:spcPts val="0"/>
              </a:spcBef>
              <a:buNone/>
            </a:pPr>
            <a:r>
              <a:rPr lang="en" sz="1200">
                <a:latin typeface="Times New Roman"/>
                <a:ea typeface="Times New Roman"/>
                <a:cs typeface="Times New Roman"/>
                <a:sym typeface="Times New Roman"/>
              </a:rPr>
              <a:t>Started because the Armenians wanted equal rights and treatment between Muslims and Christians, Sultan Abdul Hamid II didn't want Armenian nationalism to rise.</a:t>
            </a:r>
          </a:p>
          <a:p>
            <a:pPr lvl="0">
              <a:spcBef>
                <a:spcPts val="0"/>
              </a:spcBef>
              <a:buNone/>
            </a:pPr>
            <a:r>
              <a:rPr lang="en" sz="1200">
                <a:latin typeface="Times New Roman"/>
                <a:ea typeface="Times New Roman"/>
                <a:cs typeface="Times New Roman"/>
                <a:sym typeface="Times New Roman"/>
              </a:rPr>
              <a:t>Women suffrage movement in america helped aid Armenians</a:t>
            </a:r>
          </a:p>
          <a:p>
            <a:pPr lvl="0">
              <a:spcBef>
                <a:spcPts val="0"/>
              </a:spcBef>
              <a:buNone/>
            </a:pPr>
            <a:r>
              <a:rPr lang="en" sz="1200">
                <a:latin typeface="Times New Roman"/>
                <a:ea typeface="Times New Roman"/>
                <a:cs typeface="Times New Roman"/>
                <a:sym typeface="Times New Roman"/>
              </a:rPr>
              <a:t>April 24, 1915, known as the beginning of the genocide even though violence took place before </a:t>
            </a:r>
          </a:p>
          <a:p>
            <a:pPr lvl="0">
              <a:spcBef>
                <a:spcPts val="0"/>
              </a:spcBef>
              <a:buNone/>
            </a:pPr>
            <a:r>
              <a:rPr lang="en" sz="1200">
                <a:latin typeface="Times New Roman"/>
                <a:ea typeface="Times New Roman"/>
                <a:cs typeface="Times New Roman"/>
                <a:sym typeface="Times New Roman"/>
              </a:rPr>
              <a:t>Death marches made Armenians march to to the syrian desert, food and water wasn’t supplied        </a:t>
            </a:r>
          </a:p>
          <a:p>
            <a:pPr lvl="0">
              <a:spcBef>
                <a:spcPts val="0"/>
              </a:spcBef>
              <a:buNone/>
            </a:pPr>
            <a:r>
              <a:t/>
            </a:r>
            <a:endParaRPr sz="1200">
              <a:latin typeface="Times New Roman"/>
              <a:ea typeface="Times New Roman"/>
              <a:cs typeface="Times New Roman"/>
              <a:sym typeface="Times New Roman"/>
            </a:endParaRPr>
          </a:p>
          <a:p>
            <a:pPr lvl="0">
              <a:spcBef>
                <a:spcPts val="0"/>
              </a:spcBef>
              <a:buNone/>
            </a:pPr>
            <a:r>
              <a:t/>
            </a:r>
            <a:endParaRPr sz="12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t/>
            </a:r>
            <a:endParaRPr/>
          </a:p>
        </p:txBody>
      </p:sp>
      <p:sp>
        <p:nvSpPr>
          <p:cNvPr id="113" name="Shape 113"/>
          <p:cNvSpPr txBox="1"/>
          <p:nvPr>
            <p:ph idx="1" type="body"/>
          </p:nvPr>
        </p:nvSpPr>
        <p:spPr>
          <a:xfrm>
            <a:off x="471900" y="1919075"/>
            <a:ext cx="8222100" cy="2710200"/>
          </a:xfrm>
          <a:prstGeom prst="rect">
            <a:avLst/>
          </a:prstGeom>
        </p:spPr>
        <p:txBody>
          <a:bodyPr anchorCtr="0" anchor="t" bIns="91425" lIns="91425" rIns="91425" tIns="91425">
            <a:noAutofit/>
          </a:bodyPr>
          <a:lstStyle/>
          <a:p>
            <a:pPr lvl="0">
              <a:spcBef>
                <a:spcPts val="0"/>
              </a:spcBef>
              <a:buNone/>
            </a:pPr>
            <a:r>
              <a:t/>
            </a:r>
            <a:endParaRPr/>
          </a:p>
        </p:txBody>
      </p:sp>
      <p:pic>
        <p:nvPicPr>
          <p:cNvPr id="114" name="Shape 114"/>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t/>
            </a:r>
            <a:endParaRPr/>
          </a:p>
        </p:txBody>
      </p:sp>
      <p:sp>
        <p:nvSpPr>
          <p:cNvPr id="120" name="Shape 120"/>
          <p:cNvSpPr txBox="1"/>
          <p:nvPr>
            <p:ph idx="1" type="body"/>
          </p:nvPr>
        </p:nvSpPr>
        <p:spPr>
          <a:xfrm>
            <a:off x="471900" y="1919075"/>
            <a:ext cx="8222100" cy="2710200"/>
          </a:xfrm>
          <a:prstGeom prst="rect">
            <a:avLst/>
          </a:prstGeom>
        </p:spPr>
        <p:txBody>
          <a:bodyPr anchorCtr="0" anchor="t" bIns="91425" lIns="91425" rIns="91425" tIns="91425">
            <a:noAutofit/>
          </a:bodyPr>
          <a:lstStyle/>
          <a:p>
            <a:pPr lvl="0">
              <a:spcBef>
                <a:spcPts val="0"/>
              </a:spcBef>
              <a:buNone/>
            </a:pPr>
            <a:r>
              <a:t/>
            </a:r>
            <a:endParaRPr/>
          </a:p>
        </p:txBody>
      </p:sp>
      <p:pic>
        <p:nvPicPr>
          <p:cNvPr id="121" name="Shape 121"/>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