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Bree Serif"/>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reeSerif-regular.fntdata"/><Relationship Id="rId25"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jpg"/><Relationship Id="rId4" Type="http://schemas.openxmlformats.org/officeDocument/2006/relationships/image" Target="../media/image02.jpg"/><Relationship Id="rId5"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history.com/topics/world-war-i/world-war-i-history/videos/u-boats-sink-the-lusitania-in-191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KKhgrCDkm0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7.jpg"/><Relationship Id="rId10" Type="http://schemas.openxmlformats.org/officeDocument/2006/relationships/image" Target="../media/image27.jpg"/><Relationship Id="rId9" Type="http://schemas.openxmlformats.org/officeDocument/2006/relationships/image" Target="../media/image25.jpg"/><Relationship Id="rId5" Type="http://schemas.openxmlformats.org/officeDocument/2006/relationships/image" Target="../media/image22.jpg"/><Relationship Id="rId6" Type="http://schemas.openxmlformats.org/officeDocument/2006/relationships/image" Target="../media/image26.jpg"/><Relationship Id="rId7" Type="http://schemas.openxmlformats.org/officeDocument/2006/relationships/image" Target="../media/image23.jp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 Id="rId4"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 Id="rId4" Type="http://schemas.openxmlformats.org/officeDocument/2006/relationships/image" Target="../media/image03.gif"/><Relationship Id="rId5" Type="http://schemas.openxmlformats.org/officeDocument/2006/relationships/image" Target="../media/image0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30.jp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algn="l">
              <a:spcBef>
                <a:spcPts val="0"/>
              </a:spcBef>
              <a:buNone/>
            </a:pPr>
            <a:r>
              <a:rPr lang="en">
                <a:latin typeface="Bree Serif"/>
                <a:ea typeface="Bree Serif"/>
                <a:cs typeface="Bree Serif"/>
                <a:sym typeface="Bree Serif"/>
              </a:rPr>
              <a:t>America’</a:t>
            </a:r>
            <a:r>
              <a:rPr lang="en">
                <a:latin typeface="Bree Serif"/>
                <a:ea typeface="Bree Serif"/>
                <a:cs typeface="Bree Serif"/>
                <a:sym typeface="Bree Serif"/>
              </a:rPr>
              <a:t>s </a:t>
            </a:r>
            <a:r>
              <a:rPr lang="en">
                <a:latin typeface="Bree Serif"/>
                <a:ea typeface="Bree Serif"/>
                <a:cs typeface="Bree Serif"/>
                <a:sym typeface="Bree Serif"/>
              </a:rPr>
              <a:t>Entrance Into the Great War</a:t>
            </a:r>
          </a:p>
        </p:txBody>
      </p:sp>
      <p:sp>
        <p:nvSpPr>
          <p:cNvPr id="86" name="Shape 86"/>
          <p:cNvSpPr txBox="1"/>
          <p:nvPr>
            <p:ph idx="1" type="subTitle"/>
          </p:nvPr>
        </p:nvSpPr>
        <p:spPr>
          <a:xfrm>
            <a:off x="598088" y="2704787"/>
            <a:ext cx="8222100" cy="432900"/>
          </a:xfrm>
          <a:prstGeom prst="rect">
            <a:avLst/>
          </a:prstGeom>
          <a:noFill/>
          <a:ln>
            <a:noFill/>
          </a:ln>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By: Shane Antonacci, Shige Hatanaka, and Branden Chung</a:t>
            </a:r>
          </a:p>
        </p:txBody>
      </p:sp>
      <p:pic>
        <p:nvPicPr>
          <p:cNvPr id="87" name="Shape 87"/>
          <p:cNvPicPr preferRelativeResize="0"/>
          <p:nvPr/>
        </p:nvPicPr>
        <p:blipFill>
          <a:blip r:embed="rId3">
            <a:alphaModFix/>
          </a:blip>
          <a:stretch>
            <a:fillRect/>
          </a:stretch>
        </p:blipFill>
        <p:spPr>
          <a:xfrm>
            <a:off x="1060312" y="3317350"/>
            <a:ext cx="3490674" cy="1826150"/>
          </a:xfrm>
          <a:prstGeom prst="rect">
            <a:avLst/>
          </a:prstGeom>
          <a:noFill/>
          <a:ln>
            <a:noFill/>
          </a:ln>
        </p:spPr>
      </p:pic>
      <p:pic>
        <p:nvPicPr>
          <p:cNvPr descr="Image result for america's entrance into ww1" id="88" name="Shape 88"/>
          <p:cNvPicPr preferRelativeResize="0"/>
          <p:nvPr/>
        </p:nvPicPr>
        <p:blipFill>
          <a:blip r:embed="rId4">
            <a:alphaModFix/>
          </a:blip>
          <a:stretch>
            <a:fillRect/>
          </a:stretch>
        </p:blipFill>
        <p:spPr>
          <a:xfrm>
            <a:off x="1966300" y="152400"/>
            <a:ext cx="5032424" cy="1091825"/>
          </a:xfrm>
          <a:prstGeom prst="rect">
            <a:avLst/>
          </a:prstGeom>
          <a:noFill/>
          <a:ln>
            <a:noFill/>
          </a:ln>
        </p:spPr>
      </p:pic>
      <p:pic>
        <p:nvPicPr>
          <p:cNvPr descr="Image result for woodrow wilson ww1" id="89" name="Shape 89"/>
          <p:cNvPicPr preferRelativeResize="0"/>
          <p:nvPr/>
        </p:nvPicPr>
        <p:blipFill>
          <a:blip r:embed="rId5">
            <a:alphaModFix/>
          </a:blip>
          <a:stretch>
            <a:fillRect/>
          </a:stretch>
        </p:blipFill>
        <p:spPr>
          <a:xfrm>
            <a:off x="6920525" y="3228474"/>
            <a:ext cx="1955225" cy="1915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The Sinking of the Lusitania video</a:t>
            </a:r>
          </a:p>
        </p:txBody>
      </p:sp>
      <p:sp>
        <p:nvSpPr>
          <p:cNvPr id="160" name="Shape 16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u="sng">
                <a:solidFill>
                  <a:schemeClr val="hlink"/>
                </a:solidFill>
                <a:latin typeface="Impact"/>
                <a:ea typeface="Impact"/>
                <a:cs typeface="Impact"/>
                <a:sym typeface="Impact"/>
                <a:hlinkClick r:id="rId3"/>
              </a:rPr>
              <a:t>http://www.history.com/topics/world-war-i/world-war-i-history/videos/u-boats-sink-the-lusitania-in-1915</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German unrestricted U-boat campaign</a:t>
            </a:r>
          </a:p>
        </p:txBody>
      </p:sp>
      <p:sp>
        <p:nvSpPr>
          <p:cNvPr id="166" name="Shape 166"/>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As submarine warfare was Germany’s key advantage in the war, they decided to begin ordering U-boats to “sink on sight” which means that they would not hold back from aggression at sea, although the United States had threatened to sever relations with them if they continued this campaign.</a:t>
            </a:r>
          </a:p>
          <a:p>
            <a:pPr indent="-228600" lvl="0" marL="457200">
              <a:spcBef>
                <a:spcPts val="0"/>
              </a:spcBef>
            </a:pPr>
            <a:r>
              <a:rPr lang="en"/>
              <a:t>When Germany decided to have unrestricted submarine warfare, the United States was forced to follow through and cut off all German affairs</a:t>
            </a:r>
          </a:p>
        </p:txBody>
      </p:sp>
      <p:pic>
        <p:nvPicPr>
          <p:cNvPr descr="4-HN-Ma-Revell-Type-IXc-German-UBoat-U-505-Late-1_72.jpg" id="167" name="Shape 167"/>
          <p:cNvPicPr preferRelativeResize="0"/>
          <p:nvPr/>
        </p:nvPicPr>
        <p:blipFill>
          <a:blip r:embed="rId3">
            <a:alphaModFix/>
          </a:blip>
          <a:stretch>
            <a:fillRect/>
          </a:stretch>
        </p:blipFill>
        <p:spPr>
          <a:xfrm>
            <a:off x="0" y="3254950"/>
            <a:ext cx="2578549" cy="1633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The Zimmerman Telegram</a:t>
            </a:r>
          </a:p>
        </p:txBody>
      </p:sp>
      <p:sp>
        <p:nvSpPr>
          <p:cNvPr id="173" name="Shape 173"/>
          <p:cNvSpPr txBox="1"/>
          <p:nvPr>
            <p:ph idx="1" type="body"/>
          </p:nvPr>
        </p:nvSpPr>
        <p:spPr>
          <a:xfrm>
            <a:off x="311700" y="1229875"/>
            <a:ext cx="4854000" cy="3339000"/>
          </a:xfrm>
          <a:prstGeom prst="rect">
            <a:avLst/>
          </a:prstGeom>
        </p:spPr>
        <p:txBody>
          <a:bodyPr anchorCtr="0" anchor="t" bIns="91425" lIns="91425" rIns="91425" tIns="91425">
            <a:noAutofit/>
          </a:bodyPr>
          <a:lstStyle/>
          <a:p>
            <a:pPr indent="-228600" lvl="0" marL="457200" rtl="0">
              <a:spcBef>
                <a:spcPts val="0"/>
              </a:spcBef>
            </a:pPr>
            <a:r>
              <a:rPr lang="en"/>
              <a:t>As tension was at an all time high between Germany and the United States, the Zimmerman Telegram was discovered in America.</a:t>
            </a:r>
          </a:p>
          <a:p>
            <a:pPr indent="-228600" lvl="0" marL="457200">
              <a:spcBef>
                <a:spcPts val="0"/>
              </a:spcBef>
            </a:pPr>
            <a:r>
              <a:rPr lang="en"/>
              <a:t>The telegram, which was meant to be sent to Mexico by Germany, promised that Germany would return New Mexico, Arizona, and Texas to Mexican control if Mexico would join the German cause in the war.</a:t>
            </a:r>
          </a:p>
        </p:txBody>
      </p:sp>
      <p:pic>
        <p:nvPicPr>
          <p:cNvPr descr="zimmermann-telegram-cartoon.jpg" id="174" name="Shape 174"/>
          <p:cNvPicPr preferRelativeResize="0"/>
          <p:nvPr/>
        </p:nvPicPr>
        <p:blipFill>
          <a:blip r:embed="rId3">
            <a:alphaModFix/>
          </a:blip>
          <a:stretch>
            <a:fillRect/>
          </a:stretch>
        </p:blipFill>
        <p:spPr>
          <a:xfrm>
            <a:off x="5361373" y="1536925"/>
            <a:ext cx="3349350" cy="272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The Zimmerman Telegram cont.</a:t>
            </a:r>
          </a:p>
        </p:txBody>
      </p:sp>
      <p:sp>
        <p:nvSpPr>
          <p:cNvPr id="180" name="Shape 180"/>
          <p:cNvSpPr txBox="1"/>
          <p:nvPr>
            <p:ph idx="1" type="body"/>
          </p:nvPr>
        </p:nvSpPr>
        <p:spPr>
          <a:xfrm>
            <a:off x="4077025" y="1229875"/>
            <a:ext cx="4755600" cy="3339000"/>
          </a:xfrm>
          <a:prstGeom prst="rect">
            <a:avLst/>
          </a:prstGeom>
        </p:spPr>
        <p:txBody>
          <a:bodyPr anchorCtr="0" anchor="t" bIns="91425" lIns="91425" rIns="91425" tIns="91425">
            <a:noAutofit/>
          </a:bodyPr>
          <a:lstStyle/>
          <a:p>
            <a:pPr indent="-228600" lvl="0" marL="457200" rtl="0">
              <a:spcBef>
                <a:spcPts val="0"/>
              </a:spcBef>
            </a:pPr>
            <a:r>
              <a:rPr lang="en"/>
              <a:t>When the United States was alerted of the content in the Zimmerman telegram, they were able to conclude that Germany was planning to take over all of America, giving some land to Mexico and Japan.</a:t>
            </a:r>
          </a:p>
          <a:p>
            <a:pPr indent="-228600" lvl="0" marL="457200">
              <a:spcBef>
                <a:spcPts val="0"/>
              </a:spcBef>
            </a:pPr>
            <a:r>
              <a:rPr lang="en"/>
              <a:t>With this knowledge joined with the current tension between the two nations, the United States                            had no other choice                                but to join the war.</a:t>
            </a:r>
          </a:p>
        </p:txBody>
      </p:sp>
      <p:pic>
        <p:nvPicPr>
          <p:cNvPr descr="Image result for zimmerman telegram" id="181" name="Shape 181" title="View source image"/>
          <p:cNvPicPr preferRelativeResize="0"/>
          <p:nvPr/>
        </p:nvPicPr>
        <p:blipFill>
          <a:blip r:embed="rId3">
            <a:alphaModFix/>
          </a:blip>
          <a:stretch>
            <a:fillRect/>
          </a:stretch>
        </p:blipFill>
        <p:spPr>
          <a:xfrm>
            <a:off x="918950" y="1163275"/>
            <a:ext cx="2705426" cy="347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3325"/>
            <a:ext cx="8520600" cy="607800"/>
          </a:xfrm>
          <a:prstGeom prst="rect">
            <a:avLst/>
          </a:prstGeom>
        </p:spPr>
        <p:txBody>
          <a:bodyPr anchorCtr="0" anchor="t" bIns="91425" lIns="91425" rIns="91425" tIns="91425">
            <a:noAutofit/>
          </a:bodyPr>
          <a:lstStyle/>
          <a:p>
            <a:pPr lvl="0">
              <a:spcBef>
                <a:spcPts val="0"/>
              </a:spcBef>
              <a:buNone/>
            </a:pPr>
            <a:r>
              <a:rPr lang="en"/>
              <a:t>The Zimmerman Telegram video</a:t>
            </a:r>
          </a:p>
        </p:txBody>
      </p:sp>
      <p:sp>
        <p:nvSpPr>
          <p:cNvPr id="187" name="Shape 18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u="sng">
                <a:solidFill>
                  <a:schemeClr val="hlink"/>
                </a:solidFill>
                <a:latin typeface="Impact"/>
                <a:ea typeface="Impact"/>
                <a:cs typeface="Impact"/>
                <a:sym typeface="Impact"/>
                <a:hlinkClick r:id="rId3"/>
              </a:rPr>
              <a:t>https://www.youtube.com/watch?v=KKhgrCDkm0s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The United States goes to war</a:t>
            </a:r>
          </a:p>
        </p:txBody>
      </p:sp>
      <p:sp>
        <p:nvSpPr>
          <p:cNvPr id="193" name="Shape 193"/>
          <p:cNvSpPr txBox="1"/>
          <p:nvPr>
            <p:ph idx="1" type="body"/>
          </p:nvPr>
        </p:nvSpPr>
        <p:spPr>
          <a:xfrm>
            <a:off x="311700" y="1229875"/>
            <a:ext cx="4520700" cy="3339000"/>
          </a:xfrm>
          <a:prstGeom prst="rect">
            <a:avLst/>
          </a:prstGeom>
        </p:spPr>
        <p:txBody>
          <a:bodyPr anchorCtr="0" anchor="t" bIns="91425" lIns="91425" rIns="91425" tIns="91425">
            <a:noAutofit/>
          </a:bodyPr>
          <a:lstStyle/>
          <a:p>
            <a:pPr indent="-228600" lvl="0" marL="457200" rtl="0">
              <a:spcBef>
                <a:spcPts val="0"/>
              </a:spcBef>
            </a:pPr>
            <a:r>
              <a:rPr lang="en"/>
              <a:t>After an overwhelming majority vote by the Senate to go to war , President Wilson signs a document on April 6, 1917 which declared that United States declare war on Germany.</a:t>
            </a:r>
          </a:p>
          <a:p>
            <a:pPr lvl="0">
              <a:spcBef>
                <a:spcPts val="0"/>
              </a:spcBef>
              <a:buNone/>
            </a:pPr>
            <a:r>
              <a:t/>
            </a:r>
            <a:endParaRPr/>
          </a:p>
        </p:txBody>
      </p:sp>
      <p:pic>
        <p:nvPicPr>
          <p:cNvPr descr="Image result for us enters would war 1 headline" id="194" name="Shape 194" title="View source image"/>
          <p:cNvPicPr preferRelativeResize="0"/>
          <p:nvPr/>
        </p:nvPicPr>
        <p:blipFill>
          <a:blip r:embed="rId3">
            <a:alphaModFix/>
          </a:blip>
          <a:stretch>
            <a:fillRect/>
          </a:stretch>
        </p:blipFill>
        <p:spPr>
          <a:xfrm>
            <a:off x="5365674" y="1514737"/>
            <a:ext cx="3466624" cy="2769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U.S. preparation for war</a:t>
            </a:r>
          </a:p>
        </p:txBody>
      </p:sp>
      <p:sp>
        <p:nvSpPr>
          <p:cNvPr id="200" name="Shape 200"/>
          <p:cNvSpPr txBox="1"/>
          <p:nvPr>
            <p:ph idx="1" type="body"/>
          </p:nvPr>
        </p:nvSpPr>
        <p:spPr>
          <a:xfrm>
            <a:off x="311700" y="1229875"/>
            <a:ext cx="5620500" cy="3339000"/>
          </a:xfrm>
          <a:prstGeom prst="rect">
            <a:avLst/>
          </a:prstGeom>
        </p:spPr>
        <p:txBody>
          <a:bodyPr anchorCtr="0" anchor="t" bIns="91425" lIns="91425" rIns="91425" tIns="91425">
            <a:noAutofit/>
          </a:bodyPr>
          <a:lstStyle/>
          <a:p>
            <a:pPr indent="-228600" lvl="0" marL="457200" rtl="0">
              <a:spcBef>
                <a:spcPts val="0"/>
              </a:spcBef>
            </a:pPr>
            <a:r>
              <a:rPr lang="en"/>
              <a:t>The United States had to move quickly into the road to war, as our military consisted of less than 150,000 soldiers and no high power equipment to use.</a:t>
            </a:r>
          </a:p>
          <a:p>
            <a:pPr indent="-228600" lvl="0" marL="457200" rtl="0">
              <a:spcBef>
                <a:spcPts val="0"/>
              </a:spcBef>
            </a:pPr>
            <a:r>
              <a:rPr lang="en"/>
              <a:t>Recruiting and military drafting began shortly after declaring war on Germany</a:t>
            </a:r>
          </a:p>
          <a:p>
            <a:pPr indent="-228600" lvl="0" marL="457200">
              <a:spcBef>
                <a:spcPts val="0"/>
              </a:spcBef>
            </a:pPr>
            <a:r>
              <a:rPr lang="en"/>
              <a:t>In the next two years, millions of men were introduced to basic training in the US Army and the United States became the leading force in the Great War.</a:t>
            </a:r>
          </a:p>
        </p:txBody>
      </p:sp>
      <p:pic>
        <p:nvPicPr>
          <p:cNvPr descr="Image result for i want you world war 1" id="201" name="Shape 201" title="View source image"/>
          <p:cNvPicPr preferRelativeResize="0"/>
          <p:nvPr/>
        </p:nvPicPr>
        <p:blipFill>
          <a:blip r:embed="rId3">
            <a:alphaModFix/>
          </a:blip>
          <a:stretch>
            <a:fillRect/>
          </a:stretch>
        </p:blipFill>
        <p:spPr>
          <a:xfrm>
            <a:off x="6017975" y="655450"/>
            <a:ext cx="2591899" cy="4010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Works Cited</a:t>
            </a:r>
          </a:p>
        </p:txBody>
      </p:sp>
      <p:sp>
        <p:nvSpPr>
          <p:cNvPr id="207" name="Shape 207"/>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317500" lvl="0" marL="457200">
              <a:spcBef>
                <a:spcPts val="0"/>
              </a:spcBef>
              <a:buClr>
                <a:srgbClr val="000000"/>
              </a:buClr>
              <a:buSzPct val="100000"/>
            </a:pPr>
            <a:r>
              <a:rPr lang="en" sz="1400">
                <a:solidFill>
                  <a:srgbClr val="000000"/>
                </a:solidFill>
                <a:highlight>
                  <a:srgbClr val="F1F4F5"/>
                </a:highlight>
              </a:rPr>
              <a:t>"I</a:t>
            </a:r>
            <a:r>
              <a:rPr lang="en" sz="1400">
                <a:solidFill>
                  <a:srgbClr val="000000"/>
                </a:solidFill>
                <a:highlight>
                  <a:srgbClr val="F1F4F5"/>
                </a:highlight>
              </a:rPr>
              <a:t>nteractive WWI Timeline." </a:t>
            </a:r>
            <a:r>
              <a:rPr i="1" lang="en" sz="1400">
                <a:solidFill>
                  <a:srgbClr val="000000"/>
                </a:solidFill>
                <a:highlight>
                  <a:srgbClr val="F1F4F5"/>
                </a:highlight>
              </a:rPr>
              <a:t>National World War I Museum and Memorial</a:t>
            </a:r>
            <a:r>
              <a:rPr lang="en" sz="1400">
                <a:solidFill>
                  <a:srgbClr val="000000"/>
                </a:solidFill>
                <a:highlight>
                  <a:srgbClr val="F1F4F5"/>
                </a:highlight>
              </a:rPr>
              <a:t>. N.p., n.d. Web. 29 Aug. 2016.</a:t>
            </a:r>
          </a:p>
          <a:p>
            <a:pPr indent="-317500" lvl="0" marL="457200">
              <a:spcBef>
                <a:spcPts val="0"/>
              </a:spcBef>
              <a:buClr>
                <a:srgbClr val="000000"/>
              </a:buClr>
              <a:buSzPct val="100000"/>
            </a:pPr>
            <a:r>
              <a:rPr lang="en" sz="1400">
                <a:solidFill>
                  <a:srgbClr val="000000"/>
                </a:solidFill>
                <a:highlight>
                  <a:srgbClr val="F1F4F5"/>
                </a:highlight>
              </a:rPr>
              <a:t>Tueman, Chris. "America and World War One - History Learning Site." </a:t>
            </a:r>
            <a:r>
              <a:rPr i="1" lang="en" sz="1400">
                <a:solidFill>
                  <a:srgbClr val="000000"/>
                </a:solidFill>
                <a:highlight>
                  <a:srgbClr val="F1F4F5"/>
                </a:highlight>
              </a:rPr>
              <a:t>History Learning Site</a:t>
            </a:r>
            <a:r>
              <a:rPr lang="en" sz="1400">
                <a:solidFill>
                  <a:srgbClr val="000000"/>
                </a:solidFill>
                <a:highlight>
                  <a:srgbClr val="F1F4F5"/>
                </a:highlight>
              </a:rPr>
              <a:t>. The History Learning Site, 2015. Web. 29 Aug. 2016.</a:t>
            </a:r>
          </a:p>
          <a:p>
            <a:pPr indent="-317500" lvl="0" marL="457200">
              <a:spcBef>
                <a:spcPts val="0"/>
              </a:spcBef>
              <a:buClr>
                <a:srgbClr val="000000"/>
              </a:buClr>
              <a:buSzPct val="100000"/>
            </a:pPr>
            <a:r>
              <a:rPr lang="en" sz="1400">
                <a:solidFill>
                  <a:srgbClr val="000000"/>
                </a:solidFill>
                <a:highlight>
                  <a:srgbClr val="F1F4F5"/>
                </a:highlight>
              </a:rPr>
              <a:t>"America Enters World War I." </a:t>
            </a:r>
            <a:r>
              <a:rPr i="1" lang="en" sz="1400">
                <a:solidFill>
                  <a:srgbClr val="000000"/>
                </a:solidFill>
                <a:highlight>
                  <a:srgbClr val="F1F4F5"/>
                </a:highlight>
              </a:rPr>
              <a:t>History.com</a:t>
            </a:r>
            <a:r>
              <a:rPr lang="en" sz="1400">
                <a:solidFill>
                  <a:srgbClr val="000000"/>
                </a:solidFill>
                <a:highlight>
                  <a:srgbClr val="F1F4F5"/>
                </a:highlight>
              </a:rPr>
              <a:t>. A&amp;E Television Networks, 2016. Web. 29 Aug. 2016.</a:t>
            </a:r>
          </a:p>
          <a:p>
            <a:pPr indent="-317500" lvl="0" marL="457200" rtl="0">
              <a:spcBef>
                <a:spcPts val="0"/>
              </a:spcBef>
              <a:buClr>
                <a:srgbClr val="000000"/>
              </a:buClr>
              <a:buSzPct val="100000"/>
            </a:pPr>
            <a:r>
              <a:rPr lang="en" sz="1400">
                <a:solidFill>
                  <a:srgbClr val="000000"/>
                </a:solidFill>
                <a:highlight>
                  <a:srgbClr val="F1F4F5"/>
                </a:highlight>
              </a:rPr>
              <a:t>Murphy, Donald J. </a:t>
            </a:r>
            <a:r>
              <a:rPr i="1" lang="en" sz="1400">
                <a:solidFill>
                  <a:srgbClr val="000000"/>
                </a:solidFill>
                <a:highlight>
                  <a:srgbClr val="F1F4F5"/>
                </a:highlight>
              </a:rPr>
              <a:t>America's Entry into World War I</a:t>
            </a:r>
            <a:r>
              <a:rPr lang="en" sz="1400">
                <a:solidFill>
                  <a:srgbClr val="000000"/>
                </a:solidFill>
                <a:highlight>
                  <a:srgbClr val="F1F4F5"/>
                </a:highlight>
              </a:rPr>
              <a:t>. San Diego, CA: Greenhaven, 2004. Print.</a:t>
            </a:r>
          </a:p>
          <a:p>
            <a:pPr indent="-317500" lvl="0" marL="457200">
              <a:spcBef>
                <a:spcPts val="0"/>
              </a:spcBef>
              <a:buClr>
                <a:srgbClr val="000000"/>
              </a:buClr>
              <a:buSzPct val="100000"/>
            </a:pPr>
            <a:r>
              <a:rPr lang="en" sz="1400">
                <a:solidFill>
                  <a:srgbClr val="000000"/>
                </a:solidFill>
                <a:highlight>
                  <a:srgbClr val="F1F4F5"/>
                </a:highlight>
              </a:rPr>
              <a:t>Weiner, Tim. </a:t>
            </a:r>
            <a:r>
              <a:rPr i="1" lang="en" sz="1400">
                <a:solidFill>
                  <a:srgbClr val="000000"/>
                </a:solidFill>
                <a:highlight>
                  <a:srgbClr val="F1F4F5"/>
                </a:highlight>
              </a:rPr>
              <a:t>Enemies: A History of the FBI</a:t>
            </a:r>
            <a:r>
              <a:rPr lang="en" sz="1400">
                <a:solidFill>
                  <a:srgbClr val="000000"/>
                </a:solidFill>
                <a:highlight>
                  <a:srgbClr val="F1F4F5"/>
                </a:highlight>
              </a:rPr>
              <a:t>. New York: Random House, 2012. Print.</a:t>
            </a:r>
          </a:p>
          <a:p>
            <a:pPr lvl="0">
              <a:spcBef>
                <a:spcPts val="0"/>
              </a:spcBef>
              <a:buNone/>
            </a:pPr>
            <a:r>
              <a:t/>
            </a:r>
            <a:endParaRPr/>
          </a:p>
        </p:txBody>
      </p:sp>
      <p:pic>
        <p:nvPicPr>
          <p:cNvPr descr="Image result for ima banana" id="208" name="Shape 208"/>
          <p:cNvPicPr preferRelativeResize="0"/>
          <p:nvPr/>
        </p:nvPicPr>
        <p:blipFill>
          <a:blip r:embed="rId3">
            <a:alphaModFix/>
          </a:blip>
          <a:stretch>
            <a:fillRect/>
          </a:stretch>
        </p:blipFill>
        <p:spPr>
          <a:xfrm>
            <a:off x="7354200" y="2810600"/>
            <a:ext cx="1789799" cy="1055350"/>
          </a:xfrm>
          <a:prstGeom prst="rect">
            <a:avLst/>
          </a:prstGeom>
          <a:noFill/>
          <a:ln>
            <a:noFill/>
          </a:ln>
        </p:spPr>
      </p:pic>
      <p:pic>
        <p:nvPicPr>
          <p:cNvPr descr="Image result for approval memes" id="209" name="Shape 209"/>
          <p:cNvPicPr preferRelativeResize="0"/>
          <p:nvPr/>
        </p:nvPicPr>
        <p:blipFill rotWithShape="1">
          <a:blip r:embed="rId4">
            <a:alphaModFix/>
          </a:blip>
          <a:srcRect b="23617" l="0" r="0" t="0"/>
          <a:stretch/>
        </p:blipFill>
        <p:spPr>
          <a:xfrm>
            <a:off x="55550" y="3210550"/>
            <a:ext cx="2177375" cy="1710799"/>
          </a:xfrm>
          <a:prstGeom prst="rect">
            <a:avLst/>
          </a:prstGeom>
          <a:noFill/>
          <a:ln>
            <a:noFill/>
          </a:ln>
        </p:spPr>
      </p:pic>
      <p:pic>
        <p:nvPicPr>
          <p:cNvPr descr="Image result for approval memes" id="210" name="Shape 210"/>
          <p:cNvPicPr preferRelativeResize="0"/>
          <p:nvPr/>
        </p:nvPicPr>
        <p:blipFill>
          <a:blip r:embed="rId5">
            <a:alphaModFix/>
          </a:blip>
          <a:stretch>
            <a:fillRect/>
          </a:stretch>
        </p:blipFill>
        <p:spPr>
          <a:xfrm>
            <a:off x="2121825" y="3302800"/>
            <a:ext cx="2044075" cy="1618550"/>
          </a:xfrm>
          <a:prstGeom prst="rect">
            <a:avLst/>
          </a:prstGeom>
          <a:noFill/>
          <a:ln>
            <a:noFill/>
          </a:ln>
        </p:spPr>
      </p:pic>
      <p:pic>
        <p:nvPicPr>
          <p:cNvPr descr="Image result for chuck norris approves" id="211" name="Shape 211"/>
          <p:cNvPicPr preferRelativeResize="0"/>
          <p:nvPr/>
        </p:nvPicPr>
        <p:blipFill>
          <a:blip r:embed="rId6">
            <a:alphaModFix/>
          </a:blip>
          <a:stretch>
            <a:fillRect/>
          </a:stretch>
        </p:blipFill>
        <p:spPr>
          <a:xfrm>
            <a:off x="4165900" y="3302801"/>
            <a:ext cx="1914325" cy="1618550"/>
          </a:xfrm>
          <a:prstGeom prst="rect">
            <a:avLst/>
          </a:prstGeom>
          <a:noFill/>
          <a:ln>
            <a:noFill/>
          </a:ln>
        </p:spPr>
      </p:pic>
      <p:pic>
        <p:nvPicPr>
          <p:cNvPr descr="Image result for kanye approves" id="212" name="Shape 212"/>
          <p:cNvPicPr preferRelativeResize="0"/>
          <p:nvPr/>
        </p:nvPicPr>
        <p:blipFill>
          <a:blip r:embed="rId7">
            <a:alphaModFix/>
          </a:blip>
          <a:stretch>
            <a:fillRect/>
          </a:stretch>
        </p:blipFill>
        <p:spPr>
          <a:xfrm>
            <a:off x="6080225" y="3302800"/>
            <a:ext cx="1710800" cy="1618550"/>
          </a:xfrm>
          <a:prstGeom prst="rect">
            <a:avLst/>
          </a:prstGeom>
          <a:noFill/>
          <a:ln>
            <a:noFill/>
          </a:ln>
        </p:spPr>
      </p:pic>
      <p:pic>
        <p:nvPicPr>
          <p:cNvPr descr="Image result for approval meme" id="213" name="Shape 213"/>
          <p:cNvPicPr preferRelativeResize="0"/>
          <p:nvPr/>
        </p:nvPicPr>
        <p:blipFill>
          <a:blip r:embed="rId8">
            <a:alphaModFix/>
          </a:blip>
          <a:stretch>
            <a:fillRect/>
          </a:stretch>
        </p:blipFill>
        <p:spPr>
          <a:xfrm>
            <a:off x="2663875" y="0"/>
            <a:ext cx="2044075" cy="1321974"/>
          </a:xfrm>
          <a:prstGeom prst="rect">
            <a:avLst/>
          </a:prstGeom>
          <a:noFill/>
          <a:ln>
            <a:noFill/>
          </a:ln>
        </p:spPr>
      </p:pic>
      <p:pic>
        <p:nvPicPr>
          <p:cNvPr descr="Image result for ron swanson approves meme" id="214" name="Shape 214"/>
          <p:cNvPicPr preferRelativeResize="0"/>
          <p:nvPr/>
        </p:nvPicPr>
        <p:blipFill>
          <a:blip r:embed="rId9">
            <a:alphaModFix/>
          </a:blip>
          <a:stretch>
            <a:fillRect/>
          </a:stretch>
        </p:blipFill>
        <p:spPr>
          <a:xfrm>
            <a:off x="4707950" y="0"/>
            <a:ext cx="2177375" cy="1321974"/>
          </a:xfrm>
          <a:prstGeom prst="rect">
            <a:avLst/>
          </a:prstGeom>
          <a:noFill/>
          <a:ln>
            <a:noFill/>
          </a:ln>
        </p:spPr>
      </p:pic>
      <p:pic>
        <p:nvPicPr>
          <p:cNvPr descr="Image result for suh dude meme" id="215" name="Shape 215"/>
          <p:cNvPicPr preferRelativeResize="0"/>
          <p:nvPr/>
        </p:nvPicPr>
        <p:blipFill>
          <a:blip r:embed="rId10">
            <a:alphaModFix/>
          </a:blip>
          <a:stretch>
            <a:fillRect/>
          </a:stretch>
        </p:blipFill>
        <p:spPr>
          <a:xfrm>
            <a:off x="6885325" y="-29325"/>
            <a:ext cx="2101924" cy="1321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306025"/>
            <a:ext cx="8520600" cy="7119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The Great War Before American Entrance</a:t>
            </a:r>
          </a:p>
        </p:txBody>
      </p:sp>
      <p:sp>
        <p:nvSpPr>
          <p:cNvPr id="95" name="Shape 95"/>
          <p:cNvSpPr txBox="1"/>
          <p:nvPr>
            <p:ph idx="1" type="body"/>
          </p:nvPr>
        </p:nvSpPr>
        <p:spPr>
          <a:xfrm>
            <a:off x="311700" y="930325"/>
            <a:ext cx="5131200" cy="3892200"/>
          </a:xfrm>
          <a:prstGeom prst="rect">
            <a:avLst/>
          </a:prstGeom>
        </p:spPr>
        <p:txBody>
          <a:bodyPr anchorCtr="0" anchor="t" bIns="91425" lIns="91425" rIns="91425" tIns="91425">
            <a:noAutofit/>
          </a:bodyPr>
          <a:lstStyle/>
          <a:p>
            <a:pPr indent="-317500" lvl="0" marL="457200" rtl="0">
              <a:spcBef>
                <a:spcPts val="0"/>
              </a:spcBef>
              <a:buSzPct val="100000"/>
            </a:pPr>
            <a:r>
              <a:rPr lang="en" sz="1400"/>
              <a:t>A</a:t>
            </a:r>
            <a:r>
              <a:rPr lang="en" sz="1400"/>
              <a:t>fter the assassination of Archduke Franz Ferdinand by a Serbian nationalist, the entire continent of Europe was in a frenzy within days.</a:t>
            </a:r>
          </a:p>
          <a:p>
            <a:pPr indent="-317500" lvl="0" marL="457200" rtl="0">
              <a:spcBef>
                <a:spcPts val="0"/>
              </a:spcBef>
              <a:buSzPct val="100000"/>
            </a:pPr>
            <a:r>
              <a:rPr lang="en" sz="1400"/>
              <a:t> On July 28th of 1914, Austria-Hungary declared war on Serbia.</a:t>
            </a:r>
          </a:p>
          <a:p>
            <a:pPr indent="-317500" lvl="0" marL="457200" rtl="0">
              <a:spcBef>
                <a:spcPts val="0"/>
              </a:spcBef>
              <a:buSzPct val="100000"/>
            </a:pPr>
            <a:r>
              <a:rPr lang="en" sz="1400"/>
              <a:t>Serbia was allied with Russia at the time, which meant that Russia entered the war in defense of Serbia.</a:t>
            </a:r>
          </a:p>
          <a:p>
            <a:pPr indent="-317500" lvl="0" marL="457200" rtl="0">
              <a:spcBef>
                <a:spcPts val="0"/>
              </a:spcBef>
              <a:buSzPct val="100000"/>
            </a:pPr>
            <a:r>
              <a:rPr lang="en" sz="1400"/>
              <a:t>Germany had given Austria-Hungary the “blank check” meaning they would have their back if any country declared war on them leading to Germany declaring war on Russia and France.</a:t>
            </a:r>
          </a:p>
          <a:p>
            <a:pPr indent="-317500" lvl="0" marL="457200" rtl="0">
              <a:spcBef>
                <a:spcPts val="0"/>
              </a:spcBef>
              <a:buSzPct val="100000"/>
            </a:pPr>
            <a:r>
              <a:rPr lang="en" sz="1400"/>
              <a:t>This lead to Great Britain declaring war on Germany to protect their Ally France</a:t>
            </a:r>
          </a:p>
        </p:txBody>
      </p:sp>
      <p:pic>
        <p:nvPicPr>
          <p:cNvPr descr="Image result for ww1 machine gun" id="96" name="Shape 96"/>
          <p:cNvPicPr preferRelativeResize="0"/>
          <p:nvPr/>
        </p:nvPicPr>
        <p:blipFill>
          <a:blip r:embed="rId3">
            <a:alphaModFix/>
          </a:blip>
          <a:stretch>
            <a:fillRect/>
          </a:stretch>
        </p:blipFill>
        <p:spPr>
          <a:xfrm>
            <a:off x="7506549" y="51425"/>
            <a:ext cx="1547350" cy="966500"/>
          </a:xfrm>
          <a:prstGeom prst="rect">
            <a:avLst/>
          </a:prstGeom>
          <a:noFill/>
          <a:ln>
            <a:noFill/>
          </a:ln>
        </p:spPr>
      </p:pic>
      <p:pic>
        <p:nvPicPr>
          <p:cNvPr id="97" name="Shape 97"/>
          <p:cNvPicPr preferRelativeResize="0"/>
          <p:nvPr/>
        </p:nvPicPr>
        <p:blipFill>
          <a:blip r:embed="rId4">
            <a:alphaModFix/>
          </a:blip>
          <a:stretch>
            <a:fillRect/>
          </a:stretch>
        </p:blipFill>
        <p:spPr>
          <a:xfrm>
            <a:off x="5624700" y="1332487"/>
            <a:ext cx="3519299" cy="2478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The Great War Before American Entrance Cont.</a:t>
            </a:r>
          </a:p>
        </p:txBody>
      </p:sp>
      <p:sp>
        <p:nvSpPr>
          <p:cNvPr id="103" name="Shape 103"/>
          <p:cNvSpPr txBox="1"/>
          <p:nvPr>
            <p:ph idx="1" type="body"/>
          </p:nvPr>
        </p:nvSpPr>
        <p:spPr>
          <a:xfrm>
            <a:off x="311700" y="1229875"/>
            <a:ext cx="5476200" cy="3339000"/>
          </a:xfrm>
          <a:prstGeom prst="rect">
            <a:avLst/>
          </a:prstGeom>
        </p:spPr>
        <p:txBody>
          <a:bodyPr anchorCtr="0" anchor="t" bIns="91425" lIns="91425" rIns="91425" tIns="91425">
            <a:noAutofit/>
          </a:bodyPr>
          <a:lstStyle/>
          <a:p>
            <a:pPr indent="-228600" lvl="0" marL="457200" rtl="0">
              <a:spcBef>
                <a:spcPts val="0"/>
              </a:spcBef>
            </a:pPr>
            <a:r>
              <a:rPr lang="en"/>
              <a:t>By September of 1914, most of the major powers of Europe had gotten involved in war with each other.</a:t>
            </a:r>
          </a:p>
          <a:p>
            <a:pPr indent="-228600" lvl="0" marL="457200">
              <a:spcBef>
                <a:spcPts val="0"/>
              </a:spcBef>
            </a:pPr>
            <a:r>
              <a:rPr lang="en"/>
              <a:t>As the continent of Europe exchanged in warfare, the neutral United States were finding increasingly difficult to stay out of the war, with German hostilities threatening America. </a:t>
            </a:r>
          </a:p>
        </p:txBody>
      </p:sp>
      <p:pic>
        <p:nvPicPr>
          <p:cNvPr descr="http://mrshealy-usii.wikispaces.com/file/view/wwi_map.jpg/289451919/wwi_map.jpg" id="104" name="Shape 104"/>
          <p:cNvPicPr preferRelativeResize="0"/>
          <p:nvPr/>
        </p:nvPicPr>
        <p:blipFill>
          <a:blip r:embed="rId3">
            <a:alphaModFix/>
          </a:blip>
          <a:stretch>
            <a:fillRect/>
          </a:stretch>
        </p:blipFill>
        <p:spPr>
          <a:xfrm>
            <a:off x="5665700" y="1195199"/>
            <a:ext cx="3257199" cy="3408350"/>
          </a:xfrm>
          <a:prstGeom prst="rect">
            <a:avLst/>
          </a:prstGeom>
          <a:noFill/>
          <a:ln>
            <a:noFill/>
          </a:ln>
        </p:spPr>
      </p:pic>
      <p:pic>
        <p:nvPicPr>
          <p:cNvPr descr="Image result for ww1 no mans land" id="105" name="Shape 105"/>
          <p:cNvPicPr preferRelativeResize="0"/>
          <p:nvPr/>
        </p:nvPicPr>
        <p:blipFill>
          <a:blip r:embed="rId4">
            <a:alphaModFix/>
          </a:blip>
          <a:stretch>
            <a:fillRect/>
          </a:stretch>
        </p:blipFill>
        <p:spPr>
          <a:xfrm>
            <a:off x="1299750" y="3553450"/>
            <a:ext cx="2555100" cy="1356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Issues of Neutrality in the United States</a:t>
            </a:r>
          </a:p>
        </p:txBody>
      </p:sp>
      <p:sp>
        <p:nvSpPr>
          <p:cNvPr id="111" name="Shape 111"/>
          <p:cNvSpPr txBox="1"/>
          <p:nvPr>
            <p:ph idx="1" type="body"/>
          </p:nvPr>
        </p:nvSpPr>
        <p:spPr>
          <a:xfrm>
            <a:off x="4299200" y="1229875"/>
            <a:ext cx="4343700" cy="3339000"/>
          </a:xfrm>
          <a:prstGeom prst="rect">
            <a:avLst/>
          </a:prstGeom>
        </p:spPr>
        <p:txBody>
          <a:bodyPr anchorCtr="0" anchor="t" bIns="91425" lIns="91425" rIns="91425" tIns="91425">
            <a:noAutofit/>
          </a:bodyPr>
          <a:lstStyle/>
          <a:p>
            <a:pPr indent="-228600" lvl="0" marL="457200" rtl="0">
              <a:spcBef>
                <a:spcPts val="0"/>
              </a:spcBef>
            </a:pPr>
            <a:r>
              <a:rPr lang="en"/>
              <a:t>Although the United States had declared neutrality, this was overlooked by the pro-British concepts presented by President Woodrow Wilson at the time, which would imply that the United States were not completely impartial.</a:t>
            </a:r>
          </a:p>
          <a:p>
            <a:pPr indent="-228600" lvl="0" marL="457200">
              <a:spcBef>
                <a:spcPts val="0"/>
              </a:spcBef>
            </a:pPr>
            <a:r>
              <a:rPr lang="en"/>
              <a:t>This created bad relations with Germany as a result.</a:t>
            </a:r>
          </a:p>
        </p:txBody>
      </p:sp>
      <p:pic>
        <p:nvPicPr>
          <p:cNvPr descr="Image result for woodrow wilson world war 1" id="112" name="Shape 112" title="View source image"/>
          <p:cNvPicPr preferRelativeResize="0"/>
          <p:nvPr/>
        </p:nvPicPr>
        <p:blipFill>
          <a:blip r:embed="rId3">
            <a:alphaModFix/>
          </a:blip>
          <a:stretch>
            <a:fillRect/>
          </a:stretch>
        </p:blipFill>
        <p:spPr>
          <a:xfrm>
            <a:off x="930025" y="1017787"/>
            <a:ext cx="2767083" cy="3540824"/>
          </a:xfrm>
          <a:prstGeom prst="rect">
            <a:avLst/>
          </a:prstGeom>
          <a:noFill/>
          <a:ln>
            <a:noFill/>
          </a:ln>
        </p:spPr>
      </p:pic>
      <p:pic>
        <p:nvPicPr>
          <p:cNvPr descr="Image result for ww1 clipart" id="113" name="Shape 113"/>
          <p:cNvPicPr preferRelativeResize="0"/>
          <p:nvPr/>
        </p:nvPicPr>
        <p:blipFill rotWithShape="1">
          <a:blip r:embed="rId4">
            <a:alphaModFix/>
          </a:blip>
          <a:srcRect b="0" l="0" r="0" t="-5719"/>
          <a:stretch/>
        </p:blipFill>
        <p:spPr>
          <a:xfrm>
            <a:off x="8131850" y="166625"/>
            <a:ext cx="799850" cy="1510849"/>
          </a:xfrm>
          <a:prstGeom prst="rect">
            <a:avLst/>
          </a:prstGeom>
          <a:noFill/>
          <a:ln>
            <a:noFill/>
          </a:ln>
        </p:spPr>
      </p:pic>
      <p:pic>
        <p:nvPicPr>
          <p:cNvPr descr="Image result for ww1 neutrality" id="114" name="Shape 114"/>
          <p:cNvPicPr preferRelativeResize="0"/>
          <p:nvPr/>
        </p:nvPicPr>
        <p:blipFill>
          <a:blip r:embed="rId5">
            <a:alphaModFix/>
          </a:blip>
          <a:stretch>
            <a:fillRect/>
          </a:stretch>
        </p:blipFill>
        <p:spPr>
          <a:xfrm>
            <a:off x="7685100" y="3821524"/>
            <a:ext cx="1458899" cy="1321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The train in Maine</a:t>
            </a:r>
          </a:p>
        </p:txBody>
      </p:sp>
      <p:sp>
        <p:nvSpPr>
          <p:cNvPr id="120" name="Shape 120"/>
          <p:cNvSpPr txBox="1"/>
          <p:nvPr>
            <p:ph idx="1" type="body"/>
          </p:nvPr>
        </p:nvSpPr>
        <p:spPr>
          <a:xfrm>
            <a:off x="311700" y="1229875"/>
            <a:ext cx="5467500" cy="3537000"/>
          </a:xfrm>
          <a:prstGeom prst="rect">
            <a:avLst/>
          </a:prstGeom>
        </p:spPr>
        <p:txBody>
          <a:bodyPr anchorCtr="0" anchor="t" bIns="91425" lIns="91425" rIns="91425" tIns="91425">
            <a:noAutofit/>
          </a:bodyPr>
          <a:lstStyle/>
          <a:p>
            <a:pPr indent="-228600" lvl="0" marL="457200" rtl="0">
              <a:spcBef>
                <a:spcPts val="0"/>
              </a:spcBef>
            </a:pPr>
            <a:r>
              <a:rPr lang="en"/>
              <a:t>A German officer was arrested in February of 1915 for exploding a bridge on the St. Croix River in Maine.</a:t>
            </a:r>
          </a:p>
          <a:p>
            <a:pPr indent="-228600" lvl="0" marL="457200" rtl="0">
              <a:spcBef>
                <a:spcPts val="0"/>
              </a:spcBef>
            </a:pPr>
            <a:r>
              <a:rPr lang="en"/>
              <a:t>This was done as a preliminary threat to the United States to join the war by the Germans.                                                                   </a:t>
            </a:r>
          </a:p>
        </p:txBody>
      </p:sp>
      <p:pic>
        <p:nvPicPr>
          <p:cNvPr descr="High Bridge Train, St. Croix River" id="121" name="Shape 121"/>
          <p:cNvPicPr preferRelativeResize="0"/>
          <p:nvPr/>
        </p:nvPicPr>
        <p:blipFill>
          <a:blip r:embed="rId3">
            <a:alphaModFix/>
          </a:blip>
          <a:stretch>
            <a:fillRect/>
          </a:stretch>
        </p:blipFill>
        <p:spPr>
          <a:xfrm>
            <a:off x="5779075" y="0"/>
            <a:ext cx="3364925" cy="2354000"/>
          </a:xfrm>
          <a:prstGeom prst="rect">
            <a:avLst/>
          </a:prstGeom>
          <a:noFill/>
          <a:ln>
            <a:noFill/>
          </a:ln>
        </p:spPr>
      </p:pic>
      <p:pic>
        <p:nvPicPr>
          <p:cNvPr descr="Image result for world war i anti german propaganda" id="122" name="Shape 122"/>
          <p:cNvPicPr preferRelativeResize="0"/>
          <p:nvPr/>
        </p:nvPicPr>
        <p:blipFill>
          <a:blip r:embed="rId4">
            <a:alphaModFix/>
          </a:blip>
          <a:stretch>
            <a:fillRect/>
          </a:stretch>
        </p:blipFill>
        <p:spPr>
          <a:xfrm>
            <a:off x="444350" y="2935925"/>
            <a:ext cx="1755249" cy="2207575"/>
          </a:xfrm>
          <a:prstGeom prst="rect">
            <a:avLst/>
          </a:prstGeom>
          <a:noFill/>
          <a:ln>
            <a:noFill/>
          </a:ln>
        </p:spPr>
      </p:pic>
      <p:pic>
        <p:nvPicPr>
          <p:cNvPr descr="2550352B00000578-2938847-image-a-7_1423010309310.jpg" id="123" name="Shape 123"/>
          <p:cNvPicPr preferRelativeResize="0"/>
          <p:nvPr/>
        </p:nvPicPr>
        <p:blipFill>
          <a:blip r:embed="rId5">
            <a:alphaModFix/>
          </a:blip>
          <a:stretch>
            <a:fillRect/>
          </a:stretch>
        </p:blipFill>
        <p:spPr>
          <a:xfrm>
            <a:off x="2987575" y="3178212"/>
            <a:ext cx="3168849" cy="1722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FBI During WWI</a:t>
            </a:r>
          </a:p>
        </p:txBody>
      </p:sp>
      <p:sp>
        <p:nvSpPr>
          <p:cNvPr id="129" name="Shape 129"/>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Americans were in fear of getting attack by German spies.</a:t>
            </a:r>
          </a:p>
          <a:p>
            <a:pPr indent="-228600" lvl="0" marL="457200" rtl="0">
              <a:spcBef>
                <a:spcPts val="0"/>
              </a:spcBef>
            </a:pPr>
            <a:r>
              <a:rPr lang="en"/>
              <a:t>America was on high alert for a year after its entrance into the great war, due to an attack on a warehouse of American munitions.</a:t>
            </a:r>
          </a:p>
          <a:p>
            <a:pPr indent="-228600" lvl="0" marL="457200" rtl="0">
              <a:spcBef>
                <a:spcPts val="0"/>
              </a:spcBef>
            </a:pPr>
            <a:r>
              <a:rPr lang="en"/>
              <a:t>The FBI was created on June 1908, Roosevelt had the Attorney General Charles Bonaparte create the FBI.</a:t>
            </a:r>
          </a:p>
          <a:p>
            <a:pPr indent="-228600" lvl="0" marL="457200" rtl="0">
              <a:spcBef>
                <a:spcPts val="0"/>
              </a:spcBef>
            </a:pPr>
            <a:r>
              <a:rPr lang="en"/>
              <a:t>Woodrow Wilson told Americans that anyone who spoke out against the war was in effect an enemy combatant.</a:t>
            </a:r>
          </a:p>
          <a:p>
            <a:pPr indent="-228600" lvl="0" marL="457200">
              <a:spcBef>
                <a:spcPts val="0"/>
              </a:spcBef>
            </a:pPr>
            <a:r>
              <a:rPr lang="en"/>
              <a:t>This lead to the FBI’s use of their first nationwide domestic surveillance programs under the Espionage Act of 1917.</a:t>
            </a:r>
          </a:p>
        </p:txBody>
      </p:sp>
      <p:pic>
        <p:nvPicPr>
          <p:cNvPr descr="Image result for FBI" id="130" name="Shape 130"/>
          <p:cNvPicPr preferRelativeResize="0"/>
          <p:nvPr/>
        </p:nvPicPr>
        <p:blipFill>
          <a:blip r:embed="rId3">
            <a:alphaModFix/>
          </a:blip>
          <a:stretch>
            <a:fillRect/>
          </a:stretch>
        </p:blipFill>
        <p:spPr>
          <a:xfrm>
            <a:off x="7165350" y="1350"/>
            <a:ext cx="1978650" cy="1565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FBI During WWI Cont.</a:t>
            </a:r>
          </a:p>
        </p:txBody>
      </p:sp>
      <p:sp>
        <p:nvSpPr>
          <p:cNvPr id="136" name="Shape 136"/>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During this time period the FBI started using the power that they had to be used politically, for example when the Industrial Workers of the World tried to protest against the war, they were labeled as backers of the German cause and this lead to an FBI raid on the company. </a:t>
            </a:r>
          </a:p>
          <a:p>
            <a:pPr indent="-228600" lvl="0" marL="457200">
              <a:spcBef>
                <a:spcPts val="0"/>
              </a:spcBef>
            </a:pPr>
            <a:r>
              <a:rPr lang="en"/>
              <a:t>The FBI’s abuse of power later led to thousands of innocent people being arrested without trial.</a:t>
            </a:r>
          </a:p>
        </p:txBody>
      </p:sp>
      <p:pic>
        <p:nvPicPr>
          <p:cNvPr id="137" name="Shape 137"/>
          <p:cNvPicPr preferRelativeResize="0"/>
          <p:nvPr/>
        </p:nvPicPr>
        <p:blipFill>
          <a:blip r:embed="rId3">
            <a:alphaModFix/>
          </a:blip>
          <a:stretch>
            <a:fillRect/>
          </a:stretch>
        </p:blipFill>
        <p:spPr>
          <a:xfrm>
            <a:off x="4554724" y="3037600"/>
            <a:ext cx="3809775" cy="194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The sinking of the </a:t>
            </a:r>
            <a:r>
              <a:rPr i="1" lang="en">
                <a:latin typeface="Bree Serif"/>
                <a:ea typeface="Bree Serif"/>
                <a:cs typeface="Bree Serif"/>
                <a:sym typeface="Bree Serif"/>
              </a:rPr>
              <a:t>Lusitania </a:t>
            </a:r>
            <a:r>
              <a:rPr lang="en">
                <a:latin typeface="Bree Serif"/>
                <a:ea typeface="Bree Serif"/>
                <a:cs typeface="Bree Serif"/>
                <a:sym typeface="Bree Serif"/>
              </a:rPr>
              <a:t>by Germany</a:t>
            </a:r>
          </a:p>
        </p:txBody>
      </p:sp>
      <p:sp>
        <p:nvSpPr>
          <p:cNvPr id="143" name="Shape 143"/>
          <p:cNvSpPr txBox="1"/>
          <p:nvPr>
            <p:ph idx="1" type="body"/>
          </p:nvPr>
        </p:nvSpPr>
        <p:spPr>
          <a:xfrm>
            <a:off x="311700" y="1229875"/>
            <a:ext cx="5220900" cy="3339000"/>
          </a:xfrm>
          <a:prstGeom prst="rect">
            <a:avLst/>
          </a:prstGeom>
        </p:spPr>
        <p:txBody>
          <a:bodyPr anchorCtr="0" anchor="t" bIns="91425" lIns="91425" rIns="91425" tIns="91425">
            <a:noAutofit/>
          </a:bodyPr>
          <a:lstStyle/>
          <a:p>
            <a:pPr indent="-228600" lvl="0" marL="457200" rtl="0">
              <a:spcBef>
                <a:spcPts val="0"/>
              </a:spcBef>
            </a:pPr>
            <a:r>
              <a:rPr lang="en"/>
              <a:t>On May 7, 1915, a German submarine torpedoed the </a:t>
            </a:r>
            <a:r>
              <a:rPr i="1" lang="en"/>
              <a:t>Lusitania, </a:t>
            </a:r>
            <a:r>
              <a:rPr lang="en"/>
              <a:t>a British vessel that carried over 100 Americans at the time.</a:t>
            </a:r>
          </a:p>
          <a:p>
            <a:pPr indent="-228600" lvl="0" marL="457200" rtl="0">
              <a:spcBef>
                <a:spcPts val="0"/>
              </a:spcBef>
            </a:pPr>
            <a:r>
              <a:rPr lang="en"/>
              <a:t>This was a passenger liner protected by international rules preventing any attack by submarine, therefore, this was an act of murder rather than an act of war.</a:t>
            </a:r>
          </a:p>
          <a:p>
            <a:pPr indent="-228600" lvl="0" marL="457200" rtl="0">
              <a:spcBef>
                <a:spcPts val="0"/>
              </a:spcBef>
            </a:pPr>
            <a:r>
              <a:t/>
            </a:r>
            <a:endParaRPr/>
          </a:p>
        </p:txBody>
      </p:sp>
      <p:pic>
        <p:nvPicPr>
          <p:cNvPr descr="lus.jpg" id="144" name="Shape 144"/>
          <p:cNvPicPr preferRelativeResize="0"/>
          <p:nvPr/>
        </p:nvPicPr>
        <p:blipFill>
          <a:blip r:embed="rId3">
            <a:alphaModFix/>
          </a:blip>
          <a:stretch>
            <a:fillRect/>
          </a:stretch>
        </p:blipFill>
        <p:spPr>
          <a:xfrm>
            <a:off x="5532725" y="2766150"/>
            <a:ext cx="3611275" cy="2377349"/>
          </a:xfrm>
          <a:prstGeom prst="rect">
            <a:avLst/>
          </a:prstGeom>
          <a:noFill/>
          <a:ln>
            <a:noFill/>
          </a:ln>
        </p:spPr>
      </p:pic>
      <p:pic>
        <p:nvPicPr>
          <p:cNvPr descr="71c22162b9649eab9f58b9788167942b.jpg" id="145" name="Shape 145"/>
          <p:cNvPicPr preferRelativeResize="0"/>
          <p:nvPr/>
        </p:nvPicPr>
        <p:blipFill>
          <a:blip r:embed="rId4">
            <a:alphaModFix/>
          </a:blip>
          <a:stretch>
            <a:fillRect/>
          </a:stretch>
        </p:blipFill>
        <p:spPr>
          <a:xfrm>
            <a:off x="7391725" y="0"/>
            <a:ext cx="1752275" cy="1114449"/>
          </a:xfrm>
          <a:prstGeom prst="rect">
            <a:avLst/>
          </a:prstGeom>
          <a:noFill/>
          <a:ln>
            <a:noFill/>
          </a:ln>
        </p:spPr>
      </p:pic>
      <p:pic>
        <p:nvPicPr>
          <p:cNvPr descr="7caMKd4ei.png" id="146" name="Shape 146"/>
          <p:cNvPicPr preferRelativeResize="0"/>
          <p:nvPr/>
        </p:nvPicPr>
        <p:blipFill>
          <a:blip r:embed="rId5">
            <a:alphaModFix/>
          </a:blip>
          <a:stretch>
            <a:fillRect/>
          </a:stretch>
        </p:blipFill>
        <p:spPr>
          <a:xfrm rot="10800000">
            <a:off x="844302" y="3721522"/>
            <a:ext cx="3965922" cy="1022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The sinking of the</a:t>
            </a:r>
            <a:r>
              <a:rPr i="1" lang="en">
                <a:latin typeface="Bree Serif"/>
                <a:ea typeface="Bree Serif"/>
                <a:cs typeface="Bree Serif"/>
                <a:sym typeface="Bree Serif"/>
              </a:rPr>
              <a:t> Lusitania </a:t>
            </a:r>
            <a:r>
              <a:rPr lang="en">
                <a:latin typeface="Bree Serif"/>
                <a:ea typeface="Bree Serif"/>
                <a:cs typeface="Bree Serif"/>
                <a:sym typeface="Bree Serif"/>
              </a:rPr>
              <a:t>cont.</a:t>
            </a:r>
          </a:p>
          <a:p>
            <a:pPr lvl="0">
              <a:spcBef>
                <a:spcPts val="0"/>
              </a:spcBef>
              <a:buNone/>
            </a:pPr>
            <a:r>
              <a:rPr lang="en"/>
              <a:t> </a:t>
            </a:r>
          </a:p>
        </p:txBody>
      </p:sp>
      <p:sp>
        <p:nvSpPr>
          <p:cNvPr id="152" name="Shape 152"/>
          <p:cNvSpPr txBox="1"/>
          <p:nvPr>
            <p:ph idx="1" type="body"/>
          </p:nvPr>
        </p:nvSpPr>
        <p:spPr>
          <a:xfrm>
            <a:off x="4132575" y="1229875"/>
            <a:ext cx="4699800" cy="3339000"/>
          </a:xfrm>
          <a:prstGeom prst="rect">
            <a:avLst/>
          </a:prstGeom>
        </p:spPr>
        <p:txBody>
          <a:bodyPr anchorCtr="0" anchor="t" bIns="91425" lIns="91425" rIns="91425" tIns="91425">
            <a:noAutofit/>
          </a:bodyPr>
          <a:lstStyle/>
          <a:p>
            <a:pPr indent="-228600" lvl="0" marL="457200" rtl="0">
              <a:spcBef>
                <a:spcPts val="0"/>
              </a:spcBef>
            </a:pPr>
            <a:r>
              <a:rPr lang="en"/>
              <a:t>At the time of this attack, there were still very few Americans calling for war with Germany, as this was not necessarily an act of war.</a:t>
            </a:r>
          </a:p>
          <a:p>
            <a:pPr indent="-228600" lvl="0" marL="457200" rtl="0">
              <a:spcBef>
                <a:spcPts val="0"/>
              </a:spcBef>
            </a:pPr>
            <a:r>
              <a:rPr lang="en"/>
              <a:t>President Wilson demanded an apology and that reparations be accounted for by the Germans, and the United States threatens to cut off all ties with Germany.</a:t>
            </a:r>
          </a:p>
        </p:txBody>
      </p:sp>
      <p:pic>
        <p:nvPicPr>
          <p:cNvPr descr="Image result for lusitania newspaper" id="153" name="Shape 153" title="View source image"/>
          <p:cNvPicPr preferRelativeResize="0"/>
          <p:nvPr/>
        </p:nvPicPr>
        <p:blipFill>
          <a:blip r:embed="rId3">
            <a:alphaModFix/>
          </a:blip>
          <a:stretch>
            <a:fillRect/>
          </a:stretch>
        </p:blipFill>
        <p:spPr>
          <a:xfrm>
            <a:off x="585675" y="1173325"/>
            <a:ext cx="2812249" cy="3590125"/>
          </a:xfrm>
          <a:prstGeom prst="rect">
            <a:avLst/>
          </a:prstGeom>
          <a:noFill/>
          <a:ln>
            <a:noFill/>
          </a:ln>
        </p:spPr>
      </p:pic>
      <p:pic>
        <p:nvPicPr>
          <p:cNvPr descr="39426__07864_1462377640_200_200.gif" id="154" name="Shape 154"/>
          <p:cNvPicPr preferRelativeResize="0"/>
          <p:nvPr/>
        </p:nvPicPr>
        <p:blipFill>
          <a:blip r:embed="rId4">
            <a:alphaModFix/>
          </a:blip>
          <a:stretch>
            <a:fillRect/>
          </a:stretch>
        </p:blipFill>
        <p:spPr>
          <a:xfrm>
            <a:off x="6924600" y="0"/>
            <a:ext cx="1162775" cy="1162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